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42"/>
  </p:notesMasterIdLst>
  <p:handoutMasterIdLst>
    <p:handoutMasterId r:id="rId43"/>
  </p:handoutMasterIdLst>
  <p:sldIdLst>
    <p:sldId id="292" r:id="rId5"/>
    <p:sldId id="293" r:id="rId6"/>
    <p:sldId id="294" r:id="rId7"/>
    <p:sldId id="329" r:id="rId8"/>
    <p:sldId id="296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297" r:id="rId40"/>
    <p:sldId id="26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6242" autoAdjust="0"/>
  </p:normalViewPr>
  <p:slideViewPr>
    <p:cSldViewPr snapToGrid="0" showGuides="1">
      <p:cViewPr varScale="1">
        <p:scale>
          <a:sx n="38" d="100"/>
          <a:sy n="38" d="100"/>
        </p:scale>
        <p:origin x="116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69706-22A9-483B-84A7-FBEAA3CD4A5F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8BBE5-96D5-495B-BD3C-CD070B52DA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37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Sixteen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International Projects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AA440A55-0B06-4477-B017-1D0B45B9A9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126957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0966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B81FB4-D877-48F0-B716-3909D2DA638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99706"/>
            <a:ext cx="8458200" cy="4118294"/>
          </a:xfrm>
        </p:spPr>
      </p:pic>
    </p:spTree>
    <p:extLst>
      <p:ext uri="{BB962C8B-B14F-4D97-AF65-F5344CB8AC3E}">
        <p14:creationId xmlns:p14="http://schemas.microsoft.com/office/powerpoint/2010/main" val="167965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16-01	Describe environmental factors that affect project management in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different countries.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16-02	Identify factors that typically are considered in selecting a foreign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location for a project.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16-03	Understand cross-cultural issues that impact working 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international projects.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16-04	Describe culture shock and strategies for coping with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16-05	Understand how organizations select and prepare people to work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on international projects.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0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16.1	Environmental Factors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16.2	Project Site Selection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16.3	Cross-Cultural Considerations: A Closer Look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16.4	Selection and Training for International Projects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Major Issues of Managing International Projects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Major environmental factors impacting project selection and implementation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Global expansion considerations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Challenges of working in a strange and foreign culture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Selection and training professionals for international projects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5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International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Positives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Increased income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Increased responsibilities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Career opportunities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Foreign travel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New lifetime friends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24400" y="1265538"/>
            <a:ext cx="4076700" cy="49911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Negatives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Absence from home, friends and family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Missed career opportunities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Difficulties with foreign language, culture, and laws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Adverse conditions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2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16.1  Environmental Factors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14412" y="1400175"/>
            <a:ext cx="71151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7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69615"/>
            <a:ext cx="8458200" cy="52558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Legal/Political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Political stability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Federal, state, and local bureaucracies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Government interference or support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National and local laws and regulations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Government corruption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Security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International terrorism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crime and kidnapping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National and local security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Risk management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Geography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Climate and seasonal differences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Natural geographical obstacles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Economics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Gross domestic product (GDP)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Protectionist strategies and policies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Balance of payments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labor force: skills, educational levels and supply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Currency convertibility and exchange rates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Inflation rates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62680"/>
            <a:ext cx="8458200" cy="54946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Infrastructure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Telecommunication networks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Transportation systems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Power distribution grids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technologies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Educational systems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Customs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Values and philosophies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Social standards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Language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Religion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Multicultural environments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16.2  Project Site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9" descr="1502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48782"/>
            <a:ext cx="8458200" cy="405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0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16.3 Evaluation Matrix Breakdown for Infrastructure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8DDB966-2380-42BE-AF7F-97C4E9B5C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" y="1542013"/>
            <a:ext cx="8283512" cy="45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77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16.3  Cross-Cultural Considerations: A Closer 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concept created for descriptive purposes and depends on the group that is the focus of attention.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defined as a system of shared norms, beliefs, values and customs that bind people together, creating shared meaning and a unique identity.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Refers to certain regions, to specific nations, or to certain ethnic or religious groups.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51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Cross-Cultural Considerations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95473"/>
            <a:ext cx="8458200" cy="54041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Ethnocentric Perspective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tendency to believe that one’s cultural values and ways of doing things are superior to all others.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Wanting to conduct business only on your terms and stereotyping other countries as lazy, corrupt, or inefficient.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Underestimating the importance that relationship building plays in conducting business in other countries.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Adjustments for Americans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Relativity of time and punctuality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Culture-related ethical dilemmas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and professional relationships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Attitudes toward work and life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3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Cross-Cultural Orientations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Cultural Issues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Relation to nature.  This issue reflects how people relate to the natural world around them and to the supernatural.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Time orientation.  The culture focus on the past, present, or future.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Activity orientation.  This issue refers to a desirable focus of behavior.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Basic nature of people.  A culture views people as good, evil, or some mix of these two.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Relationships among people.  This issue concerns the responsibility one has for others.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15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Kluckhohn-Strodtbeck’s Cross-Cultural Framework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457184" y="5999277"/>
            <a:ext cx="62182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200" b="1" i="1" dirty="0"/>
              <a:t>Note: </a:t>
            </a:r>
            <a:r>
              <a:rPr lang="en-US" sz="1200" b="1" dirty="0"/>
              <a:t>The line indicates where the United States tends to fall along these issues.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96" y="1120095"/>
            <a:ext cx="6572215" cy="487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1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Hofstede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Different dimensions for examining cultures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Individualism versus collectivism—identifies whether a culture holds individuals or the group responsible for each member’s welfare.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Power distance—describes the degree to which a culture accepts status and power differences among its members.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Uncertainty avoidance—identifies a culture’s willingness to accept uncertainty and ambiguity about the future.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Masculinity-femininity—describes the degree to which the culture emphasizes competitive and achievement-oriented behavior or displays concerns for relationships.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Country Clusters on Hofstede’s Dimensions of Individualism-Collectivism and Power Distance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147762" y="1577929"/>
            <a:ext cx="6848475" cy="410527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752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Mexico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relationships dominate all aspects of Mexican business.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are obligated to give preference to relatives and friends when hiring, contracting, procuring, and sharing business opportunities.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tend to perceive Americans as being “cold.”  One thing Americans can do to prevent being seen as a typical </a:t>
            </a:r>
            <a:r>
              <a:rPr lang="en-US" i="1" dirty="0"/>
              <a:t>Gringo</a:t>
            </a:r>
            <a:r>
              <a:rPr lang="en-US" dirty="0"/>
              <a:t> is to take the time and effort in the beginning of a working relationship to really get to know Mexican counterparts.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have a different concept of time than Americans do.  Mexicans prefer open-ended schedules.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do not share Americans’ confidence that they control their own destiny.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3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Mexico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for working with Mexicans on projects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Mexicans can be very passionate and emotional when arguing.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Mexicans tend to see meetings as the place where persons with authority ratify what has been decided during informal private discussions.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While Mexicans can be emotional, they tend to shy away from any sort of direct confrontation or criticism.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Speech in Mexico is often indirect.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Titles are extremely important in Mexico and are always used when a person is introducing himself, or being introduced.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58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France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4852242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France, one’s social class is very important.  Social interactions are constrained by class standing.  A successful French person might, at least, climb one or two rungs up the social ladder.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tend to admire or be fascinated with people who disagree with them.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often determine a person’s trustworthiness based on their first-hand, personal evaluation of the individual’s character.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are often accused of lacking an intense work ethic.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enjoy a reputation for productive work, a result of the French tradition of craftsmanship.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Most French organizations tend to be highly centralized with rigid structures.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While the French admire American industriousness, they believe that quality of life is what really matters.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2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France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Cautions to remember with the French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value punctuality.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Great importance is placed on neatness and taste.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can be very difficult to negotiate with.  Often, they ignore facts, no matter how convincing they may be.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French managers tend to see their work as an intellectual exercise.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generally consider managers to be experts.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5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Saudi Arabia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Saudi Arabia, a favorite expression is “Bukra insha Allah” which means “ Tomorrow if God wills,’ an expression that reflects the Saudis’ approach to time.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An associated cultural belief is that destiny depends more on the will of a supreme being than on the behavior of individuals.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often react on the basis of emotion, not logic.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use elaborate and ritualized forms of greeting and leave-taking.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Initial meetings are typically used to get to know the other party.  Business-related discussions may not occur until the third or fourth meeting.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attach a great deal of importance to status and rank.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0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Saudi Arabia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for working in an Arab culture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It is important never to display feelings of superiority because this makes the other party feel inferior.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 lot of what gets done is a result of going through administrative channels in the country.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Connections are extremely important in conducting business.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Patience is critical to the success of business negotiations.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Important decisions are usually made in person, not by correspondence or telephone.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1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87395"/>
            <a:ext cx="8458200" cy="544521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China, face is more than simply reputation.  Loss of face brings shame not only to individuals but also to family members.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China, “whom you know is more important than what you know.”  The term </a:t>
            </a:r>
            <a:r>
              <a:rPr lang="en-US" i="1" dirty="0"/>
              <a:t>guanxi</a:t>
            </a:r>
            <a:r>
              <a:rPr lang="en-US" dirty="0"/>
              <a:t> refers to personal connections with appropriate authorities or individuals.  Many believe that the quickest way to build </a:t>
            </a:r>
            <a:r>
              <a:rPr lang="en-US" i="1" dirty="0"/>
              <a:t>guanxi</a:t>
            </a:r>
            <a:r>
              <a:rPr lang="en-US" dirty="0"/>
              <a:t> relationships is through tendering favors.  Another common method for outsiders to acquire </a:t>
            </a:r>
            <a:r>
              <a:rPr lang="en-US" i="1" dirty="0"/>
              <a:t>guanxi</a:t>
            </a:r>
            <a:r>
              <a:rPr lang="en-US" dirty="0"/>
              <a:t> is by hiring local intermediaries, who use their connections to create contacts with Chinese officials and businesspeople.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Chinese are a collective society in which people pride themselves on being a member of a group.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Chinese people do not appreciate boisterous behavior, and when speaking to each other they maintain a greater physical distance than is typical in America.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56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China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Cautions with the Chinese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Once the Chinese decide who and what is best, they tend to stick to their decisions.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Reciprocity is important in negotiations.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Chinese tend to be less animated than Americans.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Chinese place less value on the significance of time and often get Americans to concede concessions by stalling.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 Confucian societies those in position of power and authority are obligated to assist the disadvantaged.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231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the United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11949"/>
            <a:ext cx="8458200" cy="539682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Immigration has made the United States a melting pot of diverse culture.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Mainstream Americans are motivated by achievement and accomplishment.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tend to idolize the self-made person who rises from poverty and adversity to become rich and successful.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Although Americans like to set precise objectives, they view planning as a means and not an end.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fought a revolution and subsequent wars to preserve their concept of democracy, so they resent too much control or interferences, especially by governments.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“Getting things done,” is an American characteristic.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in play or business generally are quite competitive, reflecting their desire to achieve and succeed.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746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the United States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and cautions for working with Americans on projects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More than half of the U.S. women work outside the home; females have considerable opportunity for personal and professional growth, guaranteed by law.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 the United States, gifts are rarely brought by visitors in a business situation.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Americans tend to be quite friendly and open when first meeting someone.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Americans tend to be informal in greeting and dress.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 decision making is results oriented.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49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Comments about Working in Different Cultures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36663"/>
            <a:ext cx="8458200" cy="53968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Common practice to rely on local intermediaries to bridge the gap between cultures.  These intermediaries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 as translators.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their social connections to expedite transactions and protect the project against undue interference.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Serve as cultural guides, helping outsiders understand and interpret the foreign culture.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 shock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natural psychological disorientation that most people suffer when they move into a culture different from their own.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Results from a breakdown in your selective perception and effective interpretation systems.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89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Culture Shock Cycle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80392" y="1276350"/>
            <a:ext cx="6983216" cy="4972050"/>
          </a:xfrm>
          <a:prstGeom prst="rect">
            <a:avLst/>
          </a:prstGeom>
        </p:spPr>
      </p:pic>
      <p:sp>
        <p:nvSpPr>
          <p:cNvPr id="9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10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Culture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Engage in regular physical exercise programs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Practice meditation and relaxation exercises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Keep a journal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Create “stability zones”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Modify expectations and behavior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Redefine priorities and develop more realistic expectations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 on the most important tasks and relish small accomplishments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project work as a bridge until adjusted to the new environment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 spouses and families manage the transition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53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16.4  Selection and Training for International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Selection Factors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Work experience with cultures other than one’s own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Previous overseas travel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Good physical and emotional health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Knowledge of a host nation’s language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Recent immigration background or heritage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Ability to adapt and function in the new culture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74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Religious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Dress codes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Education systems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Holidays—national and religious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Daily eating patterns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Family life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Business protocols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Social etiquette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Equal opportunity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88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Approaches to Cultural Fluency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“information-giving” approach—the learning of information or skills from a lecture-type orientation.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“affective” approach—the learning of information/skills that raise the affective responses on the part of the trainee and result in cultural insights.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“experiential” approach—a variant of the affective approach technique that provides the trainee with realistic simulations or scenarios.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34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Relationship between Length and Rigor of Training and Cultural Fluency Required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34281" y="1276350"/>
            <a:ext cx="6475438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91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Culture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Culture shock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Infrastructure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77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520</TotalTime>
  <Words>2140</Words>
  <Application>Microsoft Office PowerPoint</Application>
  <PresentationFormat>On-screen Show (4:3)</PresentationFormat>
  <Paragraphs>268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Sixteen</vt:lpstr>
      <vt:lpstr>Where We Are Now</vt:lpstr>
      <vt:lpstr>Learning Objectives</vt:lpstr>
      <vt:lpstr>Chapter Outline</vt:lpstr>
      <vt:lpstr>Four Major Issues of Managing International Projects </vt:lpstr>
      <vt:lpstr>Pros and Cons of International Assignments</vt:lpstr>
      <vt:lpstr>16.1  Environmental Factors</vt:lpstr>
      <vt:lpstr>Environmental Factors (Continued)</vt:lpstr>
      <vt:lpstr>Environmental Factors (Continued)</vt:lpstr>
      <vt:lpstr>Environmental Factors (Continued)</vt:lpstr>
      <vt:lpstr>16.2  Project Site Selection</vt:lpstr>
      <vt:lpstr>16.3 Evaluation Matrix Breakdown for Infrastructure</vt:lpstr>
      <vt:lpstr>16.3  Cross-Cultural Considerations: A Closer Look</vt:lpstr>
      <vt:lpstr>Cross-Cultural Considerations (Continued)</vt:lpstr>
      <vt:lpstr>Cross-Cultural Orientations</vt:lpstr>
      <vt:lpstr>Kluckhohn-Strodtbeck’s Cross-Cultural Framework</vt:lpstr>
      <vt:lpstr>The Hofstede Framework</vt:lpstr>
      <vt:lpstr>Sample Country Clusters on Hofstede’s Dimensions of Individualism-Collectivism and Power Distance</vt:lpstr>
      <vt:lpstr>Working in Mexico</vt:lpstr>
      <vt:lpstr>Working in Mexico (Continued)</vt:lpstr>
      <vt:lpstr>Working in France</vt:lpstr>
      <vt:lpstr>Working in France (Continued)</vt:lpstr>
      <vt:lpstr>Working in Saudi Arabia</vt:lpstr>
      <vt:lpstr>Working in Saudi Arabia (Continued)</vt:lpstr>
      <vt:lpstr>Working in China</vt:lpstr>
      <vt:lpstr>Working in China (Continued)</vt:lpstr>
      <vt:lpstr>Working in the United States</vt:lpstr>
      <vt:lpstr>Working in the United States (Continued)</vt:lpstr>
      <vt:lpstr>Summary Comments about Working in Different Cultures</vt:lpstr>
      <vt:lpstr>Culture Shock Cycle</vt:lpstr>
      <vt:lpstr>Coping with Culture Shock</vt:lpstr>
      <vt:lpstr>16.4  Selection and Training for International Projects</vt:lpstr>
      <vt:lpstr>Areas for Training</vt:lpstr>
      <vt:lpstr>Learning Approaches to Cultural Fluency</vt:lpstr>
      <vt:lpstr>Relationship between Length and Rigor of Training and Cultural Fluency Required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Sixteen</dc:title>
  <dc:creator>Pinyarat S.</dc:creator>
  <cp:keywords>PPT</cp:keywords>
  <cp:lastModifiedBy>User</cp:lastModifiedBy>
  <cp:revision>1</cp:revision>
  <dcterms:created xsi:type="dcterms:W3CDTF">2019-06-06T18:41:22Z</dcterms:created>
  <dcterms:modified xsi:type="dcterms:W3CDTF">2025-05-17T05:05:03Z</dcterms:modified>
</cp:coreProperties>
</file>