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9" r:id="rId1"/>
    <p:sldMasterId id="2147483691" r:id="rId2"/>
    <p:sldMasterId id="2147483684" r:id="rId3"/>
    <p:sldMasterId id="2147483701" r:id="rId4"/>
  </p:sldMasterIdLst>
  <p:notesMasterIdLst>
    <p:notesMasterId r:id="rId28"/>
  </p:notesMasterIdLst>
  <p:sldIdLst>
    <p:sldId id="286" r:id="rId5"/>
    <p:sldId id="287" r:id="rId6"/>
    <p:sldId id="288" r:id="rId7"/>
    <p:sldId id="289" r:id="rId8"/>
    <p:sldId id="290" r:id="rId9"/>
    <p:sldId id="291" r:id="rId10"/>
    <p:sldId id="292" r:id="rId11"/>
    <p:sldId id="293" r:id="rId12"/>
    <p:sldId id="294" r:id="rId13"/>
    <p:sldId id="295" r:id="rId14"/>
    <p:sldId id="296" r:id="rId15"/>
    <p:sldId id="297" r:id="rId16"/>
    <p:sldId id="298" r:id="rId17"/>
    <p:sldId id="299" r:id="rId18"/>
    <p:sldId id="300" r:id="rId19"/>
    <p:sldId id="301" r:id="rId20"/>
    <p:sldId id="302" r:id="rId21"/>
    <p:sldId id="303" r:id="rId22"/>
    <p:sldId id="304" r:id="rId23"/>
    <p:sldId id="305" r:id="rId24"/>
    <p:sldId id="306" r:id="rId25"/>
    <p:sldId id="307" r:id="rId26"/>
    <p:sldId id="266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264" userDrawn="1">
          <p15:clr>
            <a:srgbClr val="A4A3A4"/>
          </p15:clr>
        </p15:guide>
        <p15:guide id="3" orient="horz" pos="2256" userDrawn="1">
          <p15:clr>
            <a:srgbClr val="A4A3A4"/>
          </p15:clr>
        </p15:guide>
        <p15:guide id="4" pos="56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poren, Laura" initials="CL" lastIdx="4" clrIdx="0">
    <p:extLst>
      <p:ext uri="{19B8F6BF-5375-455C-9EA6-DF929625EA0E}">
        <p15:presenceInfo xmlns:p15="http://schemas.microsoft.com/office/powerpoint/2012/main" userId="S-1-5-21-1645522239-1123561945-839522115-1006658" providerId="AD"/>
      </p:ext>
    </p:extLst>
  </p:cmAuthor>
  <p:cmAuthor id="2" name="Ciporen, Laura" initials="CL [2]" lastIdx="2" clrIdx="1">
    <p:extLst>
      <p:ext uri="{19B8F6BF-5375-455C-9EA6-DF929625EA0E}">
        <p15:presenceInfo xmlns:p15="http://schemas.microsoft.com/office/powerpoint/2012/main" userId="S::laura.ciporen@mheducation.com::567f631f-0624-4179-9d16-569ddce4882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BBC"/>
    <a:srgbClr val="0079A4"/>
    <a:srgbClr val="009ED6"/>
    <a:srgbClr val="005A7A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242" autoAdjust="0"/>
  </p:normalViewPr>
  <p:slideViewPr>
    <p:cSldViewPr snapToGrid="0" showGuides="1">
      <p:cViewPr varScale="1">
        <p:scale>
          <a:sx n="42" d="100"/>
          <a:sy n="42" d="100"/>
        </p:scale>
        <p:origin x="1040" y="32"/>
      </p:cViewPr>
      <p:guideLst>
        <p:guide pos="3264"/>
        <p:guide orient="horz" pos="2256"/>
        <p:guide pos="56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85C3B8-DF6A-4363-A71C-1FB575177303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D1EC21-83FD-4AF0-B117-AFF74164C92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99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E6A8FE-C056-4DC1-BA59-4FD31E81E611}"/>
              </a:ext>
            </a:extLst>
          </p:cNvPr>
          <p:cNvSpPr/>
          <p:nvPr userDrawn="1"/>
        </p:nvSpPr>
        <p:spPr>
          <a:xfrm>
            <a:off x="342900" y="2111793"/>
            <a:ext cx="3863458" cy="3863458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9D253F-227D-42CF-8F90-F47004F80DEE}"/>
              </a:ext>
            </a:extLst>
          </p:cNvPr>
          <p:cNvSpPr/>
          <p:nvPr userDrawn="1"/>
        </p:nvSpPr>
        <p:spPr>
          <a:xfrm>
            <a:off x="473716" y="2383972"/>
            <a:ext cx="3457621" cy="345762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EC5F223C-E880-4B45-A984-2AA8B704804A}"/>
              </a:ext>
            </a:extLst>
          </p:cNvPr>
          <p:cNvSpPr/>
          <p:nvPr userDrawn="1"/>
        </p:nvSpPr>
        <p:spPr>
          <a:xfrm>
            <a:off x="604883" y="2904176"/>
            <a:ext cx="2844244" cy="2806808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3140014"/>
            <a:ext cx="2788920" cy="115766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261103"/>
            <a:ext cx="2788920" cy="612821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8AC4EEC4-5547-4185-92E7-A6CAF888043F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8"/>
            <a:ext cx="9144000" cy="374266"/>
          </a:xfrm>
        </p:spPr>
        <p:txBody>
          <a:bodyPr/>
          <a:lstStyle>
            <a:lvl1pPr algn="ctr"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001655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7">
          <p15:clr>
            <a:srgbClr val="FBAE40"/>
          </p15:clr>
        </p15:guide>
        <p15:guide id="2" orient="horz" pos="410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W/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B148BEFF-BA62-4F57-A395-1841E3498099}"/>
              </a:ext>
            </a:extLst>
          </p:cNvPr>
          <p:cNvSpPr/>
          <p:nvPr userDrawn="1"/>
        </p:nvSpPr>
        <p:spPr>
          <a:xfrm>
            <a:off x="342900" y="2092349"/>
            <a:ext cx="3886200" cy="3886198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FD4D51A-7AF1-42A2-A701-D7F6FC385612}"/>
              </a:ext>
            </a:extLst>
          </p:cNvPr>
          <p:cNvSpPr/>
          <p:nvPr userDrawn="1"/>
        </p:nvSpPr>
        <p:spPr>
          <a:xfrm>
            <a:off x="495300" y="2362200"/>
            <a:ext cx="3429000" cy="346710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"/>
          <p:cNvSpPr>
            <a:spLocks noGrp="1"/>
          </p:cNvSpPr>
          <p:nvPr userDrawn="1">
            <p:ph type="ctrTitle" hasCustomPrompt="1"/>
          </p:nvPr>
        </p:nvSpPr>
        <p:spPr>
          <a:xfrm>
            <a:off x="621792" y="2608290"/>
            <a:ext cx="3035808" cy="1394084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8" name="Subtitle"/>
          <p:cNvSpPr>
            <a:spLocks noGrp="1"/>
          </p:cNvSpPr>
          <p:nvPr userDrawn="1">
            <p:ph type="subTitle" idx="1" hasCustomPrompt="1"/>
          </p:nvPr>
        </p:nvSpPr>
        <p:spPr>
          <a:xfrm>
            <a:off x="621792" y="4069830"/>
            <a:ext cx="3035808" cy="804094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Presentation Subtitle</a:t>
            </a:r>
          </a:p>
        </p:txBody>
      </p:sp>
      <p:cxnSp>
        <p:nvCxnSpPr>
          <p:cNvPr id="9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13232" y="4919472"/>
            <a:ext cx="2532888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621791" y="5096656"/>
            <a:ext cx="3043303" cy="569626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200" b="1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Extra Text</a:t>
            </a:r>
          </a:p>
        </p:txBody>
      </p:sp>
      <p:sp>
        <p:nvSpPr>
          <p:cNvPr id="3" name="Cover Placeholder">
            <a:extLst>
              <a:ext uri="{FF2B5EF4-FFF2-40B4-BE49-F238E27FC236}">
                <a16:creationId xmlns:a16="http://schemas.microsoft.com/office/drawing/2014/main" id="{67C61915-1FDF-4DF1-95F4-8BAC894B4DC1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>
          <a:xfrm>
            <a:off x="4572000" y="1450229"/>
            <a:ext cx="4229100" cy="497645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Optional: Include Cover Here</a:t>
            </a:r>
          </a:p>
        </p:txBody>
      </p:sp>
      <p:sp>
        <p:nvSpPr>
          <p:cNvPr id="2" name="Long Copyright">
            <a:extLst>
              <a:ext uri="{FF2B5EF4-FFF2-40B4-BE49-F238E27FC236}">
                <a16:creationId xmlns:a16="http://schemas.microsoft.com/office/drawing/2014/main" id="{F4607C07-D864-4A1A-8061-D12997CC50CE}"/>
              </a:ext>
            </a:extLst>
          </p:cNvPr>
          <p:cNvSpPr>
            <a:spLocks noGrp="1"/>
          </p:cNvSpPr>
          <p:nvPr userDrawn="1">
            <p:ph type="ftr" sz="quarter" idx="12"/>
          </p:nvPr>
        </p:nvSpPr>
        <p:spPr>
          <a:xfrm>
            <a:off x="0" y="6478439"/>
            <a:ext cx="9144000" cy="379562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24890689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20">
          <p15:clr>
            <a:srgbClr val="FBAE40"/>
          </p15:clr>
        </p15:guide>
        <p15:guide id="2" orient="horz" pos="3768">
          <p15:clr>
            <a:srgbClr val="FBAE40"/>
          </p15:clr>
        </p15:guide>
        <p15:guide id="3" pos="2664">
          <p15:clr>
            <a:srgbClr val="FBAE40"/>
          </p15:clr>
        </p15:guide>
        <p15:guide id="4" pos="2880">
          <p15:clr>
            <a:srgbClr val="FBAE40"/>
          </p15:clr>
        </p15:guide>
        <p15:guide id="5" pos="2472">
          <p15:clr>
            <a:srgbClr val="FBAE40"/>
          </p15:clr>
        </p15:guide>
        <p15:guide id="6" pos="312">
          <p15:clr>
            <a:srgbClr val="FBAE40"/>
          </p15:clr>
        </p15:guide>
        <p15:guide id="7" orient="horz" pos="1488">
          <p15:clr>
            <a:srgbClr val="FBAE40"/>
          </p15:clr>
        </p15:guide>
        <p15:guide id="8" orient="horz" pos="3672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6175015-534D-4B45-9B93-A51D73A8606D}"/>
              </a:ext>
            </a:extLst>
          </p:cNvPr>
          <p:cNvSpPr/>
          <p:nvPr userDrawn="1"/>
        </p:nvSpPr>
        <p:spPr>
          <a:xfrm>
            <a:off x="0" y="1400176"/>
            <a:ext cx="9058275" cy="5035134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0CD4D73-2E4C-4522-B139-2F8CECAF237C}"/>
              </a:ext>
            </a:extLst>
          </p:cNvPr>
          <p:cNvSpPr/>
          <p:nvPr userDrawn="1"/>
        </p:nvSpPr>
        <p:spPr>
          <a:xfrm>
            <a:off x="176801" y="1974951"/>
            <a:ext cx="8420697" cy="425584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AFA30B7-862B-48DC-911D-C622F5174501}"/>
              </a:ext>
            </a:extLst>
          </p:cNvPr>
          <p:cNvSpPr/>
          <p:nvPr userDrawn="1"/>
        </p:nvSpPr>
        <p:spPr>
          <a:xfrm>
            <a:off x="357036" y="2451637"/>
            <a:ext cx="7784668" cy="3596560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777240" y="2985555"/>
            <a:ext cx="6521640" cy="873214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782058" y="3986784"/>
            <a:ext cx="4297680" cy="517585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67202" y="465003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777240" y="4718304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3806434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9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NO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6A52EEEA-42E7-4D58-A515-BC82AF2F86AD}"/>
              </a:ext>
            </a:extLst>
          </p:cNvPr>
          <p:cNvSpPr/>
          <p:nvPr userDrawn="1"/>
        </p:nvSpPr>
        <p:spPr>
          <a:xfrm>
            <a:off x="0" y="1428750"/>
            <a:ext cx="9077325" cy="5058314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EEE661-1795-4CB3-A8FF-EDE257BB547C}"/>
              </a:ext>
            </a:extLst>
          </p:cNvPr>
          <p:cNvSpPr/>
          <p:nvPr userDrawn="1"/>
        </p:nvSpPr>
        <p:spPr>
          <a:xfrm>
            <a:off x="189110" y="1902549"/>
            <a:ext cx="8434348" cy="4352837"/>
          </a:xfrm>
          <a:prstGeom prst="rect">
            <a:avLst/>
          </a:prstGeom>
          <a:solidFill>
            <a:srgbClr val="008BB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"/>
          <p:cNvSpPr>
            <a:spLocks noGrp="1"/>
          </p:cNvSpPr>
          <p:nvPr userDrawn="1">
            <p:ph type="ctrTitle"/>
          </p:nvPr>
        </p:nvSpPr>
        <p:spPr>
          <a:xfrm>
            <a:off x="567378" y="2593298"/>
            <a:ext cx="6980170" cy="1130559"/>
          </a:xfrm>
          <a:prstGeom prst="rect">
            <a:avLst/>
          </a:prstGeo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defRPr sz="26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"/>
          <p:cNvSpPr>
            <a:spLocks noGrp="1"/>
          </p:cNvSpPr>
          <p:nvPr userDrawn="1">
            <p:ph type="subTitle" idx="1"/>
          </p:nvPr>
        </p:nvSpPr>
        <p:spPr>
          <a:xfrm>
            <a:off x="567378" y="3807503"/>
            <a:ext cx="4542020" cy="719352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8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21" name="MHE line separating subtitles from text">
            <a:extLst>
              <a:ext uri="{FF2B5EF4-FFF2-40B4-BE49-F238E27FC236}">
                <a16:creationId xmlns:a16="http://schemas.microsoft.com/office/drawing/2014/main" id="{EC86C884-D766-9149-B40E-B86A943DE6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02310" y="4665027"/>
            <a:ext cx="3574789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"/>
          <p:cNvSpPr>
            <a:spLocks noGrp="1"/>
          </p:cNvSpPr>
          <p:nvPr userDrawn="1">
            <p:ph type="body" sz="quarter" idx="10"/>
          </p:nvPr>
        </p:nvSpPr>
        <p:spPr>
          <a:xfrm>
            <a:off x="567378" y="4770769"/>
            <a:ext cx="4443413" cy="576185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400">
                <a:solidFill>
                  <a:schemeClr val="bg1"/>
                </a:solidFill>
              </a:defRPr>
            </a:lvl3pPr>
            <a:lvl4pPr>
              <a:defRPr sz="14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Long Copyright">
            <a:extLst>
              <a:ext uri="{FF2B5EF4-FFF2-40B4-BE49-F238E27FC236}">
                <a16:creationId xmlns:a16="http://schemas.microsoft.com/office/drawing/2014/main" id="{54514DA3-A928-4CD1-BFAE-B5DF399C4B36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0" y="6487064"/>
            <a:ext cx="9144000" cy="370935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12338955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72">
          <p15:clr>
            <a:srgbClr val="FBAE40"/>
          </p15:clr>
        </p15:guide>
        <p15:guide id="2" orient="horz" pos="3960">
          <p15:clr>
            <a:srgbClr val="FBAE40"/>
          </p15:clr>
        </p15:guide>
        <p15:guide id="3" pos="120">
          <p15:clr>
            <a:srgbClr val="FBAE40"/>
          </p15:clr>
        </p15:guide>
        <p15:guide id="4" pos="5472">
          <p15:clr>
            <a:srgbClr val="FBAE40"/>
          </p15:clr>
        </p15:guide>
        <p15:guide id="5" orient="horz" pos="226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ppendix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6CA9270-FD0E-4B64-B0D8-24095E6A29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899" y="2366309"/>
            <a:ext cx="7696919" cy="526936"/>
          </a:xfrm>
          <a:prstGeom prst="rect">
            <a:avLst/>
          </a:prstGeom>
        </p:spPr>
        <p:txBody>
          <a:bodyPr anchor="ctr"/>
          <a:lstStyle>
            <a:lvl1pPr>
              <a:defRPr/>
            </a:lvl1pPr>
          </a:lstStyle>
          <a:p>
            <a:r>
              <a:rPr lang="en-US" dirty="0"/>
              <a:t>Accessibility Content: Text Alternatives for Images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0B6E1DCB-9B8A-423D-B48B-2CCDE624B4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37202" y="6682314"/>
            <a:ext cx="342900" cy="143831"/>
          </a:xfr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7731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i="1"/>
            </a:lvl1pPr>
          </a:lstStyle>
          <a:p>
            <a:pPr>
              <a:defRPr/>
            </a:pPr>
            <a:r>
              <a:rPr lang="en-US" dirty="0"/>
              <a:t>1</a:t>
            </a:r>
            <a:r>
              <a:rPr lang="en-US" dirty="0">
                <a:cs typeface="Times New Roman" panose="02020603050405020304" pitchFamily="18" charset="0"/>
              </a:rPr>
              <a:t>–</a:t>
            </a:r>
            <a:fld id="{00BCA5E8-39CF-4B97-B9D1-0E78871A2B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612923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">
            <a:extLst>
              <a:ext uri="{FF2B5EF4-FFF2-40B4-BE49-F238E27FC236}">
                <a16:creationId xmlns:a16="http://schemas.microsoft.com/office/drawing/2014/main" id="{5501497C-45D5-4DAB-90FA-03EA7A225A7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404A79-40CC-487A-BC62-3F34B98C5C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6494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347" y="6324600"/>
            <a:ext cx="2405307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085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  <p15:guide id="2" orient="horz" pos="360" userDrawn="1">
          <p15:clr>
            <a:srgbClr val="FBAE40"/>
          </p15:clr>
        </p15:guide>
        <p15:guide id="3" pos="264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Horizontal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4343400"/>
            <a:ext cx="8458200" cy="1905000"/>
          </a:xfrm>
        </p:spPr>
        <p:txBody>
          <a:bodyPr/>
          <a:lstStyle>
            <a:lvl1pPr>
              <a:defRPr/>
            </a:lvl1pPr>
            <a:lvl4pPr marL="455613" indent="0">
              <a:buNone/>
              <a:defRPr/>
            </a:lvl4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0" y="6684963"/>
            <a:ext cx="6972300" cy="173037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800" dirty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 algn="r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9330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 userDrawn="1">
          <p15:clr>
            <a:srgbClr val="FBAE40"/>
          </p15:clr>
        </p15:guide>
        <p15:guide id="2" orient="horz" pos="2736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mpariso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40767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257300"/>
            <a:ext cx="4076700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099" y="6684963"/>
            <a:ext cx="6972301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8157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Main One Second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5791200" cy="49716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18052" y="1257300"/>
            <a:ext cx="2383047" cy="4991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9627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 userDrawn="1">
          <p15:clr>
            <a:srgbClr val="FBAE40"/>
          </p15:clr>
        </p15:guide>
        <p15:guide id="5" pos="3864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with Third as Acc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09"/>
            <a:ext cx="8458200" cy="2838091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1" y="4343400"/>
            <a:ext cx="57912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22432755-BCF5-451F-968D-CFFD10D87BE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400800" y="4343400"/>
            <a:ext cx="2400300" cy="1905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00055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4" pos="4032">
          <p15:clr>
            <a:srgbClr val="FBAE40"/>
          </p15:clr>
        </p15:guide>
        <p15:guide id="5" pos="3864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Main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276710"/>
            <a:ext cx="8458200" cy="612476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42900" y="2070496"/>
            <a:ext cx="8458200" cy="6491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356A590-66B5-4770-8441-82DC031F56E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42900" y="2900944"/>
            <a:ext cx="8458200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3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0BD29E5-BD7B-4CD0-9B09-8F8B24F89FB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342900" y="375535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4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E908CA92-5DB2-4DC0-937B-1B178AA9178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342900" y="4635164"/>
            <a:ext cx="8458200" cy="6985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5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5" name="Content Placeholder 6">
            <a:extLst>
              <a:ext uri="{FF2B5EF4-FFF2-40B4-BE49-F238E27FC236}">
                <a16:creationId xmlns:a16="http://schemas.microsoft.com/office/drawing/2014/main" id="{8B728CCD-2639-461B-9841-57505AC1346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342900" y="5514975"/>
            <a:ext cx="8458200" cy="7334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6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Appendix Link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9564" y="6324600"/>
            <a:ext cx="2404872" cy="190500"/>
          </a:xfrm>
        </p:spPr>
        <p:txBody>
          <a:bodyPr anchor="b">
            <a:noAutofit/>
          </a:bodyPr>
          <a:lstStyle>
            <a:lvl1pPr algn="ctr">
              <a:defRPr sz="900"/>
            </a:lvl1pPr>
          </a:lstStyle>
          <a:p>
            <a:pPr lvl="0"/>
            <a:r>
              <a:rPr lang="en-US" dirty="0"/>
              <a:t>Add text alternative link, if needed.</a:t>
            </a:r>
          </a:p>
        </p:txBody>
      </p:sp>
      <p:sp>
        <p:nvSpPr>
          <p:cNvPr id="9" name="Image Credit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2101" y="6684963"/>
            <a:ext cx="6972299" cy="173037"/>
          </a:xfrm>
        </p:spPr>
        <p:txBody>
          <a:bodyPr anchor="ctr">
            <a:noAutofit/>
          </a:bodyPr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algn="r">
              <a:defRPr sz="900"/>
            </a:lvl2pPr>
            <a:lvl3pPr algn="r">
              <a:defRPr sz="900"/>
            </a:lvl3pPr>
            <a:lvl4pPr algn="r">
              <a:defRPr sz="900"/>
            </a:lvl4pPr>
            <a:lvl5pPr algn="r">
              <a:defRPr sz="900"/>
            </a:lvl5pPr>
          </a:lstStyle>
          <a:p>
            <a:pPr lvl="0"/>
            <a:r>
              <a:rPr lang="en-US" dirty="0"/>
              <a:t>Insert Image Credit Here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14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idden Slide Title">
            <a:extLst>
              <a:ext uri="{FF2B5EF4-FFF2-40B4-BE49-F238E27FC236}">
                <a16:creationId xmlns:a16="http://schemas.microsoft.com/office/drawing/2014/main" id="{D3229D0C-04EF-482F-B26C-8D49CD33DB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5949" y="418391"/>
            <a:ext cx="2292103" cy="291823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hidden title here </a:t>
            </a:r>
          </a:p>
        </p:txBody>
      </p:sp>
      <p:pic>
        <p:nvPicPr>
          <p:cNvPr id="6" name="MGH Logo" descr="McGraw-Hill Education Logo">
            <a:extLst>
              <a:ext uri="{FF2B5EF4-FFF2-40B4-BE49-F238E27FC236}">
                <a16:creationId xmlns:a16="http://schemas.microsoft.com/office/drawing/2014/main" id="{60DCFDF5-2A5B-440E-888A-BC0BFEF9FF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0211" y="1005697"/>
            <a:ext cx="2443579" cy="2443579"/>
          </a:xfrm>
          <a:prstGeom prst="rect">
            <a:avLst/>
          </a:prstGeom>
        </p:spPr>
      </p:pic>
      <p:sp>
        <p:nvSpPr>
          <p:cNvPr id="3" name="Long Copyright">
            <a:extLst>
              <a:ext uri="{FF2B5EF4-FFF2-40B4-BE49-F238E27FC236}">
                <a16:creationId xmlns:a16="http://schemas.microsoft.com/office/drawing/2014/main" id="{9AB572CE-E262-4FA6-8D47-02F068ADD1B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6487064"/>
            <a:ext cx="9144000" cy="370936"/>
          </a:xfrm>
        </p:spPr>
        <p:txBody>
          <a:bodyPr/>
          <a:lstStyle>
            <a:lvl1pPr algn="ctr">
              <a:defRPr/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9" name="MGH Tagline">
            <a:extLst>
              <a:ext uri="{FF2B5EF4-FFF2-40B4-BE49-F238E27FC236}">
                <a16:creationId xmlns:a16="http://schemas.microsoft.com/office/drawing/2014/main" id="{F040BF5C-A78D-440C-93DF-72F3F641F3F1}"/>
              </a:ext>
            </a:extLst>
          </p:cNvPr>
          <p:cNvSpPr txBox="1"/>
          <p:nvPr userDrawn="1"/>
        </p:nvSpPr>
        <p:spPr>
          <a:xfrm>
            <a:off x="1730746" y="3796682"/>
            <a:ext cx="5682508" cy="469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4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Because learning changes everything.</a:t>
            </a:r>
            <a:r>
              <a:rPr kumimoji="0" lang="en-US" sz="1400" b="0" i="0" u="none" strike="noStrike" kern="1200" cap="none" spc="40" normalizeH="0" baseline="6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Calibri" panose="020F0502020204030204" pitchFamily="34" charset="0"/>
                <a:cs typeface="+mn-cs"/>
              </a:rPr>
              <a:t>®</a:t>
            </a:r>
            <a:endParaRPr kumimoji="0" lang="en-US" sz="2400" b="0" i="0" u="none" strike="noStrike" kern="1200" cap="none" spc="40" normalizeH="0" baseline="6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MGH URL">
            <a:extLst>
              <a:ext uri="{FF2B5EF4-FFF2-40B4-BE49-F238E27FC236}">
                <a16:creationId xmlns:a16="http://schemas.microsoft.com/office/drawing/2014/main" id="{2215B5DD-E18E-478F-81B9-79BA83A9A251}"/>
              </a:ext>
            </a:extLst>
          </p:cNvPr>
          <p:cNvSpPr txBox="1"/>
          <p:nvPr userDrawn="1"/>
        </p:nvSpPr>
        <p:spPr>
          <a:xfrm>
            <a:off x="3269085" y="5329121"/>
            <a:ext cx="26058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www.mheducation.com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43668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On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6" name="Return to main slide Link 1">
            <a:extLst>
              <a:ext uri="{FF2B5EF4-FFF2-40B4-BE49-F238E27FC236}">
                <a16:creationId xmlns:a16="http://schemas.microsoft.com/office/drawing/2014/main" id="{F538FEEA-434F-404A-8A40-5F717D6CB5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81587" y="1068234"/>
            <a:ext cx="2980826" cy="225425"/>
          </a:xfrm>
        </p:spPr>
        <p:txBody>
          <a:bodyPr anchor="ctr">
            <a:noAutofit/>
          </a:bodyPr>
          <a:lstStyle>
            <a:lvl1pPr algn="ctr">
              <a:defRPr sz="1200"/>
            </a:lvl1pPr>
          </a:lstStyle>
          <a:p>
            <a:pPr lvl="0"/>
            <a:r>
              <a:rPr lang="en-US" dirty="0"/>
              <a:t>Return to parent-slide containing images.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371601"/>
            <a:ext cx="8458200" cy="48768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Return to main slide Link 2">
            <a:extLst>
              <a:ext uri="{FF2B5EF4-FFF2-40B4-BE49-F238E27FC236}">
                <a16:creationId xmlns:a16="http://schemas.microsoft.com/office/drawing/2014/main" id="{D8AF3780-479B-4486-8AEE-B0E29BE2F87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2111" y="6350211"/>
            <a:ext cx="2959779" cy="228600"/>
          </a:xfr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7028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  <p15:guide id="2" orient="horz" pos="360">
          <p15:clr>
            <a:srgbClr val="FBAE40"/>
          </p15:clr>
        </p15:guide>
        <p15:guide id="3" pos="264">
          <p15:clr>
            <a:srgbClr val="FBAE40"/>
          </p15:clr>
        </p15:guide>
        <p15:guide id="4" orient="horz" pos="216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endix-Two Comparison Placeholders With Identifi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>
            <a:extLst>
              <a:ext uri="{FF2B5EF4-FFF2-40B4-BE49-F238E27FC236}">
                <a16:creationId xmlns:a16="http://schemas.microsoft.com/office/drawing/2014/main" id="{A4407840-F6A4-4638-BB2F-9FBAA1A814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2900" y="304800"/>
            <a:ext cx="8458200" cy="678611"/>
          </a:xfrm>
          <a:prstGeom prst="rect">
            <a:avLst/>
          </a:prstGeom>
        </p:spPr>
        <p:txBody>
          <a:bodyPr anchor="ctr"/>
          <a:lstStyle>
            <a:lvl1pPr>
              <a:defRPr sz="2400"/>
            </a:lvl1pPr>
          </a:lstStyle>
          <a:p>
            <a:r>
              <a:rPr lang="en-US" dirty="0"/>
              <a:t>Slide Title</a:t>
            </a:r>
            <a:br>
              <a:rPr lang="en-US" dirty="0"/>
            </a:br>
            <a:endParaRPr lang="en-US" dirty="0"/>
          </a:p>
        </p:txBody>
      </p:sp>
      <p:sp>
        <p:nvSpPr>
          <p:cNvPr id="9" name="Return to main slide Link 1">
            <a:extLst>
              <a:ext uri="{FF2B5EF4-FFF2-40B4-BE49-F238E27FC236}">
                <a16:creationId xmlns:a16="http://schemas.microsoft.com/office/drawing/2014/main" id="{29651301-3A88-4CBC-9B7F-A569599DC51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81528" y="1059828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8" name="Image Identifier 1">
            <a:extLst>
              <a:ext uri="{FF2B5EF4-FFF2-40B4-BE49-F238E27FC236}">
                <a16:creationId xmlns:a16="http://schemas.microsoft.com/office/drawing/2014/main" id="{C828D23C-A7ED-420E-B199-2D8CCF24D6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5125" y="1410562"/>
            <a:ext cx="4076700" cy="3921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1</a:t>
            </a: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13536C2-DC17-4031-9948-17E37EF99112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429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Image Identifier 2">
            <a:extLst>
              <a:ext uri="{FF2B5EF4-FFF2-40B4-BE49-F238E27FC236}">
                <a16:creationId xmlns:a16="http://schemas.microsoft.com/office/drawing/2014/main" id="{7DBCEA22-E8D2-4B8A-B55C-3FFA6FAB31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15145" y="1410562"/>
            <a:ext cx="4078224" cy="39319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Image Identifier 2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B2D170F-7AF9-40BB-A11B-08474DF5C3A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724400" y="1933303"/>
            <a:ext cx="4076700" cy="431509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Slide Content 2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turn to main slide Link 2">
            <a:extLst>
              <a:ext uri="{FF2B5EF4-FFF2-40B4-BE49-F238E27FC236}">
                <a16:creationId xmlns:a16="http://schemas.microsoft.com/office/drawing/2014/main" id="{24E3FC7A-8095-4466-BF43-4B6D04A5D88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81528" y="6348550"/>
            <a:ext cx="2980944" cy="2286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US" sz="1200" dirty="0"/>
            </a:lvl1pPr>
          </a:lstStyle>
          <a:p>
            <a:pPr lvl="0" algn="ctr"/>
            <a:r>
              <a:rPr lang="en-US" dirty="0"/>
              <a:t>Return to parent-slide containing images.</a:t>
            </a:r>
          </a:p>
        </p:txBody>
      </p:sp>
      <p:sp>
        <p:nvSpPr>
          <p:cNvPr id="3" name="Slide Number Placeholder">
            <a:extLst>
              <a:ext uri="{FF2B5EF4-FFF2-40B4-BE49-F238E27FC236}">
                <a16:creationId xmlns:a16="http://schemas.microsoft.com/office/drawing/2014/main" id="{745DF60F-BF33-428F-883B-9C19F83780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/>
          <a:lstStyle/>
          <a:p>
            <a:fld id="{68151E55-6873-49E2-B8D5-2F265E6F19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5933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2">
          <p15:clr>
            <a:srgbClr val="FBAE40"/>
          </p15:clr>
        </p15:guide>
        <p15:guide id="2" orient="horz" pos="2736">
          <p15:clr>
            <a:srgbClr val="FBAE40"/>
          </p15:clr>
        </p15:guide>
        <p15:guide id="3" pos="2880">
          <p15:clr>
            <a:srgbClr val="FBAE40"/>
          </p15:clr>
        </p15:guide>
        <p15:guide id="4" pos="2976">
          <p15:clr>
            <a:srgbClr val="FBAE40"/>
          </p15:clr>
        </p15:guide>
        <p15:guide id="5" pos="2784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MGH logo" descr="McGraw-Hill Education Logo">
            <a:extLst>
              <a:ext uri="{FF2B5EF4-FFF2-40B4-BE49-F238E27FC236}">
                <a16:creationId xmlns:a16="http://schemas.microsoft.com/office/drawing/2014/main" id="{BF372B49-B6F5-4826-B4F8-2F8A4FFF8894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06" y="283845"/>
            <a:ext cx="999514" cy="999514"/>
          </a:xfrm>
          <a:prstGeom prst="rect">
            <a:avLst/>
          </a:prstGeom>
        </p:spPr>
      </p:pic>
      <p:sp>
        <p:nvSpPr>
          <p:cNvPr id="3" name="MGH Tagline">
            <a:extLst>
              <a:ext uri="{FF2B5EF4-FFF2-40B4-BE49-F238E27FC236}">
                <a16:creationId xmlns:a16="http://schemas.microsoft.com/office/drawing/2014/main" id="{70E12349-CEA7-4006-B6E3-3E283BDBD258}"/>
              </a:ext>
            </a:extLst>
          </p:cNvPr>
          <p:cNvSpPr txBox="1"/>
          <p:nvPr userDrawn="1"/>
        </p:nvSpPr>
        <p:spPr>
          <a:xfrm>
            <a:off x="5060273" y="337349"/>
            <a:ext cx="3873993" cy="338554"/>
          </a:xfrm>
          <a:prstGeom prst="rect">
            <a:avLst/>
          </a:prstGeom>
          <a:noFill/>
        </p:spPr>
        <p:txBody>
          <a:bodyPr wrap="square" lIns="45720" r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spc="4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Because learning changes everything.</a:t>
            </a:r>
            <a:r>
              <a:rPr lang="en-US" sz="1050" spc="40" baseline="600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®</a:t>
            </a:r>
            <a:endParaRPr lang="en-US" sz="1600" spc="40" baseline="60000" dirty="0"/>
          </a:p>
        </p:txBody>
      </p:sp>
      <p:sp>
        <p:nvSpPr>
          <p:cNvPr id="5" name="Long Copyright"/>
          <p:cNvSpPr>
            <a:spLocks noGrp="1"/>
          </p:cNvSpPr>
          <p:nvPr>
            <p:ph type="ftr" sz="quarter" idx="3"/>
          </p:nvPr>
        </p:nvSpPr>
        <p:spPr>
          <a:xfrm>
            <a:off x="0" y="6478439"/>
            <a:ext cx="9144000" cy="3795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458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04" r:id="rId5"/>
    <p:sldLayoutId id="2147483705" r:id="rId6"/>
    <p:sldLayoutId id="2147483709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1200"/>
        </a:spcBef>
        <a:spcAft>
          <a:spcPts val="0"/>
        </a:spcAft>
        <a:buClrTx/>
        <a:buSzTx/>
        <a:buFont typeface="Arial" panose="020B0604020202020204" pitchFamily="34" charset="0"/>
        <a:buNone/>
        <a:tabLst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880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960">
          <p15:clr>
            <a:srgbClr val="F26B43"/>
          </p15:clr>
        </p15:guide>
        <p15:guide id="11" orient="horz" pos="410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273877"/>
            <a:ext cx="8458200" cy="49443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1564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9" r:id="rId3"/>
    <p:sldLayoutId id="2147483695" r:id="rId4"/>
    <p:sldLayoutId id="2147483696" r:id="rId5"/>
    <p:sldLayoutId id="2147483697" r:id="rId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 userDrawn="1">
          <p15:clr>
            <a:srgbClr val="F26B43"/>
          </p15:clr>
        </p15:guide>
        <p15:guide id="13" orient="horz" pos="360" userDrawn="1">
          <p15:clr>
            <a:srgbClr val="F26B43"/>
          </p15:clr>
        </p15:guide>
        <p15:guide id="14" orient="horz" pos="3936" userDrawn="1">
          <p15:clr>
            <a:srgbClr val="F26B43"/>
          </p15:clr>
        </p15:guide>
        <p15:guide id="15" pos="984" userDrawn="1">
          <p15:clr>
            <a:srgbClr val="F26B43"/>
          </p15:clr>
        </p15:guide>
        <p15:guide id="16" pos="5376" userDrawn="1">
          <p15:clr>
            <a:srgbClr val="F26B43"/>
          </p15:clr>
        </p15:guide>
        <p15:guide id="17" pos="264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0" y="6495691"/>
            <a:ext cx="9144000" cy="36230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 b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  <p:sp>
        <p:nvSpPr>
          <p:cNvPr id="6" name="MGH Yellow Line">
            <a:extLst>
              <a:ext uri="{FF2B5EF4-FFF2-40B4-BE49-F238E27FC236}">
                <a16:creationId xmlns:a16="http://schemas.microsoft.com/office/drawing/2014/main" id="{F20163A4-4644-4B17-9C8A-EF42A99233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432547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7998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hf hd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1600" b="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ctr" defTabSz="914400" rtl="0" eaLnBrk="1" fontAlgn="auto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30188" indent="-228600" algn="l" defTabSz="914400" rtl="0" eaLnBrk="1" latinLnBrk="0" hangingPunct="1">
        <a:lnSpc>
          <a:spcPct val="100000"/>
        </a:lnSpc>
        <a:spcBef>
          <a:spcPts val="800"/>
        </a:spcBef>
        <a:buClrTx/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460375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455613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685800" indent="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0">
          <p15:clr>
            <a:srgbClr val="F26B43"/>
          </p15:clr>
        </p15:guide>
        <p15:guide id="2" orient="horz" pos="192">
          <p15:clr>
            <a:srgbClr val="F26B43"/>
          </p15:clr>
        </p15:guide>
        <p15:guide id="5" pos="2112" userDrawn="1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 userDrawn="1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2160" userDrawn="1">
          <p15:clr>
            <a:srgbClr val="F26B43"/>
          </p15:clr>
        </p15:guide>
        <p15:guide id="13" pos="3648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">
            <a:extLst>
              <a:ext uri="{FF2B5EF4-FFF2-40B4-BE49-F238E27FC236}">
                <a16:creationId xmlns:a16="http://schemas.microsoft.com/office/drawing/2014/main" id="{881C4C4E-EEEF-442A-AE3B-63C7E062F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900" y="136257"/>
            <a:ext cx="8458200" cy="685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goes here</a:t>
            </a:r>
          </a:p>
        </p:txBody>
      </p:sp>
      <p:sp>
        <p:nvSpPr>
          <p:cNvPr id="5" name="Text Placeholder">
            <a:extLst>
              <a:ext uri="{FF2B5EF4-FFF2-40B4-BE49-F238E27FC236}">
                <a16:creationId xmlns:a16="http://schemas.microsoft.com/office/drawing/2014/main" id="{4F2C87DD-ADFA-433D-B7C8-4E9E42BC9E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2900" y="1371599"/>
            <a:ext cx="8458200" cy="4876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8" name="MGH Yellow Line">
            <a:extLst>
              <a:ext uri="{FF2B5EF4-FFF2-40B4-BE49-F238E27FC236}">
                <a16:creationId xmlns:a16="http://schemas.microsoft.com/office/drawing/2014/main" id="{86E6E250-D1F9-6444-A77C-4DC8C64A9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622319"/>
            <a:ext cx="9144000" cy="5459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Short Copyright">
            <a:extLst>
              <a:ext uri="{FF2B5EF4-FFF2-40B4-BE49-F238E27FC236}">
                <a16:creationId xmlns:a16="http://schemas.microsoft.com/office/drawing/2014/main" id="{36838A37-515E-4F5C-BF9F-CE51891A9C27}"/>
              </a:ext>
            </a:extLst>
          </p:cNvPr>
          <p:cNvSpPr txBox="1"/>
          <p:nvPr userDrawn="1"/>
        </p:nvSpPr>
        <p:spPr>
          <a:xfrm>
            <a:off x="215658" y="6664280"/>
            <a:ext cx="1233578" cy="215444"/>
          </a:xfrm>
          <a:prstGeom prst="rect">
            <a:avLst/>
          </a:prstGeom>
          <a:noFill/>
        </p:spPr>
        <p:txBody>
          <a:bodyPr wrap="square" lIns="45720" rIns="45720" rtlCol="0" anchor="ctr">
            <a:spAutoFit/>
          </a:bodyPr>
          <a:lstStyle/>
          <a:p>
            <a:r>
              <a:rPr lang="en-US" sz="800" b="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© McGraw-Hill Education</a:t>
            </a:r>
          </a:p>
        </p:txBody>
      </p:sp>
      <p:sp>
        <p:nvSpPr>
          <p:cNvPr id="12" name="Slide Number Placeholder">
            <a:extLst>
              <a:ext uri="{FF2B5EF4-FFF2-40B4-BE49-F238E27FC236}">
                <a16:creationId xmlns:a16="http://schemas.microsoft.com/office/drawing/2014/main" id="{C2E4AF62-4201-4F5D-966F-4A59CD13C9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26412" y="6673531"/>
            <a:ext cx="355840" cy="161396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8151E55-6873-49E2-B8D5-2F265E6F197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3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marR="0" indent="0" algn="l" defTabSz="914400" rtl="0" eaLnBrk="1" fontAlgn="auto" latinLnBrk="0" hangingPunct="1">
        <a:lnSpc>
          <a:spcPct val="100000"/>
        </a:lnSpc>
        <a:spcBef>
          <a:spcPts val="0"/>
        </a:spcBef>
        <a:spcAft>
          <a:spcPts val="800"/>
        </a:spcAft>
        <a:buClrTx/>
        <a:buSzTx/>
        <a:buFont typeface="Arial" panose="020B0604020202020204" pitchFamily="34" charset="0"/>
        <a:buNone/>
        <a:tabLst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44488" indent="-34290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ClrTx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17525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741363" indent="-285750" algn="l" defTabSz="914400" rtl="0" eaLnBrk="1" latinLnBrk="0" hangingPunct="1">
        <a:lnSpc>
          <a:spcPct val="100000"/>
        </a:lnSpc>
        <a:spcBef>
          <a:spcPts val="800"/>
        </a:spcBef>
        <a:spcAft>
          <a:spcPts val="800"/>
        </a:spcAft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71550" indent="-28575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192">
          <p15:clr>
            <a:srgbClr val="F26B43"/>
          </p15:clr>
        </p15:guide>
        <p15:guide id="6" pos="216">
          <p15:clr>
            <a:srgbClr val="F26B43"/>
          </p15:clr>
        </p15:guide>
        <p15:guide id="7" pos="5544">
          <p15:clr>
            <a:srgbClr val="F26B43"/>
          </p15:clr>
        </p15:guide>
        <p15:guide id="9" orient="horz" pos="4211">
          <p15:clr>
            <a:srgbClr val="F26B43"/>
          </p15:clr>
        </p15:guide>
        <p15:guide id="10" orient="horz" pos="624">
          <p15:clr>
            <a:srgbClr val="F26B43"/>
          </p15:clr>
        </p15:guide>
        <p15:guide id="11" orient="horz" pos="4104">
          <p15:clr>
            <a:srgbClr val="F26B43"/>
          </p15:clr>
        </p15:guide>
        <p15:guide id="12" orient="horz" pos="864">
          <p15:clr>
            <a:srgbClr val="F26B43"/>
          </p15:clr>
        </p15:guide>
        <p15:guide id="13" orient="horz" pos="360">
          <p15:clr>
            <a:srgbClr val="F26B43"/>
          </p15:clr>
        </p15:guide>
        <p15:guide id="14" orient="horz" pos="3936">
          <p15:clr>
            <a:srgbClr val="F26B43"/>
          </p15:clr>
        </p15:guide>
        <p15:guide id="15" pos="984">
          <p15:clr>
            <a:srgbClr val="F26B43"/>
          </p15:clr>
        </p15:guide>
        <p15:guide id="16" pos="5376">
          <p15:clr>
            <a:srgbClr val="F26B43"/>
          </p15:clr>
        </p15:guide>
        <p15:guide id="17" pos="2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Chapter Eleven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Managing Project Teams</a:t>
            </a:r>
          </a:p>
        </p:txBody>
      </p:sp>
      <p:pic>
        <p:nvPicPr>
          <p:cNvPr id="7" name="Picture Placeholder 6" descr="A picture containing water, riding, wave, man&#10;&#10;Description automatically generated">
            <a:extLst>
              <a:ext uri="{FF2B5EF4-FFF2-40B4-BE49-F238E27FC236}">
                <a16:creationId xmlns:a16="http://schemas.microsoft.com/office/drawing/2014/main" id="{8A7C50EC-99E7-484E-B325-7E8AFCF3005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10" b="5810"/>
          <a:stretch>
            <a:fillRect/>
          </a:stretch>
        </p:blipFill>
        <p:spPr>
          <a:xfrm>
            <a:off x="4572000" y="1230619"/>
            <a:ext cx="4229100" cy="4976453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7431476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We Are Now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</a:t>
            </a:fld>
            <a:endParaRPr lang="en-US" dirty="0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16655235-A2AC-452B-A80E-9C552845A3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" y="1726549"/>
            <a:ext cx="8462296" cy="4129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8705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11-01	Identify key characteristics of a high-performance project team.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11-02	Distinguish the different stages of team development.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11-03	Understand the impact situational factors have on project team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development.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11-04	Identify strategies for developing a high-performance project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team.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11-05	Distinguish functional conflict from dysfunctional conflict and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describe strategies for encouraging functional conflict and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	discouraging dysfunctional conflict.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11-06	Understand the challenges of managing virtual project teams.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dirty="0"/>
              <a:t>11-07	Recognize the different pitfalls that can occur in a project team.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4161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11.1	The Five-Stage Team Development Model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11.2	Situational Factors Affecting Team Development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11.3	Building High-Performance Project Teams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11.4	Managing Virtual Project Teams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11.5	Project Team Pitfalls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3873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High-Performing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77852"/>
            <a:ext cx="8458200" cy="5321799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Synergy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Positive synergy	1 + 1 + 1 + 1 + 1 = 10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Negative synergy	1 + 1 + 1 + 1 + 1 = 2</a:t>
            </a:r>
          </a:p>
          <a:p>
            <a:pPr>
              <a:lnSpc>
                <a:spcPct val="160000"/>
              </a:lnSpc>
              <a:spcAft>
                <a:spcPts val="0"/>
              </a:spcAft>
            </a:pPr>
            <a:endParaRPr lang="en-US" dirty="0"/>
          </a:p>
          <a:p>
            <a:pPr>
              <a:lnSpc>
                <a:spcPct val="16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Characteristics of High-Performing Teams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Share a sense of common purpose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Make effective use of individual talents and expertise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Balance role and share tasks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Exert energy toward problem solving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Accept differences of opinion and expression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Encourage risk taking and creativity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Set high personal performance standards</a:t>
            </a:r>
          </a:p>
          <a:p>
            <a:pPr marL="457200" indent="-457200">
              <a:lnSpc>
                <a:spcPct val="160000"/>
              </a:lnSpc>
              <a:spcAft>
                <a:spcPts val="0"/>
              </a:spcAft>
              <a:buAutoNum type="arabicPeriod"/>
            </a:pPr>
            <a:r>
              <a:rPr lang="en-US" dirty="0"/>
              <a:t>Identify source of both professional and personal growth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524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11.1  The Five-Stage Team Development Model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2" y="1259173"/>
            <a:ext cx="7877175" cy="5095875"/>
          </a:xfrm>
          <a:prstGeom prst="rect">
            <a:avLst/>
          </a:prstGeom>
        </p:spPr>
      </p:pic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11.1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353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11.2  Situational Factors Affecting Team Development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77853"/>
            <a:ext cx="8458200" cy="5247661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Conditions Favoring Development of High-Performing Project Teams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There are 10 or fewer members per team.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Members volunteer to serve on the project team.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Members serve on the project from beginning to end.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Members are assigned to the project full time.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Members are part of an organization culture that fosters cooperation and trust.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Members report solely to the project manager.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All relevant functional areas are represented on the team.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project involves a compelling objective.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Members are located within conversational distance of each other.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16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11.3  Building High-Performance Project Teams</a:t>
            </a: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29060" t="34639" r="13379" b="19650"/>
          <a:stretch/>
        </p:blipFill>
        <p:spPr>
          <a:xfrm>
            <a:off x="686876" y="1491049"/>
            <a:ext cx="7782322" cy="3476368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11.3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322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Recruiting Project Members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Factors affecting recruitment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importance of the project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management structure being used to complete the project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Considerations that need to be factored into the recruitment process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Problem-solving ability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Availability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Technological expertise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Credibility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Political connections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Ambition, initiative, and energy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Familiarity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43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Conducting Project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first project team meeting—project kick-off meeting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Establishing ground rules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Planning decisions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Tracking decisions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Managing change decisions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Relationship decisions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Managing subsequent project meetings</a:t>
            </a:r>
          </a:p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488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Team Norms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/>
          </a:bodyPr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Confidentiality is maintained; no information is shared outside the team unless all agree to it.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It is acceptable to be in trouble, but it is not acceptable to surprise others. Tell others immediately when deadlines or milestones will not be reached.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There is zero tolerance for bulling a way through a problem or an issue.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Agree to disagree, but when a decision has been made, regardless of personal feelings, move forward.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Respect outsiders, and do not flaunt one’s position on the project team.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Hard work does not get in the way of having fun.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2448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a Team Identity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Effective use of meetings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Co-location of team members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Creation of project name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Get the team to build or do something together early on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Team rituals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98756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 for an Effective Project Vision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11"/>
          </p:nvPr>
        </p:nvPicPr>
        <p:blipFill rotWithShape="1">
          <a:blip r:embed="rId2"/>
          <a:srcRect l="24580" t="14207" r="22924" b="8396"/>
          <a:stretch/>
        </p:blipFill>
        <p:spPr>
          <a:xfrm>
            <a:off x="2044957" y="1532239"/>
            <a:ext cx="5056060" cy="4193059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13</a:t>
            </a:fld>
            <a:endParaRPr lang="en-US" dirty="0"/>
          </a:p>
        </p:txBody>
      </p:sp>
      <p:sp>
        <p:nvSpPr>
          <p:cNvPr id="8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11.4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347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Project Reward Systems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fontScale="92500" lnSpcReduction="20000"/>
          </a:bodyPr>
          <a:lstStyle/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 reward system encourages team performance and extra effort.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Most project managers advocate the use of group rewards.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To increase the value of rewards, rewards need to have lasting significance.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Some project managers have to use negative reinforcement to motivate project performance.</a:t>
            </a:r>
          </a:p>
          <a:p>
            <a:pPr marL="342900" indent="-342900">
              <a:lnSpc>
                <a:spcPct val="16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There are times when we need to reward individual performance.  Examples of this kind of rewards include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Letter of recommendation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Public recognition for outstanding work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Job assignments</a:t>
            </a:r>
          </a:p>
          <a:p>
            <a:pPr marL="687388" lvl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Flexibility</a:t>
            </a:r>
          </a:p>
          <a:p>
            <a:pPr marL="342900" indent="-342900">
              <a:buFontTx/>
              <a:buChar char="-"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03799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Orchestrating the Decision-Making Process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dirty="0"/>
              <a:t>Facilitating group decision making involves four major steps.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Identifying problems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Generating alternatives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Reaching a decision</a:t>
            </a:r>
          </a:p>
          <a:p>
            <a:pPr marL="457200" indent="-457200">
              <a:lnSpc>
                <a:spcPct val="150000"/>
              </a:lnSpc>
              <a:spcAft>
                <a:spcPts val="0"/>
              </a:spcAft>
              <a:buAutoNum type="arabicPeriod"/>
            </a:pPr>
            <a:r>
              <a:rPr lang="en-US" dirty="0"/>
              <a:t>Following up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6905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Managing Conflict within the Project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062680"/>
            <a:ext cx="8458200" cy="551935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Encouraging Functional Conflict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Functional conflict plays a critical role in obtaining a deeper understanding of the issues and coming up with the best decisions possible.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Project managers can legitimize dissent within the team by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Designating someone to play the role of devil’s advocate.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Asking the group to take 15 minutes to come up with all the reasons the team should not pursue a course of action.</a:t>
            </a:r>
          </a:p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Managing Dysfunctional Conflict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Mediate the conflict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Arbitrate the conflict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Control the conflict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Accept the conflict</a:t>
            </a:r>
          </a:p>
          <a:p>
            <a:pPr marL="342900" indent="-342900">
              <a:lnSpc>
                <a:spcPct val="17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Eliminate the conflict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988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Sources of Conflict over the Project Life Cycle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17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11.5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8198" t="36026" r="14324" b="16566"/>
          <a:stretch/>
        </p:blipFill>
        <p:spPr>
          <a:xfrm>
            <a:off x="743318" y="1546588"/>
            <a:ext cx="7657364" cy="355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5695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Rejuvenating the Project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Informal Techniques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Institute new rituals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Show the team an inspiration movie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Have the project sponsor give a pep talk</a:t>
            </a:r>
          </a:p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en-US" b="1" dirty="0">
                <a:solidFill>
                  <a:srgbClr val="C00000"/>
                </a:solidFill>
              </a:rPr>
              <a:t>Formal Techniques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Hire an external consultant to facilitate a team-building session to elevate team performance and clarify ownership (whether the team has direct influence over the issue) issues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Link team-building activities with outdoor experience to provide an intense common experience that accelerate the social development of the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5285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11.4  Managing Virtual Project Teams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>
          <a:xfrm>
            <a:off x="342900" y="1178008"/>
            <a:ext cx="8458200" cy="5247506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170000"/>
              </a:lnSpc>
              <a:spcAft>
                <a:spcPts val="0"/>
              </a:spcAft>
            </a:pPr>
            <a:r>
              <a:rPr lang="en-US" dirty="0"/>
              <a:t>Two biggest challenges involved in managing a virtual project team are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AutoNum type="arabicPeriod"/>
            </a:pPr>
            <a:r>
              <a:rPr lang="en-US" dirty="0"/>
              <a:t>Developing trust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Hold a face-to-face meeting at the beginning and orchestrate the exchange of social information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Set clear roles for each team member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Form teams with people who have already worked effectively together on projects, if possible</a:t>
            </a:r>
          </a:p>
          <a:p>
            <a:pPr marL="457200" indent="-457200">
              <a:lnSpc>
                <a:spcPct val="170000"/>
              </a:lnSpc>
              <a:spcAft>
                <a:spcPts val="0"/>
              </a:spcAft>
              <a:buAutoNum type="arabicPeriod"/>
            </a:pPr>
            <a:r>
              <a:rPr lang="en-US" dirty="0"/>
              <a:t>Developing effective patterns of communication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Don’t let team members vanish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Establish a code of conduct to avoid delays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Establish clear norms and protocols for surfacing assumptions and conflicts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Use electronic video technology to verify work</a:t>
            </a:r>
          </a:p>
          <a:p>
            <a:pPr marL="687388" lvl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en-US" dirty="0"/>
              <a:t>Share the pain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1462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24-Hour Global Clock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20</a:t>
            </a:fld>
            <a:endParaRPr lang="en-US" dirty="0"/>
          </a:p>
        </p:txBody>
      </p:sp>
      <p:sp>
        <p:nvSpPr>
          <p:cNvPr id="7" name="Text Box 3"/>
          <p:cNvSpPr txBox="1">
            <a:spLocks noGrp="1" noChangeArrowheads="1"/>
          </p:cNvSpPr>
          <p:nvPr>
            <p:ph type="body" sz="quarter" idx="13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200" b="1" dirty="0">
                <a:solidFill>
                  <a:srgbClr val="006666"/>
                </a:solidFill>
              </a:rPr>
              <a:t>FIGURE 11.6</a:t>
            </a:r>
            <a:endParaRPr lang="en-US" sz="1200" b="1" dirty="0">
              <a:solidFill>
                <a:srgbClr val="006666"/>
              </a:solidFill>
              <a:cs typeface="Arial" panose="020B0604020202020204" pitchFamily="34" charset="0"/>
            </a:endParaRPr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quarter" idx="11"/>
          </p:nvPr>
        </p:nvPicPr>
        <p:blipFill>
          <a:blip r:embed="rId2"/>
          <a:stretch>
            <a:fillRect/>
          </a:stretch>
        </p:blipFill>
        <p:spPr>
          <a:xfrm>
            <a:off x="2332780" y="1218684"/>
            <a:ext cx="4479912" cy="5124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0275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11.5  Project Team Pitfalls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Groupthink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Illusion of invulnerability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Whitewash of critical thinking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Negative stereotypes of outsiders</a:t>
            </a:r>
          </a:p>
          <a:p>
            <a:pPr marL="687388" lvl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dirty="0"/>
              <a:t>Direct pressure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Bureaucratic bypass syndrome</a:t>
            </a:r>
          </a:p>
          <a:p>
            <a:pPr marL="342900" indent="-342900">
              <a:lnSpc>
                <a:spcPct val="150000"/>
              </a:lnSpc>
              <a:spcAft>
                <a:spcPts val="0"/>
              </a:spcAft>
              <a:buFontTx/>
              <a:buChar char="-"/>
            </a:pPr>
            <a:r>
              <a:rPr lang="en-US" dirty="0"/>
              <a:t>Team spirit becomes team infatuation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41925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1"/>
          </p:nvPr>
        </p:nvSpPr>
        <p:spPr/>
        <p:txBody>
          <a:bodyPr/>
          <a:lstStyle/>
          <a:p>
            <a:r>
              <a:rPr lang="en-US" dirty="0"/>
              <a:t>Brainstorming</a:t>
            </a:r>
          </a:p>
          <a:p>
            <a:r>
              <a:rPr lang="en-US" dirty="0"/>
              <a:t>Dysfunctional conflict</a:t>
            </a:r>
          </a:p>
          <a:p>
            <a:r>
              <a:rPr lang="en-US" dirty="0"/>
              <a:t>Functional conflict</a:t>
            </a:r>
          </a:p>
          <a:p>
            <a:r>
              <a:rPr lang="en-US" dirty="0"/>
              <a:t>Groupthink</a:t>
            </a:r>
          </a:p>
          <a:p>
            <a:r>
              <a:rPr lang="en-US" dirty="0"/>
              <a:t>Nominal group technique (NGT)</a:t>
            </a:r>
          </a:p>
          <a:p>
            <a:r>
              <a:rPr lang="en-US" dirty="0"/>
              <a:t>Positive synergy</a:t>
            </a:r>
          </a:p>
          <a:p>
            <a:r>
              <a:rPr lang="en-US" dirty="0"/>
              <a:t>Project kick-off meeting</a:t>
            </a:r>
          </a:p>
          <a:p>
            <a:r>
              <a:rPr lang="en-US" dirty="0"/>
              <a:t>Project vision</a:t>
            </a:r>
          </a:p>
          <a:p>
            <a:r>
              <a:rPr lang="en-US" dirty="0"/>
              <a:t>Team building</a:t>
            </a:r>
          </a:p>
          <a:p>
            <a:r>
              <a:rPr lang="en-US" dirty="0"/>
              <a:t>Virtual project team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151E55-6873-49E2-B8D5-2F265E6F1973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82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BE3099-19E7-4F65-BE4F-763526BE77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457200">
              <a:spcBef>
                <a:spcPct val="20000"/>
              </a:spcBef>
              <a:defRPr/>
            </a:pPr>
            <a:r>
              <a:rPr lang="en-US" dirty="0"/>
              <a:t>© 2021 McGraw-Hill Education. All rights reserved. Authorized only for instructor use in the classroom.</a:t>
            </a:r>
          </a:p>
          <a:p>
            <a:pPr defTabSz="457200">
              <a:spcBef>
                <a:spcPct val="20000"/>
              </a:spcBef>
              <a:defRPr/>
            </a:pPr>
            <a:r>
              <a:rPr lang="en-US" dirty="0"/>
              <a:t>No reproduction or further distribution permitted without the prior written consent of McGraw-Hill Education.</a:t>
            </a:r>
          </a:p>
        </p:txBody>
      </p:sp>
    </p:spTree>
    <p:extLst>
      <p:ext uri="{BB962C8B-B14F-4D97-AF65-F5344CB8AC3E}">
        <p14:creationId xmlns:p14="http://schemas.microsoft.com/office/powerpoint/2010/main" val="4222376450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 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B5822631-C789-4209-A92D-60DE76681D32}"/>
    </a:ext>
  </a:extLst>
</a:theme>
</file>

<file path=ppt/theme/theme2.xml><?xml version="1.0" encoding="utf-8"?>
<a:theme xmlns:a="http://schemas.openxmlformats.org/drawingml/2006/main" name="MainContent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A583025C-903C-437B-8894-B4D688C79810}"/>
    </a:ext>
  </a:extLst>
</a:theme>
</file>

<file path=ppt/theme/theme3.xml><?xml version="1.0" encoding="utf-8"?>
<a:theme xmlns:a="http://schemas.openxmlformats.org/drawingml/2006/main" name="Closing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433A7F97-21B1-47D0-8E89-8F076CA4DE50}"/>
    </a:ext>
  </a:extLst>
</a:theme>
</file>

<file path=ppt/theme/theme4.xml><?xml version="1.0" encoding="utf-8"?>
<a:theme xmlns:a="http://schemas.openxmlformats.org/drawingml/2006/main" name="ImageDescriptionAppendixSlideMaster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Larson 8e PP Template2" id="{435D58DD-7D0A-4D9D-BE0B-F60682CE77A8}" vid="{96D38B68-5ABE-4D20-A7AF-597351431D7C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Larson 8e PPT Template</Template>
  <TotalTime>133</TotalTime>
  <Words>1067</Words>
  <Application>Microsoft Office PowerPoint</Application>
  <PresentationFormat>On-screen Show (4:3)</PresentationFormat>
  <Paragraphs>181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0" baseType="lpstr">
      <vt:lpstr>Arial</vt:lpstr>
      <vt:lpstr>Calibri</vt:lpstr>
      <vt:lpstr>Times New Roman</vt:lpstr>
      <vt:lpstr>Title Slides Master</vt:lpstr>
      <vt:lpstr>MainContentSlideMaster</vt:lpstr>
      <vt:lpstr>ClosingMaster</vt:lpstr>
      <vt:lpstr>ImageDescriptionAppendixSlideMaster</vt:lpstr>
      <vt:lpstr>Chapter Eleven</vt:lpstr>
      <vt:lpstr>Where We Are Now</vt:lpstr>
      <vt:lpstr>Learning Objectives</vt:lpstr>
      <vt:lpstr>Chapter Outline</vt:lpstr>
      <vt:lpstr>High-Performing Teams</vt:lpstr>
      <vt:lpstr>11.1  The Five-Stage Team Development Model</vt:lpstr>
      <vt:lpstr>11.2  Situational Factors Affecting Team Development</vt:lpstr>
      <vt:lpstr>11.3  Building High-Performance Project Teams</vt:lpstr>
      <vt:lpstr>Recruiting Project Members</vt:lpstr>
      <vt:lpstr>Conducting Project Meetings</vt:lpstr>
      <vt:lpstr>Establishing Team Norms</vt:lpstr>
      <vt:lpstr>Establishing a Team Identity </vt:lpstr>
      <vt:lpstr>Requirement for an Effective Project Vision</vt:lpstr>
      <vt:lpstr>Managing Project Reward Systems</vt:lpstr>
      <vt:lpstr>Orchestrating the Decision-Making Process</vt:lpstr>
      <vt:lpstr>Managing Conflict within the Project</vt:lpstr>
      <vt:lpstr>Sources of Conflict over the Project Life Cycle</vt:lpstr>
      <vt:lpstr>Rejuvenating the Project Team</vt:lpstr>
      <vt:lpstr>11.4  Managing Virtual Project Teams</vt:lpstr>
      <vt:lpstr>24-Hour Global Clock</vt:lpstr>
      <vt:lpstr>11.5  Project Team Pitfalls</vt:lpstr>
      <vt:lpstr>Key Terms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Eleven</dc:title>
  <dc:creator>Pinyarat S.</dc:creator>
  <cp:keywords>PPT</cp:keywords>
  <cp:lastModifiedBy>User</cp:lastModifiedBy>
  <cp:revision>2</cp:revision>
  <dcterms:created xsi:type="dcterms:W3CDTF">2019-06-06T18:29:00Z</dcterms:created>
  <dcterms:modified xsi:type="dcterms:W3CDTF">2025-05-15T13:55:27Z</dcterms:modified>
</cp:coreProperties>
</file>