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  <p:sldMasterId id="2147483684" r:id="rId3"/>
    <p:sldMasterId id="2147483701" r:id="rId4"/>
  </p:sldMasterIdLst>
  <p:notesMasterIdLst>
    <p:notesMasterId r:id="rId25"/>
  </p:notesMasterIdLst>
  <p:sldIdLst>
    <p:sldId id="285" r:id="rId5"/>
    <p:sldId id="286" r:id="rId6"/>
    <p:sldId id="287" r:id="rId7"/>
    <p:sldId id="288" r:id="rId8"/>
    <p:sldId id="290" r:id="rId9"/>
    <p:sldId id="294" r:id="rId10"/>
    <p:sldId id="292" r:id="rId11"/>
    <p:sldId id="293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26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0079A4"/>
    <a:srgbClr val="009ED6"/>
    <a:srgbClr val="005A7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242" autoAdjust="0"/>
  </p:normalViewPr>
  <p:slideViewPr>
    <p:cSldViewPr snapToGrid="0" showGuides="1">
      <p:cViewPr varScale="1">
        <p:scale>
          <a:sx n="42" d="100"/>
          <a:sy n="42" d="100"/>
        </p:scale>
        <p:origin x="1040" y="3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5C3B8-DF6A-4363-A71C-1FB575177303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1EC21-83FD-4AF0-B117-AFF74164C9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E6A8FE-C056-4DC1-BA59-4FD31E81E611}"/>
              </a:ext>
            </a:extLst>
          </p:cNvPr>
          <p:cNvSpPr/>
          <p:nvPr userDrawn="1"/>
        </p:nvSpPr>
        <p:spPr>
          <a:xfrm>
            <a:off x="342900" y="2111793"/>
            <a:ext cx="3863458" cy="386345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D253F-227D-42CF-8F90-F47004F80DEE}"/>
              </a:ext>
            </a:extLst>
          </p:cNvPr>
          <p:cNvSpPr/>
          <p:nvPr userDrawn="1"/>
        </p:nvSpPr>
        <p:spPr>
          <a:xfrm>
            <a:off x="473716" y="2383972"/>
            <a:ext cx="3457621" cy="34576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F223C-E880-4B45-A984-2AA8B704804A}"/>
              </a:ext>
            </a:extLst>
          </p:cNvPr>
          <p:cNvSpPr/>
          <p:nvPr userDrawn="1"/>
        </p:nvSpPr>
        <p:spPr>
          <a:xfrm>
            <a:off x="604883" y="2904176"/>
            <a:ext cx="2844244" cy="2806808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48BEFF-BA62-4F57-A395-1841E3498099}"/>
              </a:ext>
            </a:extLst>
          </p:cNvPr>
          <p:cNvSpPr/>
          <p:nvPr userDrawn="1"/>
        </p:nvSpPr>
        <p:spPr>
          <a:xfrm>
            <a:off x="342900" y="2092349"/>
            <a:ext cx="3886200" cy="38861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4D51A-7AF1-42A2-A701-D7F6FC385612}"/>
              </a:ext>
            </a:extLst>
          </p:cNvPr>
          <p:cNvSpPr/>
          <p:nvPr userDrawn="1"/>
        </p:nvSpPr>
        <p:spPr>
          <a:xfrm>
            <a:off x="495300" y="2362200"/>
            <a:ext cx="3429000" cy="346710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9"/>
            <a:ext cx="9144000" cy="379562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175015-534D-4B45-9B93-A51D73A8606D}"/>
              </a:ext>
            </a:extLst>
          </p:cNvPr>
          <p:cNvSpPr/>
          <p:nvPr userDrawn="1"/>
        </p:nvSpPr>
        <p:spPr>
          <a:xfrm>
            <a:off x="0" y="1400176"/>
            <a:ext cx="9058275" cy="503513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CD4D73-2E4C-4522-B139-2F8CECAF237C}"/>
              </a:ext>
            </a:extLst>
          </p:cNvPr>
          <p:cNvSpPr/>
          <p:nvPr userDrawn="1"/>
        </p:nvSpPr>
        <p:spPr>
          <a:xfrm>
            <a:off x="176801" y="1974951"/>
            <a:ext cx="8420697" cy="425584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FA30B7-862B-48DC-911D-C622F5174501}"/>
              </a:ext>
            </a:extLst>
          </p:cNvPr>
          <p:cNvSpPr/>
          <p:nvPr userDrawn="1"/>
        </p:nvSpPr>
        <p:spPr>
          <a:xfrm>
            <a:off x="357036" y="2451637"/>
            <a:ext cx="7784668" cy="359656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52EEEA-42E7-4D58-A515-BC82AF2F86AD}"/>
              </a:ext>
            </a:extLst>
          </p:cNvPr>
          <p:cNvSpPr/>
          <p:nvPr userDrawn="1"/>
        </p:nvSpPr>
        <p:spPr>
          <a:xfrm>
            <a:off x="0" y="1428750"/>
            <a:ext cx="9077325" cy="5058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EEE661-1795-4CB3-A8FF-EDE257BB547C}"/>
              </a:ext>
            </a:extLst>
          </p:cNvPr>
          <p:cNvSpPr/>
          <p:nvPr userDrawn="1"/>
        </p:nvSpPr>
        <p:spPr>
          <a:xfrm>
            <a:off x="189110" y="1902549"/>
            <a:ext cx="8434348" cy="4352837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73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 dirty="0"/>
              <a:t>1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00BCA5E8-39CF-4B97-B9D1-0E78871A2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29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501497C-45D5-4DAB-90FA-03EA7A225A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4A79-40CC-487A-BC62-3F34B98C5C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9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0" y="6684963"/>
            <a:ext cx="6972300" cy="173037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r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 descr="McGraw-Hill Education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9" name="Return to main slide Link 1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1528" y="1059828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8" name="Image Identifier 1">
            <a:extLst>
              <a:ext uri="{FF2B5EF4-FFF2-40B4-BE49-F238E27FC236}">
                <a16:creationId xmlns:a16="http://schemas.microsoft.com/office/drawing/2014/main" id="{C828D23C-A7ED-420E-B199-2D8CCF24D6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1410562"/>
            <a:ext cx="4076700" cy="392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Image Identifier 2">
            <a:extLst>
              <a:ext uri="{FF2B5EF4-FFF2-40B4-BE49-F238E27FC236}">
                <a16:creationId xmlns:a16="http://schemas.microsoft.com/office/drawing/2014/main" id="{7DBCEA22-E8D2-4B8A-B55C-3FFA6FAB3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145" y="1410562"/>
            <a:ext cx="4078224" cy="3931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turn to main slide Link 2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1528" y="6348550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 descr="McGraw-Hill Education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704" r:id="rId5"/>
    <p:sldLayoutId id="2147483705" r:id="rId6"/>
    <p:sldLayoutId id="2147483709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Ten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Being an Effective Project Manager</a:t>
            </a:r>
          </a:p>
        </p:txBody>
      </p:sp>
      <p:pic>
        <p:nvPicPr>
          <p:cNvPr id="7" name="Picture Placeholder 6" descr="A picture containing water, riding, wave, man&#10;&#10;Description automatically generated">
            <a:extLst>
              <a:ext uri="{FF2B5EF4-FFF2-40B4-BE49-F238E27FC236}">
                <a16:creationId xmlns:a16="http://schemas.microsoft.com/office/drawing/2014/main" id="{751A0E2C-C6D5-46F9-913E-43B5220C324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b="5810"/>
          <a:stretch>
            <a:fillRect/>
          </a:stretch>
        </p:blipFill>
        <p:spPr>
          <a:xfrm>
            <a:off x="4572000" y="1230619"/>
            <a:ext cx="4229100" cy="497645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51443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Now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F35F33B5-D911-4BA2-9B61-3EB0B66BA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572707"/>
            <a:ext cx="8458200" cy="411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32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57553"/>
            <a:ext cx="8458200" cy="558302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10-01	Understand the difference between managing and leading a project.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10-02	Understand the need to engage project stakeholders.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10-03	Identify and apply different “influence currencies” to build positive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	relations with others.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10-04	Create a stakeholder map and develop strategies for managing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	project dependencies.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10-05	Understand the need for a highly interactive management style on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	projects.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10-06	More effectively manage project expectations.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10-07	Develop strategies for managing upward relations.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10-08	Understand the importance of building trust and acting in an ethical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	manner while working on a project.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10-09	Identify the qualities of an effective project manager.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98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10.1	Managing versus Leading a Project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10.2	Engaging Project Stakeholders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10.3	Influence as Exchange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10.4	Social Network Building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10.5	Ethics and Project Management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10.6	Building Trust: The Key to Exercising Influence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10.7	Qualities of an Effective Project Manager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908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10.1  Managing versus Leading a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09947" y="1260233"/>
            <a:ext cx="4459760" cy="4971691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Managing—coping with complexity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Formulate plans and objectives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Monitor results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Take corrective action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Expedite activities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Solve technical problems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Serve as peacemaker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Make tradeoffs among time, costs, and project scope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831494" y="1265538"/>
            <a:ext cx="4076700" cy="49911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Leading—coping with change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Recognize the need to change to keep the project on track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Initiate change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Provide direction and motivation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Innovate and adapt as necessary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Integrate assigned resources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592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10.2  Engaging Project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44901"/>
            <a:ext cx="8458200" cy="532180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Stakeholders</a:t>
            </a:r>
            <a:r>
              <a:rPr lang="en-US" dirty="0"/>
              <a:t> are people and organizations that are actively involved in the project or whose interests may be positively or negatively affected by the project.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endParaRPr lang="en-US" dirty="0"/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Project Management Maxims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You can’t do it all and get it all done.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Projects usually involve a vast web of relationships.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Hands-on work is not the same as leading.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dirty="0"/>
              <a:t>More pressure and more involvement can reduce your effectiveness as a leader.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What’s important to you likely isn’t as important to someone else.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Different groups have different stakes (responsibilities, agendas, and priorities) in the outcome of a project.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Remember:  Project management is tough, exciting, and rewarding—endeavor to persevere.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623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of Stakeholders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l="28865" t="14207" r="19808" b="9955"/>
          <a:stretch/>
        </p:blipFill>
        <p:spPr>
          <a:xfrm>
            <a:off x="1791757" y="1425148"/>
            <a:ext cx="5560486" cy="462142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10.1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045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10.3  Influence as Exchange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The Law of Reciprocity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One good deed deserves another, and likewise one bad deed deserves another.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Quid pro Quo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Mutual exchange of resources and services build relationships.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You scratch my back, I’ll scratch yours.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Influence “Currencies”</a:t>
            </a:r>
            <a:r>
              <a:rPr lang="en-US" dirty="0"/>
              <a:t> (Cohen and Bradford)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Cooperative relationships are built on the exchange of organizational “currencies” (favors).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640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Commonly Traded Organizational Currencies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l="28865" t="12995" r="19613" b="4414"/>
          <a:stretch/>
        </p:blipFill>
        <p:spPr>
          <a:xfrm>
            <a:off x="1598140" y="1146938"/>
            <a:ext cx="5947720" cy="536306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 dirty="0"/>
          </a:p>
        </p:txBody>
      </p:sp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TABLE 10.1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861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10.4  Social Network Building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86091"/>
            <a:ext cx="8458200" cy="531356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Mapping Stakeholder Dependencies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Project team’s perspective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Whose cooperation will we need?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Whose agreement or approval will we need?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Whose opposition would keep us from accomplishing the project?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Stakeholder’s perspective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What differences exist between the team and the people on whom the team depends?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How do the stakeholders view the project?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What is the current status of the relationship the team has with the stakeholders?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What sources of influence does the team have relative to the stakeholders on whom the team depends?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66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Stakeholder Map for Financial Software Installation Project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1225916"/>
            <a:ext cx="5962650" cy="5153025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10.2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367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by Wandering Around (MBWA)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94329"/>
            <a:ext cx="8458200" cy="525589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Management by Wandering Around (MBWA)</a:t>
            </a:r>
            <a:r>
              <a:rPr lang="en-US" dirty="0"/>
              <a:t> involves managers spending the majority of their time outside their offices in order to have face-to-face interactions with employees building cooperative relationships.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Relationships should be built before they are needed.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en-US" dirty="0"/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Characteristics of Effective Project Managers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Initiate contact with key stakeholders to keep abreast of developments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Anticipate potential problems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Provide encouragement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Reinforce the objectives and vision of the project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Intervene to resolve conflicts and prevent stalemates from occurring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813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Upward 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Project success is strongly affected by the degree to which a project has the support of top management.  Top management must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Provide an appropriate budget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Be responsive to unexpected needs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Send a clear signal to others in the organization of the importance of the project and the need to cooperate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Rescind unreasonable demand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Provide additional resources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Recognize the accomplishments of team members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999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Leading by Example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7" y="1352986"/>
            <a:ext cx="6524625" cy="4810125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10.4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139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10.5  Ethics and Project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Ethical Dilemmas</a:t>
            </a:r>
            <a:r>
              <a:rPr lang="en-US" dirty="0"/>
              <a:t>—situations where it is difficult to determine whether conduct is right or wrong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Padding of cost and time estimations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Exaggerating pay-offs of project proposals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Falsely assuring customers that everything is on track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Being pressured to alter status reports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Falsifying cost accounts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Compromising safety standards to accelerate progress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Approving shoddy work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37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 Building Trust: The Key to Exercising Influence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69615"/>
            <a:ext cx="8458200" cy="5189994"/>
          </a:xfrm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Trust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an elusive concept.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function of character (personal motives) and competence (skills necessary to realize motives).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sustained through frequent face-to-face contact.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endParaRPr lang="en-US" dirty="0"/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The core of highly effective people is a character ethic (Stephen Covey in Seven Habits of Highly Effective People).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Consistency—more predictable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Openness—more receptive to others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 sense of purpose—what is best for the organization and the project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335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10.7  Qualities of an Effective Project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Effective communication skills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Systems thinking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Personal integrity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Proactivity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High emotional intelligence (EQ)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General business perspective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Effective time management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Optimism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103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Contradictions of Project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Innovate and maintain stability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See the big picture while getting their hands dirty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Encourage individuals but stress the team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Be hands-off/hands-on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Be flexible but firm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Manage team versus organizational loyalties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941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Emotional intelligence (EQ)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Inspiration-related currencies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Law of reciprocity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Management by wandering around (MBWA)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Personal-related currencies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Position-related currencies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Relationship-related currencies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Social network building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Stakeholders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Systems thinking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Task-related currencies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96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E3099-19E7-4F65-BE4F-763526BE77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2237645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B5822631-C789-4209-A92D-60DE76681D32}"/>
    </a:ext>
  </a:extLst>
</a:theme>
</file>

<file path=ppt/theme/theme2.xml><?xml version="1.0" encoding="utf-8"?>
<a:theme xmlns:a="http://schemas.openxmlformats.org/drawingml/2006/main" name="MainContent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A583025C-903C-437B-8894-B4D688C79810}"/>
    </a:ext>
  </a:extLst>
</a:theme>
</file>

<file path=ppt/theme/theme3.xml><?xml version="1.0" encoding="utf-8"?>
<a:theme xmlns:a="http://schemas.openxmlformats.org/drawingml/2006/main" name="Closing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433A7F97-21B1-47D0-8E89-8F076CA4DE50}"/>
    </a:ext>
  </a:extLst>
</a:theme>
</file>

<file path=ppt/theme/theme4.xml><?xml version="1.0" encoding="utf-8"?>
<a:theme xmlns:a="http://schemas.openxmlformats.org/drawingml/2006/main" name="ImageDescriptionAppendix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96D38B68-5ABE-4D20-A7AF-597351431D7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Larson 8e PPT Template</Template>
  <TotalTime>210</TotalTime>
  <Words>1027</Words>
  <Application>Microsoft Office PowerPoint</Application>
  <PresentationFormat>On-screen Show (4:3)</PresentationFormat>
  <Paragraphs>165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Times New Roman</vt:lpstr>
      <vt:lpstr>Title Slides Master</vt:lpstr>
      <vt:lpstr>MainContentSlideMaster</vt:lpstr>
      <vt:lpstr>ClosingMaster</vt:lpstr>
      <vt:lpstr>ImageDescriptionAppendixSlideMaster</vt:lpstr>
      <vt:lpstr>Chapter Ten</vt:lpstr>
      <vt:lpstr>Where We Are Now</vt:lpstr>
      <vt:lpstr>Learning Objectives</vt:lpstr>
      <vt:lpstr>Chapter Outline</vt:lpstr>
      <vt:lpstr>10.1  Managing versus Leading a Project</vt:lpstr>
      <vt:lpstr>10.2  Engaging Project Stakeholders</vt:lpstr>
      <vt:lpstr>Network of Stakeholders</vt:lpstr>
      <vt:lpstr>10.3  Influence as Exchange</vt:lpstr>
      <vt:lpstr>Commonly Traded Organizational Currencies</vt:lpstr>
      <vt:lpstr>10.4  Social Network Building</vt:lpstr>
      <vt:lpstr>Stakeholder Map for Financial Software Installation Project</vt:lpstr>
      <vt:lpstr>Management by Wandering Around (MBWA)</vt:lpstr>
      <vt:lpstr>Managing Upward Relations</vt:lpstr>
      <vt:lpstr>Leading by Example</vt:lpstr>
      <vt:lpstr>10.5  Ethics and Project Management</vt:lpstr>
      <vt:lpstr>10.6  Building Trust: The Key to Exercising Influence</vt:lpstr>
      <vt:lpstr>10.7  Qualities of an Effective Project Manager</vt:lpstr>
      <vt:lpstr>Contradictions of Project Management</vt:lpstr>
      <vt:lpstr>Key Terms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Ten</dc:title>
  <dc:creator>Pinyarat S.</dc:creator>
  <cp:keywords>PPT</cp:keywords>
  <cp:lastModifiedBy>User</cp:lastModifiedBy>
  <cp:revision>1</cp:revision>
  <dcterms:created xsi:type="dcterms:W3CDTF">2019-06-06T18:27:28Z</dcterms:created>
  <dcterms:modified xsi:type="dcterms:W3CDTF">2025-05-15T07:51:12Z</dcterms:modified>
</cp:coreProperties>
</file>