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77" r:id="rId4"/>
  </p:sldMasterIdLst>
  <p:notesMasterIdLst>
    <p:notesMasterId r:id="rId20"/>
  </p:notesMasterIdLst>
  <p:handoutMasterIdLst>
    <p:handoutMasterId r:id="rId21"/>
  </p:handoutMasterIdLst>
  <p:sldIdLst>
    <p:sldId id="256"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51" autoAdjust="0"/>
    <p:restoredTop sz="83230" autoAdjust="0"/>
  </p:normalViewPr>
  <p:slideViewPr>
    <p:cSldViewPr snapToGrid="0">
      <p:cViewPr varScale="1">
        <p:scale>
          <a:sx n="35" d="100"/>
          <a:sy n="35" d="100"/>
        </p:scale>
        <p:origin x="1004" y="28"/>
      </p:cViewPr>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AEF700-9B0B-4359-8356-DCE7EE4E41C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B9BF05B-06DB-4EC8-B476-CF95F9BD85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33D6361-1E3C-4214-95E1-B8DE93421F8F}" type="datetimeFigureOut">
              <a:rPr lang="en-US" smtClean="0"/>
              <a:t>5/15/2025</a:t>
            </a:fld>
            <a:endParaRPr lang="en-US" dirty="0"/>
          </a:p>
        </p:txBody>
      </p:sp>
      <p:sp>
        <p:nvSpPr>
          <p:cNvPr id="4" name="Footer Placeholder 3">
            <a:extLst>
              <a:ext uri="{FF2B5EF4-FFF2-40B4-BE49-F238E27FC236}">
                <a16:creationId xmlns:a16="http://schemas.microsoft.com/office/drawing/2014/main" id="{6321952E-79CD-4E03-AAEB-C22680419E2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3DCA65F-8548-4E36-8331-FD471638BD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8CE0281-66A0-46B8-BDE2-AEF0C7453753}" type="slidenum">
              <a:rPr lang="en-US" smtClean="0"/>
              <a:t>‹#›</a:t>
            </a:fld>
            <a:endParaRPr lang="en-US" dirty="0"/>
          </a:p>
        </p:txBody>
      </p:sp>
    </p:spTree>
    <p:extLst>
      <p:ext uri="{BB962C8B-B14F-4D97-AF65-F5344CB8AC3E}">
        <p14:creationId xmlns:p14="http://schemas.microsoft.com/office/powerpoint/2010/main" val="65573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F9CFFA-1E2F-4435-8DD6-9B5CC3FF4505}" type="datetimeFigureOut">
              <a:rPr lang="en-US" smtClean="0"/>
              <a:t>5/15/2025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EDED1C-4656-4CF8-AD34-DC4A65BB3913}" type="slidenum">
              <a:rPr lang="en-US" smtClean="0"/>
              <a:t>‹#›</a:t>
            </a:fld>
            <a:endParaRPr lang="en-US" dirty="0"/>
          </a:p>
        </p:txBody>
      </p:sp>
    </p:spTree>
    <p:extLst>
      <p:ext uri="{BB962C8B-B14F-4D97-AF65-F5344CB8AC3E}">
        <p14:creationId xmlns:p14="http://schemas.microsoft.com/office/powerpoint/2010/main" val="38954299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9EDED1C-4656-4CF8-AD34-DC4A65BB3913}" type="slidenum">
              <a:rPr lang="en-US" smtClean="0"/>
              <a:t>1</a:t>
            </a:fld>
            <a:endParaRPr lang="en-US" dirty="0"/>
          </a:p>
        </p:txBody>
      </p:sp>
    </p:spTree>
    <p:extLst>
      <p:ext uri="{BB962C8B-B14F-4D97-AF65-F5344CB8AC3E}">
        <p14:creationId xmlns:p14="http://schemas.microsoft.com/office/powerpoint/2010/main" val="2040842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dissemination of research data must be appropriately planned and implemented to suit the specific needs of the target population (Ross-</a:t>
            </a:r>
            <a:r>
              <a:rPr lang="en-US" sz="1200" kern="1200" dirty="0" err="1">
                <a:solidFill>
                  <a:schemeClr val="tx1"/>
                </a:solidFill>
                <a:effectLst/>
                <a:latin typeface="+mn-lt"/>
                <a:ea typeface="+mn-ea"/>
                <a:cs typeface="+mn-cs"/>
              </a:rPr>
              <a:t>Hellauer</a:t>
            </a:r>
            <a:r>
              <a:rPr lang="en-US" sz="1200" kern="1200" dirty="0">
                <a:solidFill>
                  <a:schemeClr val="tx1"/>
                </a:solidFill>
                <a:effectLst/>
                <a:latin typeface="+mn-lt"/>
                <a:ea typeface="+mn-ea"/>
                <a:cs typeface="+mn-cs"/>
              </a:rPr>
              <a:t> et al., 2020). The primary aim of audience-appropriate data dissemination is to facilitate non-technical audiences' comprehension of scientific research findings. This way, there is an increase in their engagement and participation in implementing evidence-based best practices through positive behavioral changes (Ross-</a:t>
            </a:r>
            <a:r>
              <a:rPr lang="en-US" sz="1200" kern="1200" dirty="0" err="1">
                <a:solidFill>
                  <a:schemeClr val="tx1"/>
                </a:solidFill>
                <a:effectLst/>
                <a:latin typeface="+mn-lt"/>
                <a:ea typeface="+mn-ea"/>
                <a:cs typeface="+mn-cs"/>
              </a:rPr>
              <a:t>Hellauer</a:t>
            </a:r>
            <a:r>
              <a:rPr lang="en-US" sz="1200" kern="1200" dirty="0">
                <a:solidFill>
                  <a:schemeClr val="tx1"/>
                </a:solidFill>
                <a:effectLst/>
                <a:latin typeface="+mn-lt"/>
                <a:ea typeface="+mn-ea"/>
                <a:cs typeface="+mn-cs"/>
              </a:rPr>
              <a:t> et al., 2020). Audience-appropriate messages must be clear, population-specific, actionable, repeated, and factually correct (AHRQ, 2014). This way, the audience will have a higher chance of retaining and practicing the intended behavior change. </a:t>
            </a:r>
            <a:endParaRPr lang="en-US" dirty="0"/>
          </a:p>
        </p:txBody>
      </p:sp>
      <p:sp>
        <p:nvSpPr>
          <p:cNvPr id="4" name="Slide Number Placeholder 3"/>
          <p:cNvSpPr>
            <a:spLocks noGrp="1"/>
          </p:cNvSpPr>
          <p:nvPr>
            <p:ph type="sldNum" sz="quarter" idx="10"/>
          </p:nvPr>
        </p:nvSpPr>
        <p:spPr/>
        <p:txBody>
          <a:bodyPr/>
          <a:lstStyle/>
          <a:p>
            <a:fld id="{99EDED1C-4656-4CF8-AD34-DC4A65BB3913}" type="slidenum">
              <a:rPr lang="en-US" smtClean="0"/>
              <a:t>2</a:t>
            </a:fld>
            <a:endParaRPr lang="en-US" dirty="0"/>
          </a:p>
        </p:txBody>
      </p:sp>
    </p:spTree>
    <p:extLst>
      <p:ext uri="{BB962C8B-B14F-4D97-AF65-F5344CB8AC3E}">
        <p14:creationId xmlns:p14="http://schemas.microsoft.com/office/powerpoint/2010/main" val="38132856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health issue selected for this project is cystic fibrosis. The effectiveness of the updated COVID-19 vaccines against COVID-related hospitalizations among the target population will be explored.</a:t>
            </a:r>
          </a:p>
          <a:p>
            <a:r>
              <a:rPr lang="en-US" sz="1200" kern="1200" dirty="0">
                <a:solidFill>
                  <a:schemeClr val="tx1"/>
                </a:solidFill>
                <a:effectLst/>
                <a:latin typeface="+mn-lt"/>
                <a:ea typeface="+mn-ea"/>
                <a:cs typeface="+mn-cs"/>
              </a:rPr>
              <a:t>This initiative targets all individuals aged 18 years and above who are diagnosed with cystic fibrosis. </a:t>
            </a:r>
          </a:p>
          <a:p>
            <a:r>
              <a:rPr lang="en-US" sz="1200" kern="1200" dirty="0">
                <a:solidFill>
                  <a:schemeClr val="tx1"/>
                </a:solidFill>
                <a:effectLst/>
                <a:latin typeface="+mn-lt"/>
                <a:ea typeface="+mn-ea"/>
                <a:cs typeface="+mn-cs"/>
              </a:rPr>
              <a:t>The technical audiences for this dissemination include public health professionals, clinicians, and policymakers. The non-technical audiences include all adults above the age of 18 years suffering from cystic fibrosis.</a:t>
            </a:r>
          </a:p>
          <a:p>
            <a:r>
              <a:rPr lang="en-US" sz="1200" kern="1200" dirty="0">
                <a:solidFill>
                  <a:schemeClr val="tx1"/>
                </a:solidFill>
                <a:effectLst/>
                <a:latin typeface="+mn-lt"/>
                <a:ea typeface="+mn-ea"/>
                <a:cs typeface="+mn-cs"/>
              </a:rPr>
              <a:t>The primary objective of this dissemination is to promote the uptake of the updated COVID-19 vaccine among adults diagnosed with cystic fibrosis to reduce COVID-19-related hospitalizations. </a:t>
            </a:r>
            <a:endParaRPr lang="en-US" dirty="0"/>
          </a:p>
        </p:txBody>
      </p:sp>
      <p:sp>
        <p:nvSpPr>
          <p:cNvPr id="4" name="Slide Number Placeholder 3"/>
          <p:cNvSpPr>
            <a:spLocks noGrp="1"/>
          </p:cNvSpPr>
          <p:nvPr>
            <p:ph type="sldNum" sz="quarter" idx="10"/>
          </p:nvPr>
        </p:nvSpPr>
        <p:spPr/>
        <p:txBody>
          <a:bodyPr/>
          <a:lstStyle/>
          <a:p>
            <a:fld id="{99EDED1C-4656-4CF8-AD34-DC4A65BB3913}" type="slidenum">
              <a:rPr lang="en-US" smtClean="0"/>
              <a:t>3</a:t>
            </a:fld>
            <a:endParaRPr lang="en-US" dirty="0"/>
          </a:p>
        </p:txBody>
      </p:sp>
    </p:spTree>
    <p:extLst>
      <p:ext uri="{BB962C8B-B14F-4D97-AF65-F5344CB8AC3E}">
        <p14:creationId xmlns:p14="http://schemas.microsoft.com/office/powerpoint/2010/main" val="2873997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Morbidity and Mortality Weekly Report (MMWR) selected for this dissemination initiative is Link-</a:t>
            </a:r>
            <a:r>
              <a:rPr lang="en-US" sz="1200" kern="1200" dirty="0" err="1">
                <a:solidFill>
                  <a:schemeClr val="tx1"/>
                </a:solidFill>
                <a:effectLst/>
                <a:latin typeface="+mn-lt"/>
                <a:ea typeface="+mn-ea"/>
                <a:cs typeface="+mn-cs"/>
              </a:rPr>
              <a:t>Gelles</a:t>
            </a:r>
            <a:r>
              <a:rPr lang="en-US" sz="1200" kern="1200" dirty="0">
                <a:solidFill>
                  <a:schemeClr val="tx1"/>
                </a:solidFill>
                <a:effectLst/>
                <a:latin typeface="+mn-lt"/>
                <a:ea typeface="+mn-ea"/>
                <a:cs typeface="+mn-cs"/>
              </a:rPr>
              <a:t> et al.’s (2024) ‘Interim Effectiveness of Updated 2023–2024 (Monovalent XBB.1.5) COVID-19 Vaccines Against COVID-19–Associated Hospitalization Among Adults Aged ≥18 Years with Immunocompromising Conditions — VISION Network, September 2023–February 2024’. Among the immunocompromising conditions discussed by Link-</a:t>
            </a:r>
            <a:r>
              <a:rPr lang="en-US" sz="1200" kern="1200" dirty="0" err="1">
                <a:solidFill>
                  <a:schemeClr val="tx1"/>
                </a:solidFill>
                <a:effectLst/>
                <a:latin typeface="+mn-lt"/>
                <a:ea typeface="+mn-ea"/>
                <a:cs typeface="+mn-cs"/>
              </a:rPr>
              <a:t>Gelles</a:t>
            </a:r>
            <a:r>
              <a:rPr lang="en-US" sz="1200" kern="1200" dirty="0">
                <a:solidFill>
                  <a:schemeClr val="tx1"/>
                </a:solidFill>
                <a:effectLst/>
                <a:latin typeface="+mn-lt"/>
                <a:ea typeface="+mn-ea"/>
                <a:cs typeface="+mn-cs"/>
              </a:rPr>
              <a:t> et al. (2024) are chronic respiratory conditions such as cystic fibrosis, which play a crucial role in the progression of COVID-19 and related hospitalization of patients. </a:t>
            </a:r>
          </a:p>
          <a:p>
            <a:endParaRPr lang="en-US" dirty="0"/>
          </a:p>
        </p:txBody>
      </p:sp>
      <p:sp>
        <p:nvSpPr>
          <p:cNvPr id="4" name="Slide Number Placeholder 3"/>
          <p:cNvSpPr>
            <a:spLocks noGrp="1"/>
          </p:cNvSpPr>
          <p:nvPr>
            <p:ph type="sldNum" sz="quarter" idx="10"/>
          </p:nvPr>
        </p:nvSpPr>
        <p:spPr/>
        <p:txBody>
          <a:bodyPr/>
          <a:lstStyle/>
          <a:p>
            <a:fld id="{99EDED1C-4656-4CF8-AD34-DC4A65BB3913}" type="slidenum">
              <a:rPr lang="en-US" smtClean="0"/>
              <a:t>4</a:t>
            </a:fld>
            <a:endParaRPr lang="en-US" dirty="0"/>
          </a:p>
        </p:txBody>
      </p:sp>
    </p:spTree>
    <p:extLst>
      <p:ext uri="{BB962C8B-B14F-4D97-AF65-F5344CB8AC3E}">
        <p14:creationId xmlns:p14="http://schemas.microsoft.com/office/powerpoint/2010/main" val="1141617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researchers utilized a method of virtual data collection and analysis with the help of Virtual SARS-CoV-2, Influenza, and Other Respiratory Viruses Network (VISION), which is a multisite electronic health record (EHR) that uses data on negative COVID-19 tests to determine the effectiveness of the COVID-19 vaccine. Data collected and analyzed included hospitalizations of adults (&gt;18 years) with immune-compromising illnesses who exhibited symptoms similar to those of COVID-19 between September 2023 and February 2024. These adults had also been subjected to SARS-CoV-2 molecular testing within 10 days before or 72 hours following their admission to the hospital. Case patients were any individuals whose molecular test results came back positive but had negative respiratory syncytial virus and influenza tests. Control patients are those who had negative SARS-CoV-2 molecular tests and negative or unknown influenza tests.</a:t>
            </a:r>
          </a:p>
        </p:txBody>
      </p:sp>
      <p:sp>
        <p:nvSpPr>
          <p:cNvPr id="4" name="Slide Number Placeholder 3"/>
          <p:cNvSpPr>
            <a:spLocks noGrp="1"/>
          </p:cNvSpPr>
          <p:nvPr>
            <p:ph type="sldNum" sz="quarter" idx="10"/>
          </p:nvPr>
        </p:nvSpPr>
        <p:spPr/>
        <p:txBody>
          <a:bodyPr/>
          <a:lstStyle/>
          <a:p>
            <a:fld id="{99EDED1C-4656-4CF8-AD34-DC4A65BB3913}" type="slidenum">
              <a:rPr lang="en-US" smtClean="0"/>
              <a:t>5</a:t>
            </a:fld>
            <a:endParaRPr lang="en-US" dirty="0"/>
          </a:p>
        </p:txBody>
      </p:sp>
    </p:spTree>
    <p:extLst>
      <p:ext uri="{BB962C8B-B14F-4D97-AF65-F5344CB8AC3E}">
        <p14:creationId xmlns:p14="http://schemas.microsoft.com/office/powerpoint/2010/main" val="11738920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total of 14,586 patients were identified as potential participants in this research initiative. However, 1,392 were selected as case patients and 13,194 were selected as control patients. </a:t>
            </a:r>
          </a:p>
          <a:p>
            <a:r>
              <a:rPr lang="en-US" sz="1200" kern="1200" dirty="0">
                <a:solidFill>
                  <a:schemeClr val="tx1"/>
                </a:solidFill>
                <a:effectLst/>
                <a:latin typeface="+mn-lt"/>
                <a:ea typeface="+mn-ea"/>
                <a:cs typeface="+mn-cs"/>
              </a:rPr>
              <a:t>The most frequent immunocompromising conditions recorded among selected patients included solid organ malignancy (36% in case patients and 43% in control patients) and immune conditions (38% and 35% respectively).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Cumulatively, 195 case patients (14% of this demographic) received an updated COVID-19 vaccine while 2,401 control patients (18%) received the same vaccine. For the first 7 to 59 days after administration of the updated COVID-19 vaccine, the vaccine effectiveness in preventing COVID-19-associated hospitalization was at 38% and 34% in the following 60 to 119 days.</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99EDED1C-4656-4CF8-AD34-DC4A65BB3913}" type="slidenum">
              <a:rPr lang="en-US" smtClean="0"/>
              <a:t>6</a:t>
            </a:fld>
            <a:endParaRPr lang="en-US" dirty="0"/>
          </a:p>
        </p:txBody>
      </p:sp>
    </p:spTree>
    <p:extLst>
      <p:ext uri="{BB962C8B-B14F-4D97-AF65-F5344CB8AC3E}">
        <p14:creationId xmlns:p14="http://schemas.microsoft.com/office/powerpoint/2010/main" val="5921488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cap="none" dirty="0"/>
              <a:t>The table attached represents the updated</a:t>
            </a:r>
            <a:r>
              <a:rPr lang="en-US" cap="none" baseline="0" dirty="0"/>
              <a:t> </a:t>
            </a:r>
            <a:r>
              <a:rPr lang="en-US" cap="none" dirty="0"/>
              <a:t>COVID-19 vaccine’s effectiveness among </a:t>
            </a:r>
            <a:r>
              <a:rPr lang="en-US" cap="none" dirty="0" err="1"/>
              <a:t>immunocompromised</a:t>
            </a:r>
            <a:r>
              <a:rPr lang="en-US" cap="none" dirty="0"/>
              <a:t> adults aged above 18 years. </a:t>
            </a:r>
          </a:p>
          <a:p>
            <a:endParaRPr lang="en-US" dirty="0"/>
          </a:p>
        </p:txBody>
      </p:sp>
      <p:sp>
        <p:nvSpPr>
          <p:cNvPr id="4" name="Slide Number Placeholder 3"/>
          <p:cNvSpPr>
            <a:spLocks noGrp="1"/>
          </p:cNvSpPr>
          <p:nvPr>
            <p:ph type="sldNum" sz="quarter" idx="10"/>
          </p:nvPr>
        </p:nvSpPr>
        <p:spPr/>
        <p:txBody>
          <a:bodyPr/>
          <a:lstStyle/>
          <a:p>
            <a:fld id="{99EDED1C-4656-4CF8-AD34-DC4A65BB3913}" type="slidenum">
              <a:rPr lang="en-US" smtClean="0"/>
              <a:t>7</a:t>
            </a:fld>
            <a:endParaRPr lang="en-US" dirty="0"/>
          </a:p>
        </p:txBody>
      </p:sp>
    </p:spTree>
    <p:extLst>
      <p:ext uri="{BB962C8B-B14F-4D97-AF65-F5344CB8AC3E}">
        <p14:creationId xmlns:p14="http://schemas.microsoft.com/office/powerpoint/2010/main" val="61988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data analyzed also revealed that a small portion of the research population received an updated COVID-19 vaccine, even among the high-risk populations. For instance, out of the 6,142 patients diagnosed with chronic respiratory conditions (such as lung disease, asthma, and cystic fibrosis), only 628 received the updated COVID-19 vaccine between the first 7 to 59 days and 552 received the vaccine between 60 to 119 days. On the other hand, 5,012 individuals with chronic respiratory conditions did not receive the updated vaccine, risking the chance of developing severe COVID-19-associated symptoms. </a:t>
            </a:r>
          </a:p>
          <a:p>
            <a:r>
              <a:rPr lang="en-US" sz="1200" kern="1200" dirty="0">
                <a:solidFill>
                  <a:schemeClr val="tx1"/>
                </a:solidFill>
                <a:effectLst/>
                <a:latin typeface="+mn-lt"/>
                <a:ea typeface="+mn-ea"/>
                <a:cs typeface="+mn-cs"/>
              </a:rPr>
              <a:t>The results of this study will be useful in the successful management of COVID-19-associated symptoms among patients with chronic respiratory disorders such as cystic fibrosis. The results highlight the importance of the administration of COVID-19 vaccines among at-risk populations. With such knowledge, public health professionals can motivate target populations to adopt desirable behavioral change by promoting the uptake of the updated 2023–2024 (Monovalent XBB.1.5) COVID-19 vaccines (</a:t>
            </a:r>
            <a:r>
              <a:rPr lang="en-US" sz="1200" kern="1200" dirty="0" err="1">
                <a:solidFill>
                  <a:schemeClr val="tx1"/>
                </a:solidFill>
                <a:effectLst/>
                <a:latin typeface="+mn-lt"/>
                <a:ea typeface="+mn-ea"/>
                <a:cs typeface="+mn-cs"/>
              </a:rPr>
              <a:t>Schimmelpfennig</a:t>
            </a:r>
            <a:r>
              <a:rPr lang="en-US" sz="1200" kern="1200" dirty="0">
                <a:solidFill>
                  <a:schemeClr val="tx1"/>
                </a:solidFill>
                <a:effectLst/>
                <a:latin typeface="+mn-lt"/>
                <a:ea typeface="+mn-ea"/>
                <a:cs typeface="+mn-cs"/>
              </a:rPr>
              <a:t> et al., 2021). This way, the health outcomes of patients with chronic respiratory diseases, among other immunosuppressing conditions, will exhibit improved health outcomes and quality of life. </a:t>
            </a:r>
          </a:p>
          <a:p>
            <a:endParaRPr lang="en-US" dirty="0"/>
          </a:p>
        </p:txBody>
      </p:sp>
      <p:sp>
        <p:nvSpPr>
          <p:cNvPr id="4" name="Slide Number Placeholder 3"/>
          <p:cNvSpPr>
            <a:spLocks noGrp="1"/>
          </p:cNvSpPr>
          <p:nvPr>
            <p:ph type="sldNum" sz="quarter" idx="10"/>
          </p:nvPr>
        </p:nvSpPr>
        <p:spPr/>
        <p:txBody>
          <a:bodyPr/>
          <a:lstStyle/>
          <a:p>
            <a:fld id="{99EDED1C-4656-4CF8-AD34-DC4A65BB3913}" type="slidenum">
              <a:rPr lang="en-US" smtClean="0"/>
              <a:t>8</a:t>
            </a:fld>
            <a:endParaRPr lang="en-US" dirty="0"/>
          </a:p>
        </p:txBody>
      </p:sp>
    </p:spTree>
    <p:extLst>
      <p:ext uri="{BB962C8B-B14F-4D97-AF65-F5344CB8AC3E}">
        <p14:creationId xmlns:p14="http://schemas.microsoft.com/office/powerpoint/2010/main" val="1670704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results of the data analysis indicated that adults who were diagnosed with immunocompromising conditions between September 2023 and February 2024 and received an updated COVID-19 vaccine were less likely to experience COVID-19-related hospitalizations. The vaccine boosted the immunity of these individuals since they were less likely to be hospitalized for COVID-19-associated issues compared to unvaccinated individuals. </a:t>
            </a:r>
          </a:p>
          <a:p>
            <a:r>
              <a:rPr lang="en-US" sz="1200" kern="1200" dirty="0">
                <a:solidFill>
                  <a:schemeClr val="tx1"/>
                </a:solidFill>
                <a:effectLst/>
                <a:latin typeface="+mn-lt"/>
                <a:ea typeface="+mn-ea"/>
                <a:cs typeface="+mn-cs"/>
              </a:rPr>
              <a:t>However, individuals with immunocompromising conditions reported lower COVID-19 vaccine effectiveness compared to individuals without immunocompromising conditions. This means that all individuals diagnosed with immunocompromising conditions, such as cystic fibrosis, are more likely to develop severe COVID-19 because of their reduced response to the vaccine. </a:t>
            </a:r>
          </a:p>
          <a:p>
            <a:endParaRPr lang="en-US" dirty="0"/>
          </a:p>
        </p:txBody>
      </p:sp>
      <p:sp>
        <p:nvSpPr>
          <p:cNvPr id="4" name="Slide Number Placeholder 3"/>
          <p:cNvSpPr>
            <a:spLocks noGrp="1"/>
          </p:cNvSpPr>
          <p:nvPr>
            <p:ph type="sldNum" sz="quarter" idx="10"/>
          </p:nvPr>
        </p:nvSpPr>
        <p:spPr/>
        <p:txBody>
          <a:bodyPr/>
          <a:lstStyle/>
          <a:p>
            <a:fld id="{99EDED1C-4656-4CF8-AD34-DC4A65BB3913}" type="slidenum">
              <a:rPr lang="en-US" smtClean="0"/>
              <a:t>9</a:t>
            </a:fld>
            <a:endParaRPr lang="en-US" dirty="0"/>
          </a:p>
        </p:txBody>
      </p:sp>
    </p:spTree>
    <p:extLst>
      <p:ext uri="{BB962C8B-B14F-4D97-AF65-F5344CB8AC3E}">
        <p14:creationId xmlns:p14="http://schemas.microsoft.com/office/powerpoint/2010/main" val="2681401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best way to inspire behavioral change among the target population in the form of increased uptake of the updated COVID-19 vaccine is to apply social influence mechanisms. According to </a:t>
            </a:r>
            <a:r>
              <a:rPr lang="en-US" sz="1200" kern="1200" dirty="0" err="1">
                <a:solidFill>
                  <a:schemeClr val="tx1"/>
                </a:solidFill>
                <a:effectLst/>
                <a:latin typeface="+mn-lt"/>
                <a:ea typeface="+mn-ea"/>
                <a:cs typeface="+mn-cs"/>
              </a:rPr>
              <a:t>Schimmelpfennig</a:t>
            </a:r>
            <a:r>
              <a:rPr lang="en-US" sz="1200" kern="1200" dirty="0">
                <a:solidFill>
                  <a:schemeClr val="tx1"/>
                </a:solidFill>
                <a:effectLst/>
                <a:latin typeface="+mn-lt"/>
                <a:ea typeface="+mn-ea"/>
                <a:cs typeface="+mn-cs"/>
              </a:rPr>
              <a:t> et al. (2021), social influence can inspire change among a population that could not be reached or convinced using previously implemented interventions. Members of a population become influenced to behave like those around them. This is one of the best public health interventions as the positive behavioral change spillover to parts of the population that were not directly reached by public health professionals. It is also a cost-effective approach.</a:t>
            </a:r>
          </a:p>
          <a:p>
            <a:endParaRPr lang="en-US" dirty="0"/>
          </a:p>
        </p:txBody>
      </p:sp>
      <p:sp>
        <p:nvSpPr>
          <p:cNvPr id="4" name="Slide Number Placeholder 3"/>
          <p:cNvSpPr>
            <a:spLocks noGrp="1"/>
          </p:cNvSpPr>
          <p:nvPr>
            <p:ph type="sldNum" sz="quarter" idx="10"/>
          </p:nvPr>
        </p:nvSpPr>
        <p:spPr/>
        <p:txBody>
          <a:bodyPr/>
          <a:lstStyle/>
          <a:p>
            <a:fld id="{99EDED1C-4656-4CF8-AD34-DC4A65BB3913}" type="slidenum">
              <a:rPr lang="en-US" smtClean="0"/>
              <a:t>10</a:t>
            </a:fld>
            <a:endParaRPr lang="en-US" dirty="0"/>
          </a:p>
        </p:txBody>
      </p:sp>
    </p:spTree>
    <p:extLst>
      <p:ext uri="{BB962C8B-B14F-4D97-AF65-F5344CB8AC3E}">
        <p14:creationId xmlns:p14="http://schemas.microsoft.com/office/powerpoint/2010/main" val="10000398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For this intervention, public health professionals will develop a population-specific educational program that will educate a portion of the target population about the importance of the COVID-19 vaccine in preventing the development of severe COVID-19-associated symptoms among people with chronic respiratory conditions. This intervention will go hand-in-hand with the increased availability of updated COVID-19 vaccines among the target population. Therefore, policy development by local governments to fund the administration of subsidized or free administration of updated COVID-19 vaccines. Ease of access to vaccines coupled with educational initiatives to ensure that the target population is aware of the benefits of the updated COVID-19 for individuals with chronic respiratory conditions will go a long way in motivating behavioral change among target populations. </a:t>
            </a:r>
          </a:p>
        </p:txBody>
      </p:sp>
      <p:sp>
        <p:nvSpPr>
          <p:cNvPr id="4" name="Slide Number Placeholder 3"/>
          <p:cNvSpPr>
            <a:spLocks noGrp="1"/>
          </p:cNvSpPr>
          <p:nvPr>
            <p:ph type="sldNum" sz="quarter" idx="10"/>
          </p:nvPr>
        </p:nvSpPr>
        <p:spPr/>
        <p:txBody>
          <a:bodyPr/>
          <a:lstStyle/>
          <a:p>
            <a:fld id="{99EDED1C-4656-4CF8-AD34-DC4A65BB3913}" type="slidenum">
              <a:rPr lang="en-US" smtClean="0"/>
              <a:t>11</a:t>
            </a:fld>
            <a:endParaRPr lang="en-US" dirty="0"/>
          </a:p>
        </p:txBody>
      </p:sp>
    </p:spTree>
    <p:extLst>
      <p:ext uri="{BB962C8B-B14F-4D97-AF65-F5344CB8AC3E}">
        <p14:creationId xmlns:p14="http://schemas.microsoft.com/office/powerpoint/2010/main" val="2218326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managed to design a brief fact sheet that summarizes</a:t>
            </a:r>
            <a:r>
              <a:rPr lang="en-US" baseline="0" dirty="0"/>
              <a:t> all the important facts that the non-technical audience should know from this presentation and the MMWR chosen. </a:t>
            </a:r>
            <a:endParaRPr lang="en-US" dirty="0"/>
          </a:p>
        </p:txBody>
      </p:sp>
      <p:sp>
        <p:nvSpPr>
          <p:cNvPr id="4" name="Slide Number Placeholder 3"/>
          <p:cNvSpPr>
            <a:spLocks noGrp="1"/>
          </p:cNvSpPr>
          <p:nvPr>
            <p:ph type="sldNum" sz="quarter" idx="10"/>
          </p:nvPr>
        </p:nvSpPr>
        <p:spPr/>
        <p:txBody>
          <a:bodyPr/>
          <a:lstStyle/>
          <a:p>
            <a:fld id="{99EDED1C-4656-4CF8-AD34-DC4A65BB3913}" type="slidenum">
              <a:rPr lang="en-US" smtClean="0"/>
              <a:t>12</a:t>
            </a:fld>
            <a:endParaRPr lang="en-US" dirty="0"/>
          </a:p>
        </p:txBody>
      </p:sp>
    </p:spTree>
    <p:extLst>
      <p:ext uri="{BB962C8B-B14F-4D97-AF65-F5344CB8AC3E}">
        <p14:creationId xmlns:p14="http://schemas.microsoft.com/office/powerpoint/2010/main" val="39927372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Research has proven that the interaction between COVID-19 and other chronic respiratory conditions, such as cystic fibrosis, is likely to increase one’s chance of hospitalization as a result of the development of severe COVID-19-associated symptoms. </a:t>
            </a:r>
          </a:p>
          <a:p>
            <a:r>
              <a:rPr lang="en-US" sz="1200" kern="1200" dirty="0">
                <a:solidFill>
                  <a:schemeClr val="tx1"/>
                </a:solidFill>
                <a:effectLst/>
                <a:latin typeface="+mn-lt"/>
                <a:ea typeface="+mn-ea"/>
                <a:cs typeface="+mn-cs"/>
              </a:rPr>
              <a:t>However, receiving the updated COVID-19 vaccine reduces these chances significantly.</a:t>
            </a:r>
          </a:p>
          <a:p>
            <a:r>
              <a:rPr lang="en-US" sz="1200" kern="1200" dirty="0">
                <a:solidFill>
                  <a:schemeClr val="tx1"/>
                </a:solidFill>
                <a:effectLst/>
                <a:latin typeface="+mn-lt"/>
                <a:ea typeface="+mn-ea"/>
                <a:cs typeface="+mn-cs"/>
              </a:rPr>
              <a:t>More awareness must be created to ensure that affected populations understand the importance of receiving an updated dose of the COVID-19 vaccine in improving their health outcomes and quality of life.</a:t>
            </a:r>
          </a:p>
          <a:p>
            <a:r>
              <a:rPr lang="en-US" sz="1200" kern="1200" dirty="0">
                <a:solidFill>
                  <a:schemeClr val="tx1"/>
                </a:solidFill>
                <a:effectLst/>
                <a:latin typeface="+mn-lt"/>
                <a:ea typeface="+mn-ea"/>
                <a:cs typeface="+mn-cs"/>
              </a:rPr>
              <a:t>The government must also actively increase access to the updated COVID-19 vaccine to ensure target populations have access to the vaccine.</a:t>
            </a:r>
          </a:p>
          <a:p>
            <a:endParaRPr lang="en-US" dirty="0"/>
          </a:p>
        </p:txBody>
      </p:sp>
      <p:sp>
        <p:nvSpPr>
          <p:cNvPr id="4" name="Slide Number Placeholder 3"/>
          <p:cNvSpPr>
            <a:spLocks noGrp="1"/>
          </p:cNvSpPr>
          <p:nvPr>
            <p:ph type="sldNum" sz="quarter" idx="10"/>
          </p:nvPr>
        </p:nvSpPr>
        <p:spPr/>
        <p:txBody>
          <a:bodyPr/>
          <a:lstStyle/>
          <a:p>
            <a:fld id="{99EDED1C-4656-4CF8-AD34-DC4A65BB3913}" type="slidenum">
              <a:rPr lang="en-US" smtClean="0"/>
              <a:t>13</a:t>
            </a:fld>
            <a:endParaRPr lang="en-US" dirty="0"/>
          </a:p>
        </p:txBody>
      </p:sp>
    </p:spTree>
    <p:extLst>
      <p:ext uri="{BB962C8B-B14F-4D97-AF65-F5344CB8AC3E}">
        <p14:creationId xmlns:p14="http://schemas.microsoft.com/office/powerpoint/2010/main" val="27776132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312896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25003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636119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54549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34284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33722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83810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2684550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47439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84191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5770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7083324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499438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370082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066490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6908925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5/15/2025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91399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smtClean="0"/>
              <a:pPr/>
              <a:t>5/15/2025</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53497549"/>
      </p:ext>
    </p:extLst>
  </p:cSld>
  <p:clrMap bg1="lt1" tx1="dk1" bg2="lt2" tx2="dk2" accent1="accent1" accent2="accent2" accent3="accent3" accent4="accent4" accent5="accent5" accent6="accent6" hlink="hlink" folHlink="folHlink"/>
  <p:sldLayoutIdLst>
    <p:sldLayoutId id="2147483778"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 id="2147483789" r:id="rId12"/>
    <p:sldLayoutId id="2147483790" r:id="rId13"/>
    <p:sldLayoutId id="2147483791" r:id="rId14"/>
    <p:sldLayoutId id="2147483792" r:id="rId15"/>
    <p:sldLayoutId id="2147483793" r:id="rId16"/>
    <p:sldLayoutId id="2147483794"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ahrq.gov/sites/default/files/wysiwyg/ncepcr/resources/dissemination-quick-start-guide.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48390FD-448E-4FF2-AEE8-C46960568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5961" y="-2"/>
            <a:ext cx="81313" cy="6858002"/>
          </a:xfrm>
          <a:prstGeom prst="rect">
            <a:avLst/>
          </a:prstGeom>
          <a:gradFill flip="none" rotWithShape="1">
            <a:gsLst>
              <a:gs pos="84000">
                <a:srgbClr val="B5B5B5"/>
              </a:gs>
              <a:gs pos="60159">
                <a:srgbClr val="D5D5D5"/>
              </a:gs>
              <a:gs pos="50447">
                <a:srgbClr val="E6E6E6"/>
              </a:gs>
              <a:gs pos="44260">
                <a:srgbClr val="D5D5D5"/>
              </a:gs>
              <a:gs pos="15928">
                <a:srgbClr val="B5B5B5"/>
              </a:gs>
              <a:gs pos="7000">
                <a:srgbClr val="8A8A8A"/>
              </a:gs>
              <a:gs pos="0">
                <a:srgbClr val="BBBBBB"/>
              </a:gs>
              <a:gs pos="93000">
                <a:srgbClr val="8A8A8A"/>
              </a:gs>
              <a:gs pos="100000">
                <a:srgbClr val="BBBBB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E7596B-F237-47DD-989E-9D8B0B49B4BB}"/>
              </a:ext>
            </a:extLst>
          </p:cNvPr>
          <p:cNvSpPr>
            <a:spLocks noGrp="1"/>
          </p:cNvSpPr>
          <p:nvPr>
            <p:ph type="ctrTitle"/>
          </p:nvPr>
        </p:nvSpPr>
        <p:spPr>
          <a:xfrm>
            <a:off x="981075" y="1358901"/>
            <a:ext cx="5280026" cy="2730498"/>
          </a:xfrm>
        </p:spPr>
        <p:txBody>
          <a:bodyPr>
            <a:noAutofit/>
          </a:bodyPr>
          <a:lstStyle/>
          <a:p>
            <a:r>
              <a:rPr lang="en-GB" sz="2400" cap="none" dirty="0">
                <a:solidFill>
                  <a:schemeClr val="tx1">
                    <a:lumMod val="65000"/>
                    <a:lumOff val="35000"/>
                  </a:schemeClr>
                </a:solidFill>
              </a:rPr>
              <a:t>THE EFFECTIVENESS OF UPDATED 2023–2024 (MONOVALENT XBB.1.5) COVID-19 VACCINES AGAINST COVID-19-ASSOCIATED HOSPITALIZATION AMONG ADULTS AGED ≥18 YEARS WITH IMMUNOCOMPROMISING CHRONIC RESPIRATORY CONDITIONS SUCH AS CYSTIC FIBROSIS</a:t>
            </a:r>
            <a:endParaRPr lang="en-US" sz="2400" cap="none" dirty="0">
              <a:solidFill>
                <a:schemeClr val="tx1">
                  <a:lumMod val="65000"/>
                  <a:lumOff val="35000"/>
                </a:schemeClr>
              </a:solidFill>
            </a:endParaRPr>
          </a:p>
        </p:txBody>
      </p:sp>
      <p:sp>
        <p:nvSpPr>
          <p:cNvPr id="3" name="Subtitle 2">
            <a:extLst>
              <a:ext uri="{FF2B5EF4-FFF2-40B4-BE49-F238E27FC236}">
                <a16:creationId xmlns:a16="http://schemas.microsoft.com/office/drawing/2014/main" id="{6063915B-82A1-4F1C-B5C6-3E18DDD97232}"/>
              </a:ext>
            </a:extLst>
          </p:cNvPr>
          <p:cNvSpPr>
            <a:spLocks noGrp="1"/>
          </p:cNvSpPr>
          <p:nvPr>
            <p:ph type="subTitle" idx="1"/>
          </p:nvPr>
        </p:nvSpPr>
        <p:spPr>
          <a:xfrm>
            <a:off x="981075" y="4165600"/>
            <a:ext cx="5280027" cy="1371599"/>
          </a:xfrm>
        </p:spPr>
        <p:txBody>
          <a:bodyPr>
            <a:normAutofit fontScale="62500" lnSpcReduction="20000"/>
          </a:bodyPr>
          <a:lstStyle/>
          <a:p>
            <a:r>
              <a:rPr lang="en-US" cap="none" dirty="0"/>
              <a:t>Name </a:t>
            </a:r>
          </a:p>
          <a:p>
            <a:r>
              <a:rPr lang="en-US" cap="none" dirty="0"/>
              <a:t>Course </a:t>
            </a:r>
          </a:p>
          <a:p>
            <a:r>
              <a:rPr lang="en-US" cap="none" dirty="0"/>
              <a:t>Professor </a:t>
            </a:r>
          </a:p>
          <a:p>
            <a:r>
              <a:rPr lang="en-US" cap="none" dirty="0"/>
              <a:t>Date of submission </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05256" y="750455"/>
            <a:ext cx="4786744" cy="4786744"/>
          </a:xfrm>
          <a:prstGeom prst="rect">
            <a:avLst/>
          </a:prstGeom>
        </p:spPr>
      </p:pic>
    </p:spTree>
    <p:extLst>
      <p:ext uri="{BB962C8B-B14F-4D97-AF65-F5344CB8AC3E}">
        <p14:creationId xmlns:p14="http://schemas.microsoft.com/office/powerpoint/2010/main" val="264202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AUDIENCE APPROPRIATE DATA DISSEMINATION </a:t>
            </a:r>
          </a:p>
        </p:txBody>
      </p:sp>
      <p:sp>
        <p:nvSpPr>
          <p:cNvPr id="4" name="Text Placeholder 3"/>
          <p:cNvSpPr>
            <a:spLocks noGrp="1"/>
          </p:cNvSpPr>
          <p:nvPr>
            <p:ph type="body" idx="1"/>
          </p:nvPr>
        </p:nvSpPr>
        <p:spPr/>
        <p:txBody>
          <a:bodyPr/>
          <a:lstStyle/>
          <a:p>
            <a:r>
              <a:rPr lang="en-US" cap="none" dirty="0"/>
              <a:t>THE IMPORTANCE OF AUDIENCE-APPROPRIATE MESSAGES FOR DATA DISSEMINATION</a:t>
            </a:r>
          </a:p>
        </p:txBody>
      </p:sp>
      <p:sp>
        <p:nvSpPr>
          <p:cNvPr id="6" name="Content Placeholder 5"/>
          <p:cNvSpPr>
            <a:spLocks noGrp="1"/>
          </p:cNvSpPr>
          <p:nvPr>
            <p:ph sz="quarter" idx="13"/>
          </p:nvPr>
        </p:nvSpPr>
        <p:spPr/>
        <p:txBody>
          <a:bodyPr>
            <a:normAutofit fontScale="92500" lnSpcReduction="20000"/>
          </a:bodyPr>
          <a:lstStyle/>
          <a:p>
            <a:r>
              <a:rPr lang="en-US" cap="none" dirty="0"/>
              <a:t>The primary aim of audience-appropriate data dissemination is to facilitate non-technical audiences' comprehension of scientific research findings. </a:t>
            </a:r>
          </a:p>
          <a:p>
            <a:r>
              <a:rPr lang="en-US" cap="none" dirty="0"/>
              <a:t>This way, there is an increase in their engagement and participation in implementing evidence-based best practices through positive behavioral changes (Ross-</a:t>
            </a:r>
            <a:r>
              <a:rPr lang="en-US" cap="none" dirty="0" err="1"/>
              <a:t>Hellauer</a:t>
            </a:r>
            <a:r>
              <a:rPr lang="en-US" cap="none" dirty="0"/>
              <a:t> et al., 2020). </a:t>
            </a:r>
          </a:p>
        </p:txBody>
      </p:sp>
      <p:pic>
        <p:nvPicPr>
          <p:cNvPr id="8" name="Content Placeholder 7"/>
          <p:cNvPicPr>
            <a:picLocks noGrp="1" noChangeAspect="1"/>
          </p:cNvPicPr>
          <p:nvPr>
            <p:ph sz="quarter" idx="14"/>
          </p:nvPr>
        </p:nvPicPr>
        <p:blipFill>
          <a:blip r:embed="rId3"/>
          <a:stretch>
            <a:fillRect/>
          </a:stretch>
        </p:blipFill>
        <p:spPr>
          <a:xfrm>
            <a:off x="6252355" y="1979168"/>
            <a:ext cx="5364758" cy="3576506"/>
          </a:xfrm>
          <a:prstGeom prst="rect">
            <a:avLst/>
          </a:prstGeom>
        </p:spPr>
      </p:pic>
    </p:spTree>
    <p:extLst>
      <p:ext uri="{BB962C8B-B14F-4D97-AF65-F5344CB8AC3E}">
        <p14:creationId xmlns:p14="http://schemas.microsoft.com/office/powerpoint/2010/main" val="153252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AUDIENCE APPROPRIATE DATA DISSEMINATION </a:t>
            </a:r>
          </a:p>
        </p:txBody>
      </p:sp>
      <p:sp>
        <p:nvSpPr>
          <p:cNvPr id="5" name="Text Placeholder 4"/>
          <p:cNvSpPr>
            <a:spLocks noGrp="1"/>
          </p:cNvSpPr>
          <p:nvPr>
            <p:ph type="body" idx="1"/>
          </p:nvPr>
        </p:nvSpPr>
        <p:spPr>
          <a:xfrm>
            <a:off x="6404127" y="2214694"/>
            <a:ext cx="4873474" cy="679994"/>
          </a:xfrm>
        </p:spPr>
        <p:txBody>
          <a:bodyPr/>
          <a:lstStyle/>
          <a:p>
            <a:r>
              <a:rPr lang="en-GB" cap="none" dirty="0"/>
              <a:t>IDENTIFICATION OF HEALTH ISSUE, AUDIENCE, AND REASON FOR DISSEMINATION</a:t>
            </a:r>
            <a:endParaRPr lang="en-US" cap="none" dirty="0"/>
          </a:p>
        </p:txBody>
      </p:sp>
      <p:pic>
        <p:nvPicPr>
          <p:cNvPr id="10" name="Content Placeholder 9"/>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816133" y="2604654"/>
            <a:ext cx="5072742" cy="2793971"/>
          </a:xfrm>
        </p:spPr>
      </p:pic>
      <p:sp>
        <p:nvSpPr>
          <p:cNvPr id="6" name="Content Placeholder 5"/>
          <p:cNvSpPr>
            <a:spLocks noGrp="1"/>
          </p:cNvSpPr>
          <p:nvPr>
            <p:ph sz="quarter" idx="14"/>
          </p:nvPr>
        </p:nvSpPr>
        <p:spPr>
          <a:xfrm>
            <a:off x="6172200" y="3051012"/>
            <a:ext cx="5105401" cy="3365028"/>
          </a:xfrm>
        </p:spPr>
        <p:txBody>
          <a:bodyPr>
            <a:normAutofit fontScale="92500" lnSpcReduction="20000"/>
          </a:bodyPr>
          <a:lstStyle/>
          <a:p>
            <a:r>
              <a:rPr lang="en-GB" cap="none" dirty="0"/>
              <a:t>The health issue selected for this project is cystic fibrosis. </a:t>
            </a:r>
          </a:p>
          <a:p>
            <a:r>
              <a:rPr lang="en-GB" cap="none" dirty="0"/>
              <a:t>This initiative targets all individuals aged 18 years and above who are diagnosed with cystic fibrosis. </a:t>
            </a:r>
          </a:p>
          <a:p>
            <a:r>
              <a:rPr lang="en-GB" cap="none" dirty="0"/>
              <a:t>The primary objective of this dissemination is to promote the uptake of the updated covid-19 vaccine among adults diagnosed with cystic fibrosis to reduce COVID-19-related hospitalizations.</a:t>
            </a:r>
          </a:p>
        </p:txBody>
      </p:sp>
    </p:spTree>
    <p:extLst>
      <p:ext uri="{BB962C8B-B14F-4D97-AF65-F5344CB8AC3E}">
        <p14:creationId xmlns:p14="http://schemas.microsoft.com/office/powerpoint/2010/main" val="3389086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DATA COLLECTION</a:t>
            </a:r>
          </a:p>
        </p:txBody>
      </p:sp>
      <p:sp>
        <p:nvSpPr>
          <p:cNvPr id="7" name="Content Placeholder 6"/>
          <p:cNvSpPr>
            <a:spLocks noGrp="1"/>
          </p:cNvSpPr>
          <p:nvPr>
            <p:ph sz="quarter" idx="13"/>
          </p:nvPr>
        </p:nvSpPr>
        <p:spPr/>
        <p:txBody>
          <a:bodyPr>
            <a:normAutofit/>
          </a:bodyPr>
          <a:lstStyle/>
          <a:p>
            <a:r>
              <a:rPr lang="en-US" sz="1900" cap="none" dirty="0"/>
              <a:t>The morbidity and mortality weekly report (MMWR) selected for this dissemination initiative is Link-</a:t>
            </a:r>
            <a:r>
              <a:rPr lang="en-US" sz="1900" cap="none" dirty="0" err="1"/>
              <a:t>Gelles</a:t>
            </a:r>
            <a:r>
              <a:rPr lang="en-US" sz="1900" cap="none" dirty="0"/>
              <a:t> et al.’s (2024) ‘interim effectiveness of updated 2023–2024 (monovalent XBB.1.5) COVID-19 vaccines against COVID-19–associated hospitalization among adults aged ≥18 years with immunocompromising conditions — VISION network, September 2023–February 2024’. </a:t>
            </a:r>
          </a:p>
        </p:txBody>
      </p:sp>
      <p:pic>
        <p:nvPicPr>
          <p:cNvPr id="9" name="Content Placeholder 8"/>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558574" y="2366963"/>
            <a:ext cx="4332652" cy="3424237"/>
          </a:xfrm>
        </p:spPr>
      </p:pic>
    </p:spTree>
    <p:extLst>
      <p:ext uri="{BB962C8B-B14F-4D97-AF65-F5344CB8AC3E}">
        <p14:creationId xmlns:p14="http://schemas.microsoft.com/office/powerpoint/2010/main" val="27882815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DATA COLLECTION</a:t>
            </a:r>
          </a:p>
        </p:txBody>
      </p:sp>
      <p:sp>
        <p:nvSpPr>
          <p:cNvPr id="7" name="Content Placeholder 6"/>
          <p:cNvSpPr>
            <a:spLocks noGrp="1"/>
          </p:cNvSpPr>
          <p:nvPr>
            <p:ph sz="quarter" idx="13"/>
          </p:nvPr>
        </p:nvSpPr>
        <p:spPr>
          <a:xfrm>
            <a:off x="913774" y="2214694"/>
            <a:ext cx="5106026" cy="4216586"/>
          </a:xfrm>
        </p:spPr>
        <p:txBody>
          <a:bodyPr>
            <a:normAutofit fontScale="85000" lnSpcReduction="10000"/>
          </a:bodyPr>
          <a:lstStyle/>
          <a:p>
            <a:r>
              <a:rPr lang="en-US" cap="none" dirty="0"/>
              <a:t>The researchers utilized a method of virtual data collection and analysis with the help of virtual sars-cov-2, influenza, and other respiratory viruses network (VISION). </a:t>
            </a:r>
          </a:p>
          <a:p>
            <a:r>
              <a:rPr lang="en-US" cap="none" dirty="0"/>
              <a:t>Data collected and analyzed included hospitalizations of adults (&gt;18 years) with immune-compromising illnesses who exhibited symptoms similar to those of COVID-19 between September 2023 and February 2024 (Link-</a:t>
            </a:r>
            <a:r>
              <a:rPr lang="en-US" cap="none" dirty="0" err="1"/>
              <a:t>Gelles</a:t>
            </a:r>
            <a:r>
              <a:rPr lang="en-US" cap="none" dirty="0"/>
              <a:t> et al</a:t>
            </a:r>
            <a:r>
              <a:rPr lang="en-US" dirty="0"/>
              <a:t>., 2024)</a:t>
            </a:r>
            <a:r>
              <a:rPr lang="en-US" cap="none" dirty="0"/>
              <a:t>. </a:t>
            </a:r>
          </a:p>
          <a:p>
            <a:r>
              <a:rPr lang="en-US" cap="none" dirty="0"/>
              <a:t>Data collected and analyzed included hospitalizations of adults (&gt;18 years) with immune-compromising illnesses who exhibited symptoms similar to those of COVID-19 (Link-</a:t>
            </a:r>
            <a:r>
              <a:rPr lang="en-US" cap="none" dirty="0" err="1"/>
              <a:t>Gelles</a:t>
            </a:r>
            <a:r>
              <a:rPr lang="en-US" cap="none" dirty="0"/>
              <a:t> et al</a:t>
            </a:r>
            <a:r>
              <a:rPr lang="en-US" dirty="0"/>
              <a:t>., 2024)</a:t>
            </a:r>
            <a:r>
              <a:rPr lang="en-US" cap="none" dirty="0"/>
              <a:t>.</a:t>
            </a:r>
          </a:p>
          <a:p>
            <a:endParaRPr lang="en-US" cap="none" dirty="0"/>
          </a:p>
        </p:txBody>
      </p:sp>
      <p:pic>
        <p:nvPicPr>
          <p:cNvPr id="4" name="Content Placeholder 3"/>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172200" y="2512652"/>
            <a:ext cx="5105400" cy="3132858"/>
          </a:xfrm>
        </p:spPr>
      </p:pic>
    </p:spTree>
    <p:extLst>
      <p:ext uri="{BB962C8B-B14F-4D97-AF65-F5344CB8AC3E}">
        <p14:creationId xmlns:p14="http://schemas.microsoft.com/office/powerpoint/2010/main" val="3351286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cap="none" dirty="0"/>
              <a:t>DATA ANALYSIS</a:t>
            </a:r>
          </a:p>
        </p:txBody>
      </p:sp>
      <p:sp>
        <p:nvSpPr>
          <p:cNvPr id="3" name="Content Placeholder 2"/>
          <p:cNvSpPr>
            <a:spLocks noGrp="1"/>
          </p:cNvSpPr>
          <p:nvPr>
            <p:ph sz="quarter" idx="13"/>
          </p:nvPr>
        </p:nvSpPr>
        <p:spPr/>
        <p:txBody>
          <a:bodyPr>
            <a:normAutofit/>
          </a:bodyPr>
          <a:lstStyle/>
          <a:p>
            <a:r>
              <a:rPr lang="en-US" cap="none" dirty="0"/>
              <a:t>Out of14,586 patients, 1,392 were selected as case patients and 13,194 as control patients (Link-</a:t>
            </a:r>
            <a:r>
              <a:rPr lang="en-US" cap="none" dirty="0" err="1"/>
              <a:t>Gelles</a:t>
            </a:r>
            <a:r>
              <a:rPr lang="en-US" cap="none" dirty="0"/>
              <a:t> et al</a:t>
            </a:r>
            <a:r>
              <a:rPr lang="en-US" dirty="0"/>
              <a:t>., 2024)</a:t>
            </a:r>
            <a:r>
              <a:rPr lang="en-US" cap="none" dirty="0"/>
              <a:t>. </a:t>
            </a:r>
          </a:p>
          <a:p>
            <a:r>
              <a:rPr lang="en-US" cap="none" dirty="0"/>
              <a:t>The most frequent immunocompromising conditions recorded among selected patients included solid organ malignancy and immune conditions.</a:t>
            </a:r>
          </a:p>
          <a:p>
            <a:endParaRPr lang="en-US" cap="none" dirty="0"/>
          </a:p>
        </p:txBody>
      </p:sp>
      <p:sp>
        <p:nvSpPr>
          <p:cNvPr id="4" name="Content Placeholder 3"/>
          <p:cNvSpPr>
            <a:spLocks noGrp="1"/>
          </p:cNvSpPr>
          <p:nvPr>
            <p:ph sz="quarter" idx="14"/>
          </p:nvPr>
        </p:nvSpPr>
        <p:spPr/>
        <p:txBody>
          <a:bodyPr>
            <a:normAutofit fontScale="92500"/>
          </a:bodyPr>
          <a:lstStyle/>
          <a:p>
            <a:r>
              <a:rPr lang="en-US" cap="none" dirty="0"/>
              <a:t>Cumulatively, 195 case patients received an updated COVID-19 vaccine while 2,401 control patients received the same vaccine.</a:t>
            </a:r>
          </a:p>
          <a:p>
            <a:r>
              <a:rPr lang="en-US" cap="none" dirty="0"/>
              <a:t>For the first 7 to 59 days after administration of the updated COVID-19 vaccine, the vaccine effectiveness in preventing COVID-19-associated hospitalization was at 38% and 34% in the following 60 to 119 days (refer to table in the next slide) (Link-</a:t>
            </a:r>
            <a:r>
              <a:rPr lang="en-US" cap="none" dirty="0" err="1"/>
              <a:t>Gelles</a:t>
            </a:r>
            <a:r>
              <a:rPr lang="en-US" cap="none" dirty="0"/>
              <a:t> et al</a:t>
            </a:r>
            <a:r>
              <a:rPr lang="en-US" dirty="0"/>
              <a:t>., 2024)</a:t>
            </a:r>
            <a:r>
              <a:rPr lang="en-US" cap="none" dirty="0"/>
              <a:t>.</a:t>
            </a:r>
          </a:p>
        </p:txBody>
      </p:sp>
    </p:spTree>
    <p:extLst>
      <p:ext uri="{BB962C8B-B14F-4D97-AF65-F5344CB8AC3E}">
        <p14:creationId xmlns:p14="http://schemas.microsoft.com/office/powerpoint/2010/main" val="1979221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cap="none" dirty="0"/>
              <a:t>DATA ANALYSIS</a:t>
            </a:r>
          </a:p>
        </p:txBody>
      </p:sp>
      <p:sp>
        <p:nvSpPr>
          <p:cNvPr id="6" name="Text Placeholder 5"/>
          <p:cNvSpPr>
            <a:spLocks noGrp="1"/>
          </p:cNvSpPr>
          <p:nvPr>
            <p:ph type="body" sz="half" idx="2"/>
          </p:nvPr>
        </p:nvSpPr>
        <p:spPr/>
        <p:txBody>
          <a:bodyPr/>
          <a:lstStyle/>
          <a:p>
            <a:endParaRPr lang="en-US" cap="none" dirty="0"/>
          </a:p>
          <a:p>
            <a:endParaRPr lang="en-US" cap="none" dirty="0"/>
          </a:p>
          <a:p>
            <a:r>
              <a:rPr lang="en-US" cap="none" dirty="0"/>
              <a:t>The table attached represents the COVID-19 vaccine effectiveness among </a:t>
            </a:r>
            <a:r>
              <a:rPr lang="en-US" cap="none" dirty="0" err="1"/>
              <a:t>immunocompromised</a:t>
            </a:r>
            <a:r>
              <a:rPr lang="en-US" cap="none" dirty="0"/>
              <a:t> adults aged above 18 years (Source: Link-</a:t>
            </a:r>
            <a:r>
              <a:rPr lang="en-US" cap="none" dirty="0" err="1"/>
              <a:t>Gelles</a:t>
            </a:r>
            <a:r>
              <a:rPr lang="en-US" cap="none" dirty="0"/>
              <a:t> et al</a:t>
            </a:r>
            <a:r>
              <a:rPr lang="en-US" dirty="0"/>
              <a:t>., 2024)</a:t>
            </a:r>
            <a:r>
              <a:rPr lang="en-US" cap="none" dirty="0"/>
              <a:t>. </a:t>
            </a:r>
          </a:p>
        </p:txBody>
      </p:sp>
      <p:pic>
        <p:nvPicPr>
          <p:cNvPr id="8" name="Content Placeholder 7"/>
          <p:cNvPicPr>
            <a:picLocks noGrp="1"/>
          </p:cNvPicPr>
          <p:nvPr>
            <p:ph sz="quarter" idx="13"/>
          </p:nvPr>
        </p:nvPicPr>
        <p:blipFill>
          <a:blip r:embed="rId3"/>
          <a:stretch>
            <a:fillRect/>
          </a:stretch>
        </p:blipFill>
        <p:spPr>
          <a:xfrm>
            <a:off x="5307013" y="2632852"/>
            <a:ext cx="6564947" cy="2640972"/>
          </a:xfrm>
          <a:prstGeom prst="rect">
            <a:avLst/>
          </a:prstGeom>
        </p:spPr>
      </p:pic>
    </p:spTree>
    <p:extLst>
      <p:ext uri="{BB962C8B-B14F-4D97-AF65-F5344CB8AC3E}">
        <p14:creationId xmlns:p14="http://schemas.microsoft.com/office/powerpoint/2010/main" val="768916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Data interpretation</a:t>
            </a:r>
          </a:p>
        </p:txBody>
      </p:sp>
      <p:sp>
        <p:nvSpPr>
          <p:cNvPr id="6" name="Content Placeholder 5"/>
          <p:cNvSpPr>
            <a:spLocks noGrp="1"/>
          </p:cNvSpPr>
          <p:nvPr>
            <p:ph sz="quarter" idx="13"/>
          </p:nvPr>
        </p:nvSpPr>
        <p:spPr/>
        <p:txBody>
          <a:bodyPr>
            <a:normAutofit fontScale="92500" lnSpcReduction="20000"/>
          </a:bodyPr>
          <a:lstStyle/>
          <a:p>
            <a:r>
              <a:rPr lang="en-US" cap="none" dirty="0"/>
              <a:t>The data analyzed also revealed that a small portion of the research population received an updated COVID-19 vaccine, even among the high-risk populations. </a:t>
            </a:r>
          </a:p>
          <a:p>
            <a:r>
              <a:rPr lang="en-US" cap="none" dirty="0"/>
              <a:t>On the other hand, 5,012 individuals with chronic respiratory conditions did not receive the updated vaccine, risking the chance of developing severe COVID-19-associated symptoms (Link-</a:t>
            </a:r>
            <a:r>
              <a:rPr lang="en-US" cap="none" dirty="0" err="1"/>
              <a:t>Gelles</a:t>
            </a:r>
            <a:r>
              <a:rPr lang="en-US" cap="none" dirty="0"/>
              <a:t> et al</a:t>
            </a:r>
            <a:r>
              <a:rPr lang="en-US" dirty="0"/>
              <a:t>., 2024)</a:t>
            </a:r>
            <a:r>
              <a:rPr lang="en-US" cap="none" dirty="0"/>
              <a:t>. </a:t>
            </a:r>
          </a:p>
          <a:p>
            <a:r>
              <a:rPr lang="en-US" cap="none" dirty="0"/>
              <a:t>The results of this study will be useful in the successful management of COVID-19-associated symptoms among patients with chronic respiratory disorders such as cystic fibrosis. </a:t>
            </a:r>
          </a:p>
          <a:p>
            <a:r>
              <a:rPr lang="en-US" cap="none" dirty="0"/>
              <a:t>With such knowledge, public health professionals can motivate target populations to adopt desirable behavioral change by promoting the uptake of the updated 2023–2024 (monovalent XBB.1.5) COVID-19 vaccines (</a:t>
            </a:r>
            <a:r>
              <a:rPr lang="en-US" cap="none" dirty="0" err="1"/>
              <a:t>Schimmelpfennig</a:t>
            </a:r>
            <a:r>
              <a:rPr lang="en-US" cap="none" dirty="0"/>
              <a:t> et al., 2021). </a:t>
            </a:r>
          </a:p>
        </p:txBody>
      </p:sp>
    </p:spTree>
    <p:extLst>
      <p:ext uri="{BB962C8B-B14F-4D97-AF65-F5344CB8AC3E}">
        <p14:creationId xmlns:p14="http://schemas.microsoft.com/office/powerpoint/2010/main" val="3436131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Data interpretation</a:t>
            </a:r>
          </a:p>
        </p:txBody>
      </p:sp>
      <p:sp>
        <p:nvSpPr>
          <p:cNvPr id="6" name="Content Placeholder 5"/>
          <p:cNvSpPr>
            <a:spLocks noGrp="1"/>
          </p:cNvSpPr>
          <p:nvPr>
            <p:ph sz="quarter" idx="13"/>
          </p:nvPr>
        </p:nvSpPr>
        <p:spPr/>
        <p:txBody>
          <a:bodyPr>
            <a:normAutofit fontScale="85000" lnSpcReduction="10000"/>
          </a:bodyPr>
          <a:lstStyle/>
          <a:p>
            <a:r>
              <a:rPr lang="en-US" cap="none" dirty="0"/>
              <a:t>The results of the data analysis indicated that adults who were diagnosed with immunocompromising conditions between September 2023 and February 2024 and received an updated COVID-19 vaccine were less likely to experience COVID-19-related hospitalizations (Link-</a:t>
            </a:r>
            <a:r>
              <a:rPr lang="en-US" cap="none" dirty="0" err="1"/>
              <a:t>Gelles</a:t>
            </a:r>
            <a:r>
              <a:rPr lang="en-US" cap="none" dirty="0"/>
              <a:t> et al</a:t>
            </a:r>
            <a:r>
              <a:rPr lang="en-US" dirty="0"/>
              <a:t>., 2024)</a:t>
            </a:r>
            <a:r>
              <a:rPr lang="en-US" cap="none" dirty="0"/>
              <a:t>. </a:t>
            </a:r>
          </a:p>
          <a:p>
            <a:r>
              <a:rPr lang="en-US" cap="none" dirty="0"/>
              <a:t>However, individuals with immunocompromising conditions reported lower COVID-19 vaccine effectiveness compared to individuals without immunocompromising conditions (Link-</a:t>
            </a:r>
            <a:r>
              <a:rPr lang="en-US" cap="none" dirty="0" err="1"/>
              <a:t>Gelles</a:t>
            </a:r>
            <a:r>
              <a:rPr lang="en-US" cap="none" dirty="0"/>
              <a:t> et al</a:t>
            </a:r>
            <a:r>
              <a:rPr lang="en-US" dirty="0"/>
              <a:t>., 2024)</a:t>
            </a:r>
            <a:r>
              <a:rPr lang="en-US" cap="none" dirty="0"/>
              <a:t>. </a:t>
            </a:r>
          </a:p>
        </p:txBody>
      </p:sp>
      <p:pic>
        <p:nvPicPr>
          <p:cNvPr id="3" name="Content Placeholder 2"/>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172200" y="2743168"/>
            <a:ext cx="5105400" cy="2671826"/>
          </a:xfrm>
        </p:spPr>
      </p:pic>
    </p:spTree>
    <p:extLst>
      <p:ext uri="{BB962C8B-B14F-4D97-AF65-F5344CB8AC3E}">
        <p14:creationId xmlns:p14="http://schemas.microsoft.com/office/powerpoint/2010/main" val="624613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 for action</a:t>
            </a:r>
          </a:p>
        </p:txBody>
      </p:sp>
      <p:sp>
        <p:nvSpPr>
          <p:cNvPr id="3" name="Content Placeholder 2"/>
          <p:cNvSpPr>
            <a:spLocks noGrp="1"/>
          </p:cNvSpPr>
          <p:nvPr>
            <p:ph sz="quarter" idx="13"/>
          </p:nvPr>
        </p:nvSpPr>
        <p:spPr/>
        <p:txBody>
          <a:bodyPr>
            <a:normAutofit fontScale="92500"/>
          </a:bodyPr>
          <a:lstStyle/>
          <a:p>
            <a:r>
              <a:rPr lang="en-US" cap="none" dirty="0"/>
              <a:t>The best way to inspire behavioral change among the target population in the form of increased uptake of the updated COVID-19 vaccine is to apply social influence mechanisms. </a:t>
            </a:r>
          </a:p>
          <a:p>
            <a:r>
              <a:rPr lang="en-US" cap="none" dirty="0"/>
              <a:t>According to </a:t>
            </a:r>
            <a:r>
              <a:rPr lang="en-US" cap="none" dirty="0" err="1"/>
              <a:t>Schimmelpfennig</a:t>
            </a:r>
            <a:r>
              <a:rPr lang="en-US" cap="none" dirty="0"/>
              <a:t> et al. (2021), social influence can inspire change among a population that could not be reached or convinced using previously implemented interventions. </a:t>
            </a:r>
          </a:p>
        </p:txBody>
      </p:sp>
      <p:pic>
        <p:nvPicPr>
          <p:cNvPr id="5" name="Content Placeholder 4"/>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172200" y="2481280"/>
            <a:ext cx="5105400" cy="3195602"/>
          </a:xfrm>
        </p:spPr>
      </p:pic>
    </p:spTree>
    <p:extLst>
      <p:ext uri="{BB962C8B-B14F-4D97-AF65-F5344CB8AC3E}">
        <p14:creationId xmlns:p14="http://schemas.microsoft.com/office/powerpoint/2010/main" val="3255995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Recommendations for action</a:t>
            </a:r>
          </a:p>
        </p:txBody>
      </p:sp>
      <p:sp>
        <p:nvSpPr>
          <p:cNvPr id="3" name="Content Placeholder 2"/>
          <p:cNvSpPr>
            <a:spLocks noGrp="1"/>
          </p:cNvSpPr>
          <p:nvPr>
            <p:ph sz="quarter" idx="13"/>
          </p:nvPr>
        </p:nvSpPr>
        <p:spPr/>
        <p:txBody>
          <a:bodyPr>
            <a:normAutofit fontScale="92500" lnSpcReduction="20000"/>
          </a:bodyPr>
          <a:lstStyle/>
          <a:p>
            <a:r>
              <a:rPr lang="en-US" cap="none" dirty="0"/>
              <a:t>For this intervention, public health professionals will develop A population-specific educational program that will educate a portion of the target population about the importance of the COVID-19 vaccine in preventing the development of severe COVID-19-associated symptoms among people with chronic respiratory conditions. </a:t>
            </a:r>
          </a:p>
          <a:p>
            <a:r>
              <a:rPr lang="en-US" cap="none" dirty="0"/>
              <a:t>This intervention will go hand-in-hand with the increased availability of updated COVID-19 vaccines among the target population. </a:t>
            </a:r>
          </a:p>
        </p:txBody>
      </p:sp>
      <p:pic>
        <p:nvPicPr>
          <p:cNvPr id="7" name="Content Placeholder 6"/>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6442075" y="2366963"/>
            <a:ext cx="4565649" cy="3424237"/>
          </a:xfrm>
        </p:spPr>
      </p:pic>
    </p:spTree>
    <p:extLst>
      <p:ext uri="{BB962C8B-B14F-4D97-AF65-F5344CB8AC3E}">
        <p14:creationId xmlns:p14="http://schemas.microsoft.com/office/powerpoint/2010/main" val="2934053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13775" y="267997"/>
            <a:ext cx="10364451" cy="1596177"/>
          </a:xfrm>
        </p:spPr>
        <p:txBody>
          <a:bodyPr/>
          <a:lstStyle/>
          <a:p>
            <a:r>
              <a:rPr lang="en-US" dirty="0"/>
              <a:t>Fact sheet</a:t>
            </a:r>
          </a:p>
        </p:txBody>
      </p:sp>
      <p:pic>
        <p:nvPicPr>
          <p:cNvPr id="7" name="Content Placeholder 6" descr="file:///C:/Users/User/Downloads/Pink%20and%20Orange%20Clipboard%20Clinical%20Friendly%20Safety%20and%20Direction%20General%20Health%20Flyer.png"/>
          <p:cNvPicPr>
            <a:picLocks noGrp="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4195366" y="1447799"/>
            <a:ext cx="3801268" cy="5089445"/>
          </a:xfrm>
          <a:prstGeom prst="rect">
            <a:avLst/>
          </a:prstGeom>
          <a:noFill/>
          <a:ln>
            <a:noFill/>
          </a:ln>
        </p:spPr>
      </p:pic>
    </p:spTree>
    <p:extLst>
      <p:ext uri="{BB962C8B-B14F-4D97-AF65-F5344CB8AC3E}">
        <p14:creationId xmlns:p14="http://schemas.microsoft.com/office/powerpoint/2010/main" val="3416333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sz="quarter" idx="13"/>
          </p:nvPr>
        </p:nvSpPr>
        <p:spPr/>
        <p:txBody>
          <a:bodyPr>
            <a:normAutofit fontScale="92500" lnSpcReduction="10000"/>
          </a:bodyPr>
          <a:lstStyle/>
          <a:p>
            <a:r>
              <a:rPr lang="en-US" cap="none" dirty="0"/>
              <a:t>Research has proven that the interaction between COVID-19 and other chronic respiratory conditions, such as cystic fibrosis, is likely to increase one’s chance of hospitalization as A result of the development of severe COVID-19-associated symptoms. </a:t>
            </a:r>
          </a:p>
          <a:p>
            <a:r>
              <a:rPr lang="en-US" cap="none" dirty="0"/>
              <a:t>However, receiving the updated covid-19 vaccine reduces these chances significantly.</a:t>
            </a:r>
          </a:p>
          <a:p>
            <a:r>
              <a:rPr lang="en-US" cap="none" dirty="0"/>
              <a:t>More awareness must be created to ensure that affected populations understand the importance of receiving an updated dose of the covid-19 vaccine in improving their health outcomes and quality of life.</a:t>
            </a:r>
          </a:p>
          <a:p>
            <a:r>
              <a:rPr lang="en-US" cap="none" dirty="0"/>
              <a:t>The government must also actively increase access to the updated covid-19 vaccine to ensure target populations have access to the vaccine.</a:t>
            </a:r>
          </a:p>
          <a:p>
            <a:endParaRPr lang="en-US" cap="none" dirty="0"/>
          </a:p>
        </p:txBody>
      </p:sp>
    </p:spTree>
    <p:extLst>
      <p:ext uri="{BB962C8B-B14F-4D97-AF65-F5344CB8AC3E}">
        <p14:creationId xmlns:p14="http://schemas.microsoft.com/office/powerpoint/2010/main" val="37770501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sz="quarter" idx="13"/>
          </p:nvPr>
        </p:nvSpPr>
        <p:spPr/>
        <p:txBody>
          <a:bodyPr>
            <a:normAutofit fontScale="77500" lnSpcReduction="20000"/>
          </a:bodyPr>
          <a:lstStyle/>
          <a:p>
            <a:r>
              <a:rPr lang="en-US" cap="none" dirty="0"/>
              <a:t>Agency For Healthcare Research And Quality (AHRQ). (2014). Quick-start guide to dissemination for practice-based research networks. </a:t>
            </a:r>
            <a:r>
              <a:rPr lang="en-US" u="sng" cap="none" dirty="0">
                <a:hlinkClick r:id="rId2"/>
              </a:rPr>
              <a:t>Https://Www.Ahrq.Gov/Sites/Default/Files/Wysiwyg/Ncepcr/Resources/Dissemination-quick-start-guide.Pdf</a:t>
            </a:r>
            <a:r>
              <a:rPr lang="en-US" cap="none" dirty="0"/>
              <a:t> </a:t>
            </a:r>
          </a:p>
          <a:p>
            <a:r>
              <a:rPr lang="en-US" cap="none" dirty="0"/>
              <a:t>Link-</a:t>
            </a:r>
            <a:r>
              <a:rPr lang="en-US" cap="none" dirty="0" err="1"/>
              <a:t>gelles</a:t>
            </a:r>
            <a:r>
              <a:rPr lang="en-US" cap="none" dirty="0"/>
              <a:t>, R., Rowley, E. A. K., </a:t>
            </a:r>
            <a:r>
              <a:rPr lang="en-US" cap="none" dirty="0" err="1"/>
              <a:t>Desilva</a:t>
            </a:r>
            <a:r>
              <a:rPr lang="en-US" cap="none" dirty="0"/>
              <a:t>, M. B., </a:t>
            </a:r>
            <a:r>
              <a:rPr lang="en-US" cap="none" dirty="0" err="1"/>
              <a:t>Dascomb</a:t>
            </a:r>
            <a:r>
              <a:rPr lang="en-US" cap="none" dirty="0"/>
              <a:t>, K., Irving, S. A., Klein, N. P., </a:t>
            </a:r>
            <a:r>
              <a:rPr lang="en-US" cap="none" dirty="0" err="1"/>
              <a:t>Grannis</a:t>
            </a:r>
            <a:r>
              <a:rPr lang="en-US" cap="none" dirty="0"/>
              <a:t>, S. J., Ong, T. C., Weber, Z. A., Fleming-</a:t>
            </a:r>
            <a:r>
              <a:rPr lang="en-US" cap="none" dirty="0" err="1"/>
              <a:t>dutra</a:t>
            </a:r>
            <a:r>
              <a:rPr lang="en-US" cap="none" dirty="0"/>
              <a:t>, K. E. … And Payne, A. B. (2024). Interim effectiveness of updated 2023–2024 (Monovalent XBB.1.5) COVID-19 Vaccines against Covid-19–associated hospitalization among adults aged ≥18 Years with immunocompromising conditions — VISION Network, September 2023–February 2024. </a:t>
            </a:r>
            <a:r>
              <a:rPr lang="en-US" i="1" cap="none" dirty="0"/>
              <a:t>MMWR</a:t>
            </a:r>
            <a:r>
              <a:rPr lang="en-US" cap="none" dirty="0"/>
              <a:t>, 73(12). </a:t>
            </a:r>
          </a:p>
          <a:p>
            <a:r>
              <a:rPr lang="en-US" cap="none" dirty="0"/>
              <a:t>Ross-</a:t>
            </a:r>
            <a:r>
              <a:rPr lang="en-US" cap="none" dirty="0" err="1"/>
              <a:t>hellauer</a:t>
            </a:r>
            <a:r>
              <a:rPr lang="en-US" cap="none" dirty="0"/>
              <a:t> T, Tennant </a:t>
            </a:r>
            <a:r>
              <a:rPr lang="en-US" cap="none" dirty="0" err="1"/>
              <a:t>Jp</a:t>
            </a:r>
            <a:r>
              <a:rPr lang="en-US" cap="none" dirty="0"/>
              <a:t>, </a:t>
            </a:r>
            <a:r>
              <a:rPr lang="en-US" cap="none" dirty="0" err="1"/>
              <a:t>Banelytė</a:t>
            </a:r>
            <a:r>
              <a:rPr lang="en-US" cap="none" dirty="0"/>
              <a:t> V, </a:t>
            </a:r>
            <a:r>
              <a:rPr lang="en-US" cap="none" dirty="0" err="1"/>
              <a:t>Gorogh</a:t>
            </a:r>
            <a:r>
              <a:rPr lang="en-US" cap="none" dirty="0"/>
              <a:t> E, </a:t>
            </a:r>
            <a:r>
              <a:rPr lang="en-US" cap="none" dirty="0" err="1"/>
              <a:t>Luzi</a:t>
            </a:r>
            <a:r>
              <a:rPr lang="en-US" cap="none" dirty="0"/>
              <a:t> D, </a:t>
            </a:r>
            <a:r>
              <a:rPr lang="en-US" cap="none" dirty="0" err="1"/>
              <a:t>Kraker</a:t>
            </a:r>
            <a:r>
              <a:rPr lang="en-US" cap="none" dirty="0"/>
              <a:t> P, </a:t>
            </a:r>
            <a:r>
              <a:rPr lang="en-US" cap="none" dirty="0" err="1"/>
              <a:t>Pisacane</a:t>
            </a:r>
            <a:r>
              <a:rPr lang="en-US" cap="none" dirty="0"/>
              <a:t> L, </a:t>
            </a:r>
            <a:r>
              <a:rPr lang="en-US" cap="none" dirty="0" err="1"/>
              <a:t>Ruggieri</a:t>
            </a:r>
            <a:r>
              <a:rPr lang="en-US" cap="none" dirty="0"/>
              <a:t> R, </a:t>
            </a:r>
            <a:r>
              <a:rPr lang="en-US" cap="none" dirty="0" err="1"/>
              <a:t>Sifacaki</a:t>
            </a:r>
            <a:r>
              <a:rPr lang="en-US" cap="none" dirty="0"/>
              <a:t> E, And </a:t>
            </a:r>
            <a:r>
              <a:rPr lang="en-US" cap="none" dirty="0" err="1"/>
              <a:t>Vignoli</a:t>
            </a:r>
            <a:r>
              <a:rPr lang="en-US" cap="none" dirty="0"/>
              <a:t> M. (2020). Ten Simple Rules For Innovative Dissemination Of Research. </a:t>
            </a:r>
            <a:r>
              <a:rPr lang="en-US" i="1" cap="none" dirty="0" err="1"/>
              <a:t>Plos</a:t>
            </a:r>
            <a:r>
              <a:rPr lang="en-US" i="1" cap="none" dirty="0"/>
              <a:t> Computational Biology</a:t>
            </a:r>
            <a:r>
              <a:rPr lang="en-US" cap="none" dirty="0"/>
              <a:t>, 16(4). DOI: 10.1371/Journal.Pcbi.1007704. </a:t>
            </a:r>
          </a:p>
          <a:p>
            <a:r>
              <a:rPr lang="en-US" cap="none" dirty="0" err="1"/>
              <a:t>Schimmelpfennig</a:t>
            </a:r>
            <a:r>
              <a:rPr lang="en-US" cap="none" dirty="0"/>
              <a:t>, R., Vogt, S., </a:t>
            </a:r>
            <a:r>
              <a:rPr lang="en-US" cap="none" dirty="0" err="1"/>
              <a:t>Ehret</a:t>
            </a:r>
            <a:r>
              <a:rPr lang="en-US" cap="none" dirty="0"/>
              <a:t>, S., And </a:t>
            </a:r>
            <a:r>
              <a:rPr lang="en-US" cap="none" dirty="0" err="1"/>
              <a:t>Efferson</a:t>
            </a:r>
            <a:r>
              <a:rPr lang="en-US" cap="none" dirty="0"/>
              <a:t>, C. (2021). Promotion of behavioral change for health in a heterogeneous population. </a:t>
            </a:r>
            <a:r>
              <a:rPr lang="en-US" i="1" cap="none" dirty="0"/>
              <a:t>Bulletin Of The World Health Organization,</a:t>
            </a:r>
            <a:r>
              <a:rPr lang="en-US" cap="none" dirty="0"/>
              <a:t> 99(11):819-827. DOI: 10.2471/Blt.20.285227.</a:t>
            </a:r>
          </a:p>
        </p:txBody>
      </p:sp>
    </p:spTree>
    <p:extLst>
      <p:ext uri="{BB962C8B-B14F-4D97-AF65-F5344CB8AC3E}">
        <p14:creationId xmlns:p14="http://schemas.microsoft.com/office/powerpoint/2010/main" val="2530601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end</a:t>
            </a:r>
          </a:p>
        </p:txBody>
      </p:sp>
      <p:sp>
        <p:nvSpPr>
          <p:cNvPr id="6" name="Text Placeholder 5"/>
          <p:cNvSpPr>
            <a:spLocks noGrp="1"/>
          </p:cNvSpPr>
          <p:nvPr>
            <p:ph type="body" sz="half" idx="13"/>
          </p:nvPr>
        </p:nvSpPr>
        <p:spPr/>
        <p:txBody>
          <a:bodyPr>
            <a:normAutofit/>
          </a:bodyPr>
          <a:lstStyle/>
          <a:p>
            <a:pPr algn="ctr"/>
            <a:r>
              <a:rPr lang="en-US" sz="2000" dirty="0"/>
              <a:t>Thank you!</a:t>
            </a:r>
          </a:p>
        </p:txBody>
      </p:sp>
      <p:sp>
        <p:nvSpPr>
          <p:cNvPr id="5" name="Text Placeholder 4"/>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09604712"/>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b385d60f68dd989dca1fdc827799d85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911b479caf7b199da365455750e457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Status xmlns="71af3243-3dd4-4a8d-8c0d-dd76da1f02a5">Not started</Statu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586802-67BF-4B31-AFE3-2C42A416BA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2AB9843-8233-452C-82B9-ECE749792D29}">
  <ds:schemaRefs>
    <ds:schemaRef ds:uri="http://schemas.openxmlformats.org/package/2006/metadata/core-properties"/>
    <ds:schemaRef ds:uri="16c05727-aa75-4e4a-9b5f-8a80a1165891"/>
    <ds:schemaRef ds:uri="http://www.w3.org/XML/1998/namespace"/>
    <ds:schemaRef ds:uri="http://purl.org/dc/elements/1.1/"/>
    <ds:schemaRef ds:uri="71af3243-3dd4-4a8d-8c0d-dd76da1f02a5"/>
    <ds:schemaRef ds:uri="http://purl.org/dc/dcmitype/"/>
    <ds:schemaRef ds:uri="http://schemas.microsoft.com/office/2006/metadata/properties"/>
    <ds:schemaRef ds:uri="http://schemas.microsoft.com/office/infopath/2007/PartnerControls"/>
    <ds:schemaRef ds:uri="http://schemas.microsoft.com/office/2006/documentManagement/types"/>
    <ds:schemaRef ds:uri="http://purl.org/dc/terms/"/>
  </ds:schemaRefs>
</ds:datastoreItem>
</file>

<file path=customXml/itemProps3.xml><?xml version="1.0" encoding="utf-8"?>
<ds:datastoreItem xmlns:ds="http://schemas.openxmlformats.org/officeDocument/2006/customXml" ds:itemID="{FA783F2E-97E2-484E-BF92-B33AEA715C4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TM04033925[[fn=Droplet]]</Template>
  <TotalTime>0</TotalTime>
  <Words>2470</Words>
  <Application>Microsoft Office PowerPoint</Application>
  <PresentationFormat>Widescreen</PresentationFormat>
  <Paragraphs>91</Paragraphs>
  <Slides>15</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Tw Cen MT</vt:lpstr>
      <vt:lpstr>Droplet</vt:lpstr>
      <vt:lpstr>THE EFFECTIVENESS OF UPDATED 2023–2024 (MONOVALENT XBB.1.5) COVID-19 VACCINES AGAINST COVID-19-ASSOCIATED HOSPITALIZATION AMONG ADULTS AGED ≥18 YEARS WITH IMMUNOCOMPROMISING CHRONIC RESPIRATORY CONDITIONS SUCH AS CYSTIC FIBROSIS</vt:lpstr>
      <vt:lpstr>AUDIENCE APPROPRIATE DATA DISSEMINATION </vt:lpstr>
      <vt:lpstr>AUDIENCE APPROPRIATE DATA DISSEMINATION </vt:lpstr>
      <vt:lpstr>DATA COLLECTION</vt:lpstr>
      <vt:lpstr>DATA COLLECTION</vt:lpstr>
      <vt:lpstr>DATA ANALYSIS</vt:lpstr>
      <vt:lpstr>DATA ANALYSIS</vt:lpstr>
      <vt:lpstr>Data interpretation</vt:lpstr>
      <vt:lpstr>Data interpretation</vt:lpstr>
      <vt:lpstr>Recommendations for action</vt:lpstr>
      <vt:lpstr>Recommendations for action</vt:lpstr>
      <vt:lpstr>Fact sheet</vt:lpstr>
      <vt:lpstr>conclusion</vt:lpstr>
      <vt:lpstr>REFERENCES </vt:lpstr>
      <vt:lpstr>The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2024-10-17T21:34:01Z</dcterms:created>
  <dcterms:modified xsi:type="dcterms:W3CDTF">2025-05-15T05:30:40Z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