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91" r:id="rId2"/>
    <p:sldMasterId id="2147483684" r:id="rId3"/>
    <p:sldMasterId id="2147483701" r:id="rId4"/>
  </p:sldMasterIdLst>
  <p:notesMasterIdLst>
    <p:notesMasterId r:id="rId34"/>
  </p:notesMasterIdLst>
  <p:sldIdLst>
    <p:sldId id="287" r:id="rId5"/>
    <p:sldId id="288" r:id="rId6"/>
    <p:sldId id="289" r:id="rId7"/>
    <p:sldId id="290" r:id="rId8"/>
    <p:sldId id="291" r:id="rId9"/>
    <p:sldId id="293" r:id="rId10"/>
    <p:sldId id="294" r:id="rId11"/>
    <p:sldId id="296" r:id="rId12"/>
    <p:sldId id="299" r:id="rId13"/>
    <p:sldId id="295" r:id="rId14"/>
    <p:sldId id="297" r:id="rId15"/>
    <p:sldId id="298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314" r:id="rId31"/>
    <p:sldId id="316" r:id="rId32"/>
    <p:sldId id="266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264" userDrawn="1">
          <p15:clr>
            <a:srgbClr val="A4A3A4"/>
          </p15:clr>
        </p15:guide>
        <p15:guide id="3" orient="horz" pos="2256" userDrawn="1">
          <p15:clr>
            <a:srgbClr val="A4A3A4"/>
          </p15:clr>
        </p15:guide>
        <p15:guide id="4" pos="56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iporen, Laura" initials="CL" lastIdx="4" clrIdx="0">
    <p:extLst>
      <p:ext uri="{19B8F6BF-5375-455C-9EA6-DF929625EA0E}">
        <p15:presenceInfo xmlns:p15="http://schemas.microsoft.com/office/powerpoint/2012/main" userId="S-1-5-21-1645522239-1123561945-839522115-1006658" providerId="AD"/>
      </p:ext>
    </p:extLst>
  </p:cmAuthor>
  <p:cmAuthor id="2" name="Ciporen, Laura" initials="CL [2]" lastIdx="2" clrIdx="1">
    <p:extLst>
      <p:ext uri="{19B8F6BF-5375-455C-9EA6-DF929625EA0E}">
        <p15:presenceInfo xmlns:p15="http://schemas.microsoft.com/office/powerpoint/2012/main" userId="S::laura.ciporen@mheducation.com::567f631f-0624-4179-9d16-569ddce488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BBC"/>
    <a:srgbClr val="0079A4"/>
    <a:srgbClr val="009ED6"/>
    <a:srgbClr val="005A7A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242" autoAdjust="0"/>
  </p:normalViewPr>
  <p:slideViewPr>
    <p:cSldViewPr snapToGrid="0" showGuides="1">
      <p:cViewPr varScale="1">
        <p:scale>
          <a:sx n="42" d="100"/>
          <a:sy n="42" d="100"/>
        </p:scale>
        <p:origin x="1040" y="32"/>
      </p:cViewPr>
      <p:guideLst>
        <p:guide pos="3264"/>
        <p:guide orient="horz" pos="2256"/>
        <p:guide pos="56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85C3B8-DF6A-4363-A71C-1FB575177303}" type="datetimeFigureOut">
              <a:rPr lang="en-US" smtClean="0"/>
              <a:t>5/17/2025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1EC21-83FD-4AF0-B117-AFF74164C9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99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E6A8FE-C056-4DC1-BA59-4FD31E81E611}"/>
              </a:ext>
            </a:extLst>
          </p:cNvPr>
          <p:cNvSpPr/>
          <p:nvPr userDrawn="1"/>
        </p:nvSpPr>
        <p:spPr>
          <a:xfrm>
            <a:off x="342900" y="2111793"/>
            <a:ext cx="3863458" cy="386345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9D253F-227D-42CF-8F90-F47004F80DEE}"/>
              </a:ext>
            </a:extLst>
          </p:cNvPr>
          <p:cNvSpPr/>
          <p:nvPr userDrawn="1"/>
        </p:nvSpPr>
        <p:spPr>
          <a:xfrm>
            <a:off x="473716" y="2383972"/>
            <a:ext cx="3457621" cy="345762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5F223C-E880-4B45-A984-2AA8B704804A}"/>
              </a:ext>
            </a:extLst>
          </p:cNvPr>
          <p:cNvSpPr/>
          <p:nvPr userDrawn="1"/>
        </p:nvSpPr>
        <p:spPr>
          <a:xfrm>
            <a:off x="604883" y="2904176"/>
            <a:ext cx="2844244" cy="2806808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"/>
          <p:cNvSpPr>
            <a:spLocks noGrp="1"/>
          </p:cNvSpPr>
          <p:nvPr userDrawn="1">
            <p:ph type="ctrTitle" hasCustomPrompt="1"/>
          </p:nvPr>
        </p:nvSpPr>
        <p:spPr>
          <a:xfrm>
            <a:off x="621792" y="3140014"/>
            <a:ext cx="2788920" cy="115766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21792" y="4261103"/>
            <a:ext cx="2788920" cy="6128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cxnSp>
        <p:nvCxnSpPr>
          <p:cNvPr id="9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ver Placeholder">
            <a:extLst>
              <a:ext uri="{FF2B5EF4-FFF2-40B4-BE49-F238E27FC236}">
                <a16:creationId xmlns:a16="http://schemas.microsoft.com/office/drawing/2014/main" id="{67C61915-1FDF-4DF1-95F4-8BAC894B4DC1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572000" y="1450229"/>
            <a:ext cx="4229100" cy="49764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Optional: Include Cover Here</a:t>
            </a:r>
          </a:p>
        </p:txBody>
      </p:sp>
      <p:sp>
        <p:nvSpPr>
          <p:cNvPr id="2" name="Long Copyright">
            <a:extLst>
              <a:ext uri="{FF2B5EF4-FFF2-40B4-BE49-F238E27FC236}">
                <a16:creationId xmlns:a16="http://schemas.microsoft.com/office/drawing/2014/main" id="{8AC4EEC4-5547-4185-92E7-A6CAF888043F}"/>
              </a:ext>
            </a:extLst>
          </p:cNvPr>
          <p:cNvSpPr>
            <a:spLocks noGrp="1"/>
          </p:cNvSpPr>
          <p:nvPr userDrawn="1">
            <p:ph type="ftr" sz="quarter" idx="12"/>
          </p:nvPr>
        </p:nvSpPr>
        <p:spPr>
          <a:xfrm>
            <a:off x="0" y="6478438"/>
            <a:ext cx="9144000" cy="374266"/>
          </a:xfrm>
        </p:spPr>
        <p:txBody>
          <a:bodyPr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001655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  <p15:guide id="2" orient="horz" pos="410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W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148BEFF-BA62-4F57-A395-1841E3498099}"/>
              </a:ext>
            </a:extLst>
          </p:cNvPr>
          <p:cNvSpPr/>
          <p:nvPr userDrawn="1"/>
        </p:nvSpPr>
        <p:spPr>
          <a:xfrm>
            <a:off x="342900" y="2092349"/>
            <a:ext cx="3886200" cy="388619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D4D51A-7AF1-42A2-A701-D7F6FC385612}"/>
              </a:ext>
            </a:extLst>
          </p:cNvPr>
          <p:cNvSpPr/>
          <p:nvPr userDrawn="1"/>
        </p:nvSpPr>
        <p:spPr>
          <a:xfrm>
            <a:off x="495300" y="2362200"/>
            <a:ext cx="3429000" cy="3467100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"/>
          <p:cNvSpPr>
            <a:spLocks noGrp="1"/>
          </p:cNvSpPr>
          <p:nvPr userDrawn="1">
            <p:ph type="ctrTitle" hasCustomPrompt="1"/>
          </p:nvPr>
        </p:nvSpPr>
        <p:spPr>
          <a:xfrm>
            <a:off x="621792" y="2608290"/>
            <a:ext cx="3035808" cy="139408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21792" y="4069830"/>
            <a:ext cx="3035808" cy="80409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cxnSp>
        <p:nvCxnSpPr>
          <p:cNvPr id="9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21791" y="5096656"/>
            <a:ext cx="3043303" cy="569626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Extra Text</a:t>
            </a:r>
          </a:p>
        </p:txBody>
      </p:sp>
      <p:sp>
        <p:nvSpPr>
          <p:cNvPr id="3" name="Cover Placeholder">
            <a:extLst>
              <a:ext uri="{FF2B5EF4-FFF2-40B4-BE49-F238E27FC236}">
                <a16:creationId xmlns:a16="http://schemas.microsoft.com/office/drawing/2014/main" id="{67C61915-1FDF-4DF1-95F4-8BAC894B4DC1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572000" y="1450229"/>
            <a:ext cx="4229100" cy="49764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Optional: Include Cover Here</a:t>
            </a:r>
          </a:p>
        </p:txBody>
      </p:sp>
      <p:sp>
        <p:nvSpPr>
          <p:cNvPr id="2" name="Long Copyright">
            <a:extLst>
              <a:ext uri="{FF2B5EF4-FFF2-40B4-BE49-F238E27FC236}">
                <a16:creationId xmlns:a16="http://schemas.microsoft.com/office/drawing/2014/main" id="{F4607C07-D864-4A1A-8061-D12997CC50CE}"/>
              </a:ext>
            </a:extLst>
          </p:cNvPr>
          <p:cNvSpPr>
            <a:spLocks noGrp="1"/>
          </p:cNvSpPr>
          <p:nvPr userDrawn="1">
            <p:ph type="ftr" sz="quarter" idx="12"/>
          </p:nvPr>
        </p:nvSpPr>
        <p:spPr>
          <a:xfrm>
            <a:off x="0" y="6478439"/>
            <a:ext cx="9144000" cy="379562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489068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0">
          <p15:clr>
            <a:srgbClr val="FBAE40"/>
          </p15:clr>
        </p15:guide>
        <p15:guide id="2" orient="horz" pos="3768">
          <p15:clr>
            <a:srgbClr val="FBAE40"/>
          </p15:clr>
        </p15:guide>
        <p15:guide id="3" pos="2664">
          <p15:clr>
            <a:srgbClr val="FBAE40"/>
          </p15:clr>
        </p15:guide>
        <p15:guide id="4" pos="2880">
          <p15:clr>
            <a:srgbClr val="FBAE40"/>
          </p15:clr>
        </p15:guide>
        <p15:guide id="5" pos="2472">
          <p15:clr>
            <a:srgbClr val="FBAE40"/>
          </p15:clr>
        </p15:guide>
        <p15:guide id="6" pos="312">
          <p15:clr>
            <a:srgbClr val="FBAE40"/>
          </p15:clr>
        </p15:guide>
        <p15:guide id="7" orient="horz" pos="1488">
          <p15:clr>
            <a:srgbClr val="FBAE40"/>
          </p15:clr>
        </p15:guide>
        <p15:guide id="8" orient="horz" pos="367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175015-534D-4B45-9B93-A51D73A8606D}"/>
              </a:ext>
            </a:extLst>
          </p:cNvPr>
          <p:cNvSpPr/>
          <p:nvPr userDrawn="1"/>
        </p:nvSpPr>
        <p:spPr>
          <a:xfrm>
            <a:off x="0" y="1400176"/>
            <a:ext cx="9058275" cy="503513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CD4D73-2E4C-4522-B139-2F8CECAF237C}"/>
              </a:ext>
            </a:extLst>
          </p:cNvPr>
          <p:cNvSpPr/>
          <p:nvPr userDrawn="1"/>
        </p:nvSpPr>
        <p:spPr>
          <a:xfrm>
            <a:off x="176801" y="1974951"/>
            <a:ext cx="8420697" cy="425584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FA30B7-862B-48DC-911D-C622F5174501}"/>
              </a:ext>
            </a:extLst>
          </p:cNvPr>
          <p:cNvSpPr/>
          <p:nvPr userDrawn="1"/>
        </p:nvSpPr>
        <p:spPr>
          <a:xfrm>
            <a:off x="357036" y="2451637"/>
            <a:ext cx="7784668" cy="3596560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777240" y="2985555"/>
            <a:ext cx="6521640" cy="87321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/>
          </p:nvPr>
        </p:nvSpPr>
        <p:spPr>
          <a:xfrm>
            <a:off x="782058" y="3986784"/>
            <a:ext cx="4297680" cy="51758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7202" y="465003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"/>
          <p:cNvSpPr>
            <a:spLocks noGrp="1"/>
          </p:cNvSpPr>
          <p:nvPr userDrawn="1">
            <p:ph type="body" sz="quarter" idx="10"/>
          </p:nvPr>
        </p:nvSpPr>
        <p:spPr>
          <a:xfrm>
            <a:off x="777240" y="4718304"/>
            <a:ext cx="4443413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80643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A52EEEA-42E7-4D58-A515-BC82AF2F86AD}"/>
              </a:ext>
            </a:extLst>
          </p:cNvPr>
          <p:cNvSpPr/>
          <p:nvPr userDrawn="1"/>
        </p:nvSpPr>
        <p:spPr>
          <a:xfrm>
            <a:off x="0" y="1428750"/>
            <a:ext cx="9077325" cy="505831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EEE661-1795-4CB3-A8FF-EDE257BB547C}"/>
              </a:ext>
            </a:extLst>
          </p:cNvPr>
          <p:cNvSpPr/>
          <p:nvPr userDrawn="1"/>
        </p:nvSpPr>
        <p:spPr>
          <a:xfrm>
            <a:off x="189110" y="1902549"/>
            <a:ext cx="8434348" cy="4352837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567378" y="2593298"/>
            <a:ext cx="6980170" cy="113055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/>
          </p:nvPr>
        </p:nvSpPr>
        <p:spPr>
          <a:xfrm>
            <a:off x="567378" y="3807503"/>
            <a:ext cx="4542020" cy="7193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02310" y="466502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"/>
          <p:cNvSpPr>
            <a:spLocks noGrp="1"/>
          </p:cNvSpPr>
          <p:nvPr userDrawn="1">
            <p:ph type="body" sz="quarter" idx="10"/>
          </p:nvPr>
        </p:nvSpPr>
        <p:spPr>
          <a:xfrm>
            <a:off x="567378" y="4770769"/>
            <a:ext cx="4443413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233895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72">
          <p15:clr>
            <a:srgbClr val="FBAE40"/>
          </p15:clr>
        </p15:guide>
        <p15:guide id="2" orient="horz" pos="3960">
          <p15:clr>
            <a:srgbClr val="FBAE40"/>
          </p15:clr>
        </p15:guide>
        <p15:guide id="3" pos="120">
          <p15:clr>
            <a:srgbClr val="FBAE40"/>
          </p15:clr>
        </p15:guide>
        <p15:guide id="4" pos="5472">
          <p15:clr>
            <a:srgbClr val="FBAE40"/>
          </p15:clr>
        </p15:guide>
        <p15:guide id="5" orient="horz" pos="22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ppendix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6CA9270-FD0E-4B64-B0D8-24095E6A29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899" y="2366309"/>
            <a:ext cx="7696919" cy="526936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Accessibility Content: Text Alternatives for Images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0B6E1DCB-9B8A-423D-B48B-2CCDE624B4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37202" y="6682314"/>
            <a:ext cx="342900" cy="143831"/>
          </a:xfr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731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r>
              <a:rPr lang="en-US" dirty="0"/>
              <a:t>1</a:t>
            </a:r>
            <a:r>
              <a:rPr lang="en-US" dirty="0">
                <a:cs typeface="Times New Roman" panose="02020603050405020304" pitchFamily="18" charset="0"/>
              </a:rPr>
              <a:t>–</a:t>
            </a:r>
            <a:fld id="{00BCA5E8-39CF-4B97-B9D1-0E78871A2BE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1292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09"/>
            <a:ext cx="8458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69347" y="6324600"/>
            <a:ext cx="2405307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501497C-45D5-4DAB-90FA-03EA7A225A7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04A79-40CC-487A-BC62-3F34B98C5C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494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347" y="6324600"/>
            <a:ext cx="2405307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08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360" userDrawn="1">
          <p15:clr>
            <a:srgbClr val="FBAE40"/>
          </p15:clr>
        </p15:guide>
        <p15:guide id="3" pos="264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Horizontal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4343400"/>
            <a:ext cx="8458200" cy="1905000"/>
          </a:xfrm>
        </p:spPr>
        <p:txBody>
          <a:bodyPr/>
          <a:lstStyle>
            <a:lvl1pPr>
              <a:defRPr/>
            </a:lvl1pPr>
            <a:lvl4pPr marL="455613" indent="0">
              <a:buNone/>
              <a:defRPr/>
            </a:lvl4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0" y="6684963"/>
            <a:ext cx="6972300" cy="173037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800" dirty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algn="r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933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orient="horz" pos="273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mpariso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40767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257300"/>
            <a:ext cx="4076700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815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One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5791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18052" y="1257300"/>
            <a:ext cx="2383047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962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 userDrawn="1">
          <p15:clr>
            <a:srgbClr val="FBAE40"/>
          </p15:clr>
        </p15:guide>
        <p15:guide id="5" pos="386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with Third as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1" y="4343400"/>
            <a:ext cx="57912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2432755-BCF5-451F-968D-CFFD10D87B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00800" y="4343400"/>
            <a:ext cx="24003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005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>
          <p15:clr>
            <a:srgbClr val="FBAE40"/>
          </p15:clr>
        </p15:guide>
        <p15:guide id="5" pos="386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10"/>
            <a:ext cx="8458200" cy="61247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2070496"/>
            <a:ext cx="8458200" cy="6491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356A590-66B5-4770-8441-82DC031F56E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42900" y="2900944"/>
            <a:ext cx="8458200" cy="673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0BD29E5-BD7B-4CD0-9B09-8F8B24F89FB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42900" y="375535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E908CA92-5DB2-4DC0-937B-1B178AA9178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42900" y="463516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5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8B728CCD-2639-461B-9841-57505AC1346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42900" y="5514975"/>
            <a:ext cx="8458200" cy="7334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6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614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dden Slide Title">
            <a:extLst>
              <a:ext uri="{FF2B5EF4-FFF2-40B4-BE49-F238E27FC236}">
                <a16:creationId xmlns:a16="http://schemas.microsoft.com/office/drawing/2014/main" id="{D3229D0C-04EF-482F-B26C-8D49CD33D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5949" y="418391"/>
            <a:ext cx="2292103" cy="29182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hidden title here </a:t>
            </a:r>
          </a:p>
        </p:txBody>
      </p:sp>
      <p:pic>
        <p:nvPicPr>
          <p:cNvPr id="6" name="MGH Logo" descr="McGraw-Hill Education Logo">
            <a:extLst>
              <a:ext uri="{FF2B5EF4-FFF2-40B4-BE49-F238E27FC236}">
                <a16:creationId xmlns:a16="http://schemas.microsoft.com/office/drawing/2014/main" id="{60DCFDF5-2A5B-440E-888A-BC0BFEF9FF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0211" y="1005697"/>
            <a:ext cx="2443579" cy="2443579"/>
          </a:xfrm>
          <a:prstGeom prst="rect">
            <a:avLst/>
          </a:prstGeom>
        </p:spPr>
      </p:pic>
      <p:sp>
        <p:nvSpPr>
          <p:cNvPr id="3" name="Long Copyright">
            <a:extLst>
              <a:ext uri="{FF2B5EF4-FFF2-40B4-BE49-F238E27FC236}">
                <a16:creationId xmlns:a16="http://schemas.microsoft.com/office/drawing/2014/main" id="{9AB572CE-E262-4FA6-8D47-02F068ADD1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87064"/>
            <a:ext cx="9144000" cy="370936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9" name="MGH Tagline">
            <a:extLst>
              <a:ext uri="{FF2B5EF4-FFF2-40B4-BE49-F238E27FC236}">
                <a16:creationId xmlns:a16="http://schemas.microsoft.com/office/drawing/2014/main" id="{F040BF5C-A78D-440C-93DF-72F3F641F3F1}"/>
              </a:ext>
            </a:extLst>
          </p:cNvPr>
          <p:cNvSpPr txBox="1"/>
          <p:nvPr userDrawn="1"/>
        </p:nvSpPr>
        <p:spPr>
          <a:xfrm>
            <a:off x="1730746" y="3796682"/>
            <a:ext cx="5682508" cy="469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Because learning changes everything.</a:t>
            </a:r>
            <a:r>
              <a:rPr kumimoji="0" lang="en-US" sz="1400" b="0" i="0" u="none" strike="noStrike" kern="1200" cap="none" spc="40" normalizeH="0" baseline="6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®</a:t>
            </a:r>
            <a:endParaRPr kumimoji="0" lang="en-US" sz="2400" b="0" i="0" u="none" strike="noStrike" kern="1200" cap="none" spc="40" normalizeH="0" baseline="6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MGH URL">
            <a:extLst>
              <a:ext uri="{FF2B5EF4-FFF2-40B4-BE49-F238E27FC236}">
                <a16:creationId xmlns:a16="http://schemas.microsoft.com/office/drawing/2014/main" id="{2215B5DD-E18E-478F-81B9-79BA83A9A251}"/>
              </a:ext>
            </a:extLst>
          </p:cNvPr>
          <p:cNvSpPr txBox="1"/>
          <p:nvPr userDrawn="1"/>
        </p:nvSpPr>
        <p:spPr>
          <a:xfrm>
            <a:off x="3269085" y="5329121"/>
            <a:ext cx="2605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www.mheducation.com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4366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On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6" name="Return to main slide Link 1">
            <a:extLst>
              <a:ext uri="{FF2B5EF4-FFF2-40B4-BE49-F238E27FC236}">
                <a16:creationId xmlns:a16="http://schemas.microsoft.com/office/drawing/2014/main" id="{F538FEEA-434F-404A-8A40-5F717D6CB5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81587" y="1068234"/>
            <a:ext cx="2980826" cy="225425"/>
          </a:xfrm>
        </p:spPr>
        <p:txBody>
          <a:bodyPr anchor="ctr">
            <a:noAutofit/>
          </a:bodyPr>
          <a:lstStyle>
            <a:lvl1pPr algn="ctr">
              <a:defRPr sz="1200"/>
            </a:lvl1pPr>
          </a:lstStyle>
          <a:p>
            <a:pPr lvl="0"/>
            <a:r>
              <a:rPr lang="en-US" dirty="0"/>
              <a:t>Return to parent-slide containing images.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371601"/>
            <a:ext cx="8458200" cy="4876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Return to main slide Link 2">
            <a:extLst>
              <a:ext uri="{FF2B5EF4-FFF2-40B4-BE49-F238E27FC236}">
                <a16:creationId xmlns:a16="http://schemas.microsoft.com/office/drawing/2014/main" id="{D8AF3780-479B-4486-8AEE-B0E29BE2F87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92111" y="6350211"/>
            <a:ext cx="2959779" cy="228600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702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60">
          <p15:clr>
            <a:srgbClr val="FBAE40"/>
          </p15:clr>
        </p15:guide>
        <p15:guide id="3" pos="264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Two Comparison Placeholders With Identif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9" name="Return to main slide Link 1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81528" y="1059828"/>
            <a:ext cx="2980944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8" name="Image Identifier 1">
            <a:extLst>
              <a:ext uri="{FF2B5EF4-FFF2-40B4-BE49-F238E27FC236}">
                <a16:creationId xmlns:a16="http://schemas.microsoft.com/office/drawing/2014/main" id="{C828D23C-A7ED-420E-B199-2D8CCF24D6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5125" y="1410562"/>
            <a:ext cx="4076700" cy="3921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Image Identifier 1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933303"/>
            <a:ext cx="4076700" cy="43150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Image Identifier 2">
            <a:extLst>
              <a:ext uri="{FF2B5EF4-FFF2-40B4-BE49-F238E27FC236}">
                <a16:creationId xmlns:a16="http://schemas.microsoft.com/office/drawing/2014/main" id="{7DBCEA22-E8D2-4B8A-B55C-3FFA6FAB31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15145" y="1410562"/>
            <a:ext cx="4078224" cy="39319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Image Identifier 2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933303"/>
            <a:ext cx="4076700" cy="43150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Return to main slide Link 2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81528" y="6348550"/>
            <a:ext cx="2980944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933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GH logo" descr="McGraw-Hill Education Logo">
            <a:extLst>
              <a:ext uri="{FF2B5EF4-FFF2-40B4-BE49-F238E27FC236}">
                <a16:creationId xmlns:a16="http://schemas.microsoft.com/office/drawing/2014/main" id="{BF372B49-B6F5-4826-B4F8-2F8A4FFF8894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06" y="283845"/>
            <a:ext cx="999514" cy="999514"/>
          </a:xfrm>
          <a:prstGeom prst="rect">
            <a:avLst/>
          </a:prstGeom>
        </p:spPr>
      </p:pic>
      <p:sp>
        <p:nvSpPr>
          <p:cNvPr id="3" name="MGH Tagline">
            <a:extLst>
              <a:ext uri="{FF2B5EF4-FFF2-40B4-BE49-F238E27FC236}">
                <a16:creationId xmlns:a16="http://schemas.microsoft.com/office/drawing/2014/main" id="{70E12349-CEA7-4006-B6E3-3E283BDBD258}"/>
              </a:ext>
            </a:extLst>
          </p:cNvPr>
          <p:cNvSpPr txBox="1"/>
          <p:nvPr userDrawn="1"/>
        </p:nvSpPr>
        <p:spPr>
          <a:xfrm>
            <a:off x="5060273" y="337349"/>
            <a:ext cx="3873993" cy="338554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spc="4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Because learning changes everything.</a:t>
            </a:r>
            <a:r>
              <a:rPr lang="en-US" sz="1050" spc="40" baseline="6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®</a:t>
            </a:r>
            <a:endParaRPr lang="en-US" sz="1600" spc="40" baseline="60000" dirty="0"/>
          </a:p>
        </p:txBody>
      </p:sp>
      <p:sp>
        <p:nvSpPr>
          <p:cNvPr id="5" name="Long Copyright"/>
          <p:cNvSpPr>
            <a:spLocks noGrp="1"/>
          </p:cNvSpPr>
          <p:nvPr>
            <p:ph type="ftr" sz="quarter" idx="3"/>
          </p:nvPr>
        </p:nvSpPr>
        <p:spPr>
          <a:xfrm>
            <a:off x="0" y="6478439"/>
            <a:ext cx="9144000" cy="379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458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704" r:id="rId5"/>
    <p:sldLayoutId id="2147483705" r:id="rId6"/>
    <p:sldLayoutId id="2147483709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880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960">
          <p15:clr>
            <a:srgbClr val="F26B43"/>
          </p15:clr>
        </p15:guide>
        <p15:guide id="11" orient="horz" pos="410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273877"/>
            <a:ext cx="8458200" cy="4944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McGraw-Hill Education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56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9" r:id="rId3"/>
    <p:sldLayoutId id="2147483695" r:id="rId4"/>
    <p:sldLayoutId id="2147483696" r:id="rId5"/>
    <p:sldLayoutId id="2147483697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 userDrawn="1">
          <p15:clr>
            <a:srgbClr val="F26B43"/>
          </p15:clr>
        </p15:guide>
        <p15:guide id="13" orient="horz" pos="360" userDrawn="1">
          <p15:clr>
            <a:srgbClr val="F26B43"/>
          </p15:clr>
        </p15:guide>
        <p15:guide id="14" orient="horz" pos="3936" userDrawn="1">
          <p15:clr>
            <a:srgbClr val="F26B43"/>
          </p15:clr>
        </p15:guide>
        <p15:guide id="15" pos="984" userDrawn="1">
          <p15:clr>
            <a:srgbClr val="F26B43"/>
          </p15:clr>
        </p15:guide>
        <p15:guide id="16" pos="5376" userDrawn="1">
          <p15:clr>
            <a:srgbClr val="F26B43"/>
          </p15:clr>
        </p15:guide>
        <p15:guide id="17" pos="26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495691"/>
            <a:ext cx="9144000" cy="3623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6" name="MGH Yellow Line">
            <a:extLst>
              <a:ext uri="{FF2B5EF4-FFF2-40B4-BE49-F238E27FC236}">
                <a16:creationId xmlns:a16="http://schemas.microsoft.com/office/drawing/2014/main" id="{F20163A4-4644-4B17-9C8A-EF42A992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99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ctr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112" userDrawn="1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2160" userDrawn="1">
          <p15:clr>
            <a:srgbClr val="F26B43"/>
          </p15:clr>
        </p15:guide>
        <p15:guide id="13" pos="3648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371599"/>
            <a:ext cx="8458200" cy="4876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McGraw-Hill Education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093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>
          <p15:clr>
            <a:srgbClr val="F26B43"/>
          </p15:clr>
        </p15:guide>
        <p15:guide id="13" orient="horz" pos="360">
          <p15:clr>
            <a:srgbClr val="F26B43"/>
          </p15:clr>
        </p15:guide>
        <p15:guide id="14" orient="horz" pos="3936">
          <p15:clr>
            <a:srgbClr val="F26B43"/>
          </p15:clr>
        </p15:guide>
        <p15:guide id="15" pos="984">
          <p15:clr>
            <a:srgbClr val="F26B43"/>
          </p15:clr>
        </p15:guide>
        <p15:guide id="16" pos="5376">
          <p15:clr>
            <a:srgbClr val="F26B43"/>
          </p15:clr>
        </p15:guide>
        <p15:guide id="17" pos="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Fifteen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Agile Project Management</a:t>
            </a:r>
          </a:p>
        </p:txBody>
      </p:sp>
      <p:pic>
        <p:nvPicPr>
          <p:cNvPr id="7" name="Picture Placeholder 6" descr="A picture containing water, riding, wave, man&#10;&#10;Description automatically generated">
            <a:extLst>
              <a:ext uri="{FF2B5EF4-FFF2-40B4-BE49-F238E27FC236}">
                <a16:creationId xmlns:a16="http://schemas.microsoft.com/office/drawing/2014/main" id="{A436F9AF-8ACB-4E69-B2C1-9B3EC32C107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0" b="5810"/>
          <a:stretch>
            <a:fillRect/>
          </a:stretch>
        </p:blipFill>
        <p:spPr>
          <a:xfrm>
            <a:off x="4572000" y="1230619"/>
            <a:ext cx="4229100" cy="497645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000281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We Are Now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</a:t>
            </a:fld>
            <a:endParaRPr lang="en-US" dirty="0"/>
          </a:p>
        </p:txBody>
      </p:sp>
      <p:pic>
        <p:nvPicPr>
          <p:cNvPr id="8" name="Content Placeholder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090F6B8F-CA1C-47EA-BAE3-39A8DCBF8966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721354"/>
            <a:ext cx="8458200" cy="4127082"/>
          </a:xfrm>
        </p:spPr>
      </p:pic>
    </p:spTree>
    <p:extLst>
      <p:ext uri="{BB962C8B-B14F-4D97-AF65-F5344CB8AC3E}">
        <p14:creationId xmlns:p14="http://schemas.microsoft.com/office/powerpoint/2010/main" val="1863270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15-01	Recognize the conditions in which traditional project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	management versus Agile Project Management should be used.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15-02	Understand the value of iterative, incremental development for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	creating new products.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15-03	Identify core Agile principles.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15-04	Understand the basic methodology used in Scrum.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15-05	Understand the basic methodology used by Extreme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	programming.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15-06	Know how to create and use a Kanban board.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15-07	Recognize the limitations of Agile Project Management.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494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15.1	Traditional versus Agile Methods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15.2	Agile PM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15.3	Agile PM in Action: Scrum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15.4	Extreme Programming and Kanban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15.5	Applying Agile PM to Large Projects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15.6	Limitations and Concerns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15.7	Hybrid Models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832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15.1  Traditional versus Agile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Traditional Project Management Approach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Concentrates on thorough, up front planning of the entire project.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Requires a high degree of predictability to be effective.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Agile Project Management (Agile PM)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Relies on iterative, incremental development (IID).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ideal for exploratory projects in which requirements need to be discovered and new technology tested.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Focuses on active collaboration between the project team and customers representatives, breaking projects into small, functional pieces and adapting to changing requirements.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186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Waterfall Approach to Software Development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6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848" y="1245350"/>
            <a:ext cx="5946303" cy="4959580"/>
          </a:xfrm>
          <a:prstGeom prst="rect">
            <a:avLst/>
          </a:prstGeom>
        </p:spPr>
      </p:pic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15.1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57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Set of 12 Guiding Principles for Agile PM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046205"/>
            <a:ext cx="8458200" cy="5627325"/>
          </a:xfrm>
        </p:spPr>
        <p:txBody>
          <a:bodyPr>
            <a:normAutofit fontScale="70000" lnSpcReduction="20000"/>
          </a:bodyPr>
          <a:lstStyle/>
          <a:p>
            <a:pPr marL="457200" indent="-457200">
              <a:lnSpc>
                <a:spcPct val="17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Our highest priority is to satisfy the customer through early and continuous delivery of valuable software. </a:t>
            </a:r>
          </a:p>
          <a:p>
            <a:pPr marL="457200" indent="-457200">
              <a:lnSpc>
                <a:spcPct val="17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Welcome changing requirements, even late in development. </a:t>
            </a:r>
          </a:p>
          <a:p>
            <a:pPr marL="457200" indent="-457200">
              <a:lnSpc>
                <a:spcPct val="17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Deliver working software frequently, from a couple of weeks to a couple of months, with a preference to the shorter timescale. </a:t>
            </a:r>
          </a:p>
          <a:p>
            <a:pPr marL="457200" indent="-457200">
              <a:lnSpc>
                <a:spcPct val="17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Businesspeople and developers must work together daily throughout the project. </a:t>
            </a:r>
          </a:p>
          <a:p>
            <a:pPr marL="457200" indent="-457200">
              <a:lnSpc>
                <a:spcPct val="17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Build projects around motivated individuals. Give them the environment and support they need and trust them to get the job done. </a:t>
            </a:r>
          </a:p>
          <a:p>
            <a:pPr marL="457200" indent="-457200">
              <a:lnSpc>
                <a:spcPct val="17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The most efficient and effective method of conveying information to and within a development team is face-to-face conversation. </a:t>
            </a:r>
          </a:p>
          <a:p>
            <a:pPr marL="457200" indent="-457200">
              <a:lnSpc>
                <a:spcPct val="17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Working software is the primary measure of progress. </a:t>
            </a:r>
          </a:p>
          <a:p>
            <a:pPr marL="457200" indent="-457200">
              <a:lnSpc>
                <a:spcPct val="170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dirty="0"/>
              <a:t>Agile processes promote sustainable development.  </a:t>
            </a:r>
          </a:p>
          <a:p>
            <a:pPr marL="457200" indent="-457200">
              <a:lnSpc>
                <a:spcPct val="17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Continuous attention to technical excellence and good design enhances agility. </a:t>
            </a:r>
          </a:p>
          <a:p>
            <a:pPr marL="457200" indent="-457200">
              <a:lnSpc>
                <a:spcPct val="17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Simplicity—the art of maximizing the amount of work not done—is essential. </a:t>
            </a:r>
          </a:p>
          <a:p>
            <a:pPr marL="457200" indent="-457200">
              <a:lnSpc>
                <a:spcPct val="17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The best architectures, requirements, and designs emerge from self-organizing teams. </a:t>
            </a:r>
          </a:p>
          <a:p>
            <a:pPr marL="457200" indent="-457200">
              <a:lnSpc>
                <a:spcPct val="17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At regular intervals, the team reflects on how to become more effective, then turns and adjusts its behavior accordingly.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705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Uncertainty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15.2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43AFC2BD-2AA3-47F6-932F-A4FCF6542439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344" y="1357422"/>
            <a:ext cx="5237311" cy="4942098"/>
          </a:xfrm>
        </p:spPr>
      </p:pic>
    </p:spTree>
    <p:extLst>
      <p:ext uri="{BB962C8B-B14F-4D97-AF65-F5344CB8AC3E}">
        <p14:creationId xmlns:p14="http://schemas.microsoft.com/office/powerpoint/2010/main" val="3700128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Traditional Project Management versus Agile Project Management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 rotWithShape="1">
          <a:blip r:embed="rId2"/>
          <a:srcRect l="20684" t="36370" r="7439" b="23633"/>
          <a:stretch/>
        </p:blipFill>
        <p:spPr>
          <a:xfrm>
            <a:off x="699345" y="1548714"/>
            <a:ext cx="7835055" cy="245243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9</a:t>
            </a:fld>
            <a:endParaRPr lang="en-US" dirty="0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TABLE 15.1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714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15.2  Agile PM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Utilizes a rolling wave planning and scheduling project methodology.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continuously developed through a series of incremental iterations over time.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Iterations are short time frames (“time boxes”).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The goal of each iteration is to develop a workable product that satisfies one or more desired product features to demonstrate to the customer and other key stakeholders.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At the end of each iteration, stakeholders and customers review progress and re-evaluate priorities to ensure alignment with customer needs and company goals.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Each new iteration subsumes the work of the previous iterations and adds new capabilities to the evolving product.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555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Iterative, Incremental Product Development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 rotWithShape="1">
          <a:blip r:embed="rId2"/>
          <a:srcRect l="17275" t="21307" r="9776" b="28481"/>
          <a:stretch/>
        </p:blipFill>
        <p:spPr>
          <a:xfrm>
            <a:off x="612380" y="1512968"/>
            <a:ext cx="7922020" cy="306727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11</a:t>
            </a:fld>
            <a:endParaRPr lang="en-US" dirty="0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15.3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810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 of Iterative Development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Continuous integration, verification, and validation of the evolving product.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Frequent demonstration of progress to increase the likelihood that the end product will satisfy customer needs.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Early detection of defects and problems.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900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Methodologies Responding to the Challenges of Unpredictable Projects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Scrum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Extreme Programming (XP)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Agile Modeling Lean Development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RUP (Rational Unified Process)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Crystal Clear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Dynamic Systems Development Method (DSDM)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Rapid Product Development (RPD)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55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Agile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Focus on customer value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Iterative and incremental delivery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Experimentation and adaptation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Self-organization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Servant leadership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Continuous improvement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656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15.3  Agile PM in Action: Scrum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062521"/>
            <a:ext cx="8458200" cy="551951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7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Scrum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a holistic approach to developing new products, where the whole team “tries to go the distance as a unit, passing the ball back and forth.”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Begins with a high-level scope definition and ballpark time and cost estimates for the project.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Use product </a:t>
            </a:r>
            <a:r>
              <a:rPr lang="en-US" i="1" dirty="0"/>
              <a:t>features</a:t>
            </a:r>
            <a:r>
              <a:rPr lang="en-US" dirty="0"/>
              <a:t> as deliverables.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A </a:t>
            </a:r>
            <a:r>
              <a:rPr lang="en-US" i="1" dirty="0"/>
              <a:t>feature</a:t>
            </a:r>
            <a:r>
              <a:rPr lang="en-US" dirty="0"/>
              <a:t> is defined as a piece of a product that delivers some useful functionality to a customer.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The project team tackles the highest-priority feasible feature first.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Priorities are re-evaluated after each iteration.</a:t>
            </a:r>
          </a:p>
          <a:p>
            <a:pPr marL="860425" lvl="2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/>
              <a:t>Iterations are called sprints and should last no longer than four weeks.</a:t>
            </a:r>
          </a:p>
          <a:p>
            <a:pPr marL="860425" lvl="2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/>
              <a:t>The goal of each sprint is to produce fully functional features.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Specific features are created according to four distinct phases: analysis, design, build, and test.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036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Scrum Development Process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16</a:t>
            </a:fld>
            <a:endParaRPr lang="en-US" dirty="0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15.4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342900" y="1528417"/>
            <a:ext cx="8458200" cy="395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51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Roles and Responsibilities in the Scrum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983411"/>
            <a:ext cx="8458200" cy="569012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7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Product Owner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Acts on behalf of customers/end users to represent their interests.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Works with the development team to refine features through stories and end users cases.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Ensures that the development team focuses their efforts on developing a product that will fulfill the business objective of the project.</a:t>
            </a:r>
          </a:p>
          <a:p>
            <a:pPr>
              <a:lnSpc>
                <a:spcPct val="17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Development Team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responsible for delivering the product.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typically made up of five to nine people with cross-functional skill sets.</a:t>
            </a:r>
          </a:p>
          <a:p>
            <a:pPr>
              <a:lnSpc>
                <a:spcPct val="17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Scrum Master (Project Manager)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Facilitates the scrum process and resolves impediments at the team and organization levels.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Acts as buffer between the team and outside interference but not the leader of team (the team leads itself!)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Helps the product owner with planning and try to keep the team energized.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322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Scrum Meetings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18</a:t>
            </a:fld>
            <a:endParaRPr lang="en-US" dirty="0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15.5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342900" y="1622332"/>
            <a:ext cx="8458200" cy="166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010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Partial Product Backlog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1"/>
          </p:nvPr>
        </p:nvPicPr>
        <p:blipFill rotWithShape="1">
          <a:blip r:embed="rId2"/>
          <a:srcRect l="14549" t="25808" r="13672" b="25366"/>
          <a:stretch/>
        </p:blipFill>
        <p:spPr>
          <a:xfrm>
            <a:off x="547000" y="1466336"/>
            <a:ext cx="7987400" cy="305623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19</a:t>
            </a:fld>
            <a:endParaRPr lang="en-US" dirty="0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15.6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8766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Partial Sprint Backlog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20</a:t>
            </a:fld>
            <a:endParaRPr lang="en-US" dirty="0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15.7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519112" y="1540087"/>
            <a:ext cx="8105775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6051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Sprint Burndown Chart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21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203390" y="1276350"/>
            <a:ext cx="6737220" cy="4972050"/>
          </a:xfrm>
          <a:prstGeom prst="rect">
            <a:avLst/>
          </a:prstGeom>
        </p:spPr>
      </p:pic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15.8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753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Release Burndown Chart after Six Sprints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22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895150" y="1276350"/>
            <a:ext cx="7353699" cy="4972050"/>
          </a:xfrm>
          <a:prstGeom prst="rect">
            <a:avLst/>
          </a:prstGeom>
        </p:spPr>
      </p:pic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15.9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730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15.4  Extreme Programming and Kanban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016363"/>
            <a:ext cx="8458200" cy="559038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7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Extreme Programming (XP)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a more aggressive form of Scrum that organizes people to produce higher-quality software more efficiently.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Considers change a natural, even desirable aspect of software development projects and should be planned for, instead of eliminated.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Are test-driven development and paired programming.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founded on five values: communication, simplicity, feedback, courage and respect.</a:t>
            </a:r>
          </a:p>
          <a:p>
            <a:pPr>
              <a:lnSpc>
                <a:spcPct val="17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Kanban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a lean management methodology that has been adapted by Agile practitioners to help manage project work flow.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Consists of a whiteboard divided into three columns: Planned, Work in Progress, and Done.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based on the idea of a pull system—signaling when the team is ready for more work.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Helps the team visualize the work flow on the project and focus their attention on the most critical work.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7843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15.5  Applying Agile PM to Large Projects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Scaling</a:t>
            </a:r>
          </a:p>
          <a:p>
            <a:pPr marL="342900" indent="-342900">
              <a:buFontTx/>
              <a:buChar char="-"/>
            </a:pPr>
            <a:r>
              <a:rPr lang="en-US" dirty="0"/>
              <a:t>Involves several teams working on different features at the same time.</a:t>
            </a:r>
          </a:p>
          <a:p>
            <a:pPr marL="342900" indent="-342900">
              <a:buFontTx/>
              <a:buChar char="-"/>
            </a:pPr>
            <a:r>
              <a:rPr lang="en-US" dirty="0"/>
              <a:t>Needs to make sure that the different features being created work in harmony with each other—integration.</a:t>
            </a:r>
          </a:p>
          <a:p>
            <a:r>
              <a:rPr lang="en-US" b="1" dirty="0">
                <a:solidFill>
                  <a:srgbClr val="C00000"/>
                </a:solidFill>
              </a:rPr>
              <a:t>Staging</a:t>
            </a:r>
          </a:p>
          <a:p>
            <a:pPr marL="342900" indent="-342900">
              <a:buFontTx/>
              <a:buChar char="-"/>
            </a:pPr>
            <a:r>
              <a:rPr lang="en-US" dirty="0"/>
              <a:t>Requires significant up-front planning to manage the interdependences of different features that will be developed.</a:t>
            </a:r>
          </a:p>
          <a:p>
            <a:pPr marL="342900" indent="-342900">
              <a:buFontTx/>
              <a:buChar char="-"/>
            </a:pPr>
            <a:r>
              <a:rPr lang="en-US" dirty="0"/>
              <a:t>Involves developing protocols and defining roles for coordinating efforts and assuring compatibility.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564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Hub Project Management Structure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25</a:t>
            </a:fld>
            <a:endParaRPr lang="en-US" dirty="0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15.10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722166" y="1276350"/>
            <a:ext cx="5699667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5748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15.6  Limitations and Concerns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Agile PM is not a simple methodology.  Adoption tends to evolve over time.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Many of the Agile principles, including self-organizing teams and intense collaboration, are incompatible with corporate cultures.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Agile PM does not satisfy top management’s need for control.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Agile skeptics warn that evolving requirements contribute to scope creep.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Agile PM requires active customer involvement.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288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15.7  Hybrid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Agile PM is used up front to resolve key scope questions and define requirements.  Then traditional PM is applied to complete the project.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Incremental, experimentation is used to resolve technical issues, allowing for a formal implementation plan.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Many companies use hybrid models on large projects that combine waterfall and Agile methods.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Teams use Agile techniques on plan-driven projects.  Teams use shorter iterations and retrospectives to get critical customer feedback.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Kanban methods are used by traditional teams to visualize work and identify bottlenecks in the project schedule.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5508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r>
              <a:rPr lang="en-US" dirty="0"/>
              <a:t>Agile Project Management</a:t>
            </a:r>
          </a:p>
          <a:p>
            <a:pPr marL="342900" indent="-342900">
              <a:buFontTx/>
              <a:buChar char="-"/>
            </a:pPr>
            <a:r>
              <a:rPr lang="en-US" dirty="0"/>
              <a:t>Extreme Programming</a:t>
            </a:r>
          </a:p>
          <a:p>
            <a:pPr marL="342900" indent="-342900">
              <a:buFontTx/>
              <a:buChar char="-"/>
            </a:pPr>
            <a:r>
              <a:rPr lang="en-US" dirty="0"/>
              <a:t>Feature</a:t>
            </a:r>
          </a:p>
          <a:p>
            <a:pPr marL="342900" indent="-342900">
              <a:buFontTx/>
              <a:buChar char="-"/>
            </a:pPr>
            <a:r>
              <a:rPr lang="en-US" dirty="0"/>
              <a:t>Hybrid model</a:t>
            </a:r>
          </a:p>
          <a:p>
            <a:pPr marL="342900" indent="-342900">
              <a:buFontTx/>
              <a:buChar char="-"/>
            </a:pPr>
            <a:r>
              <a:rPr lang="en-US" dirty="0"/>
              <a:t>Iterative, incremental development (IID)</a:t>
            </a:r>
          </a:p>
          <a:p>
            <a:pPr marL="342900" indent="-342900">
              <a:buFontTx/>
              <a:buChar char="-"/>
            </a:pPr>
            <a:r>
              <a:rPr lang="en-US" dirty="0"/>
              <a:t>Kanban</a:t>
            </a:r>
          </a:p>
          <a:p>
            <a:pPr marL="342900" indent="-342900">
              <a:buFontTx/>
              <a:buChar char="-"/>
            </a:pPr>
            <a:r>
              <a:rPr lang="en-US" dirty="0"/>
              <a:t>Product backlog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724400" y="1265538"/>
            <a:ext cx="4076700" cy="4991100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en-US" dirty="0"/>
              <a:t>Product owner</a:t>
            </a:r>
          </a:p>
          <a:p>
            <a:pPr marL="342900" indent="-342900">
              <a:buFontTx/>
              <a:buChar char="-"/>
            </a:pPr>
            <a:r>
              <a:rPr lang="en-US" dirty="0"/>
              <a:t>Release burndown chart</a:t>
            </a:r>
          </a:p>
          <a:p>
            <a:pPr marL="342900" indent="-342900">
              <a:buFontTx/>
              <a:buChar char="-"/>
            </a:pPr>
            <a:r>
              <a:rPr lang="en-US" dirty="0"/>
              <a:t>Scaling</a:t>
            </a:r>
          </a:p>
          <a:p>
            <a:pPr marL="342900" indent="-342900">
              <a:buFontTx/>
              <a:buChar char="-"/>
            </a:pPr>
            <a:r>
              <a:rPr lang="en-US" dirty="0"/>
              <a:t>Scrum master</a:t>
            </a:r>
          </a:p>
          <a:p>
            <a:pPr marL="342900" indent="-342900">
              <a:buFontTx/>
              <a:buChar char="-"/>
            </a:pPr>
            <a:r>
              <a:rPr lang="en-US" dirty="0"/>
              <a:t>Self-organizing team</a:t>
            </a:r>
          </a:p>
          <a:p>
            <a:pPr marL="342900" indent="-342900">
              <a:buFontTx/>
              <a:buChar char="-"/>
            </a:pPr>
            <a:r>
              <a:rPr lang="en-US" dirty="0"/>
              <a:t>Sprint backlog</a:t>
            </a:r>
          </a:p>
          <a:p>
            <a:pPr marL="342900" indent="-342900">
              <a:buFontTx/>
              <a:buChar char="-"/>
            </a:pPr>
            <a:r>
              <a:rPr lang="en-US" dirty="0"/>
              <a:t>Sprint burndown chart</a:t>
            </a:r>
          </a:p>
          <a:p>
            <a:pPr marL="342900" indent="-342900">
              <a:buFontTx/>
              <a:buChar char="-"/>
            </a:pPr>
            <a:r>
              <a:rPr lang="en-US" dirty="0"/>
              <a:t>Waterfall method</a:t>
            </a:r>
          </a:p>
          <a:p>
            <a:pPr marL="342900" indent="-342900">
              <a:buFontTx/>
              <a:buChar char="-"/>
            </a:pP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5381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BE3099-19E7-4F65-BE4F-763526BE77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222376450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 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B5822631-C789-4209-A92D-60DE76681D32}"/>
    </a:ext>
  </a:extLst>
</a:theme>
</file>

<file path=ppt/theme/theme2.xml><?xml version="1.0" encoding="utf-8"?>
<a:theme xmlns:a="http://schemas.openxmlformats.org/drawingml/2006/main" name="MainContentSlide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A583025C-903C-437B-8894-B4D688C79810}"/>
    </a:ext>
  </a:extLst>
</a:theme>
</file>

<file path=ppt/theme/theme3.xml><?xml version="1.0" encoding="utf-8"?>
<a:theme xmlns:a="http://schemas.openxmlformats.org/drawingml/2006/main" name="Closing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433A7F97-21B1-47D0-8E89-8F076CA4DE50}"/>
    </a:ext>
  </a:extLst>
</a:theme>
</file>

<file path=ppt/theme/theme4.xml><?xml version="1.0" encoding="utf-8"?>
<a:theme xmlns:a="http://schemas.openxmlformats.org/drawingml/2006/main" name="ImageDescriptionAppendixSlide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96D38B68-5ABE-4D20-A7AF-597351431D7C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Larson 8e PPT Template</Template>
  <TotalTime>181</TotalTime>
  <Words>1482</Words>
  <Application>Microsoft Office PowerPoint</Application>
  <PresentationFormat>On-screen Show (4:3)</PresentationFormat>
  <Paragraphs>191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Calibri</vt:lpstr>
      <vt:lpstr>Times New Roman</vt:lpstr>
      <vt:lpstr>Wingdings</vt:lpstr>
      <vt:lpstr>Title Slides Master</vt:lpstr>
      <vt:lpstr>MainContentSlideMaster</vt:lpstr>
      <vt:lpstr>ClosingMaster</vt:lpstr>
      <vt:lpstr>ImageDescriptionAppendixSlideMaster</vt:lpstr>
      <vt:lpstr>Chapter Fifteen</vt:lpstr>
      <vt:lpstr>Where We Are Now</vt:lpstr>
      <vt:lpstr>Learning Objectives</vt:lpstr>
      <vt:lpstr>Chapter Outline</vt:lpstr>
      <vt:lpstr>15.1  Traditional versus Agile Methods</vt:lpstr>
      <vt:lpstr>The Waterfall Approach to Software Development</vt:lpstr>
      <vt:lpstr>A Set of 12 Guiding Principles for Agile PM</vt:lpstr>
      <vt:lpstr>Project Uncertainty</vt:lpstr>
      <vt:lpstr>Traditional Project Management versus Agile Project Management</vt:lpstr>
      <vt:lpstr>15.2  Agile PM</vt:lpstr>
      <vt:lpstr>Iterative, Incremental Product Development</vt:lpstr>
      <vt:lpstr>Advantages of Iterative Development Process</vt:lpstr>
      <vt:lpstr>Other Methodologies Responding to the Challenges of Unpredictable Projects</vt:lpstr>
      <vt:lpstr>Agile Principles</vt:lpstr>
      <vt:lpstr>15.3  Agile PM in Action: Scrum</vt:lpstr>
      <vt:lpstr>Scrum Development Process</vt:lpstr>
      <vt:lpstr>Key Roles and Responsibilities in the Scrum Process</vt:lpstr>
      <vt:lpstr>Scrum Meetings</vt:lpstr>
      <vt:lpstr>Partial Product Backlog</vt:lpstr>
      <vt:lpstr>Partial Sprint Backlog</vt:lpstr>
      <vt:lpstr>Sprint Burndown Chart</vt:lpstr>
      <vt:lpstr>Release Burndown Chart after Six Sprints</vt:lpstr>
      <vt:lpstr>15.4  Extreme Programming and Kanban</vt:lpstr>
      <vt:lpstr>15.5  Applying Agile PM to Large Projects</vt:lpstr>
      <vt:lpstr>Hub Project Management Structure</vt:lpstr>
      <vt:lpstr>15.6  Limitations and Concerns</vt:lpstr>
      <vt:lpstr>15.7  Hybrid Models</vt:lpstr>
      <vt:lpstr>Key Terms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Fifteen</dc:title>
  <dc:creator>Pinyarat S.</dc:creator>
  <cp:keywords>PPT</cp:keywords>
  <cp:lastModifiedBy>User</cp:lastModifiedBy>
  <cp:revision>1</cp:revision>
  <dcterms:created xsi:type="dcterms:W3CDTF">2019-06-06T18:43:36Z</dcterms:created>
  <dcterms:modified xsi:type="dcterms:W3CDTF">2025-05-17T04:38:11Z</dcterms:modified>
</cp:coreProperties>
</file>