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  <p:sldMasterId id="2147483684" r:id="rId3"/>
    <p:sldMasterId id="2147483701" r:id="rId4"/>
  </p:sldMasterIdLst>
  <p:notesMasterIdLst>
    <p:notesMasterId r:id="rId33"/>
  </p:notesMasterIdLst>
  <p:sldIdLst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10" r:id="rId16"/>
    <p:sldId id="306" r:id="rId17"/>
    <p:sldId id="307" r:id="rId18"/>
    <p:sldId id="308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3" r:id="rId31"/>
    <p:sldId id="26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0079A4"/>
    <a:srgbClr val="009ED6"/>
    <a:srgbClr val="005A7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242" autoAdjust="0"/>
  </p:normalViewPr>
  <p:slideViewPr>
    <p:cSldViewPr snapToGrid="0" showGuides="1">
      <p:cViewPr varScale="1">
        <p:scale>
          <a:sx n="42" d="100"/>
          <a:sy n="42" d="100"/>
        </p:scale>
        <p:origin x="1040" y="3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5C3B8-DF6A-4363-A71C-1FB57517730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1EC21-83FD-4AF0-B117-AFF74164C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E6A8FE-C056-4DC1-BA59-4FD31E81E611}"/>
              </a:ext>
            </a:extLst>
          </p:cNvPr>
          <p:cNvSpPr/>
          <p:nvPr userDrawn="1"/>
        </p:nvSpPr>
        <p:spPr>
          <a:xfrm>
            <a:off x="342900" y="2111793"/>
            <a:ext cx="3863458" cy="386345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D253F-227D-42CF-8F90-F47004F80DEE}"/>
              </a:ext>
            </a:extLst>
          </p:cNvPr>
          <p:cNvSpPr/>
          <p:nvPr userDrawn="1"/>
        </p:nvSpPr>
        <p:spPr>
          <a:xfrm>
            <a:off x="473716" y="2383972"/>
            <a:ext cx="3457621" cy="34576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F223C-E880-4B45-A984-2AA8B704804A}"/>
              </a:ext>
            </a:extLst>
          </p:cNvPr>
          <p:cNvSpPr/>
          <p:nvPr userDrawn="1"/>
        </p:nvSpPr>
        <p:spPr>
          <a:xfrm>
            <a:off x="604883" y="2904176"/>
            <a:ext cx="2844244" cy="2806808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48BEFF-BA62-4F57-A395-1841E3498099}"/>
              </a:ext>
            </a:extLst>
          </p:cNvPr>
          <p:cNvSpPr/>
          <p:nvPr userDrawn="1"/>
        </p:nvSpPr>
        <p:spPr>
          <a:xfrm>
            <a:off x="342900" y="2092349"/>
            <a:ext cx="3886200" cy="38861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4D51A-7AF1-42A2-A701-D7F6FC385612}"/>
              </a:ext>
            </a:extLst>
          </p:cNvPr>
          <p:cNvSpPr/>
          <p:nvPr userDrawn="1"/>
        </p:nvSpPr>
        <p:spPr>
          <a:xfrm>
            <a:off x="495300" y="2362200"/>
            <a:ext cx="3429000" cy="346710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9"/>
            <a:ext cx="9144000" cy="379562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175015-534D-4B45-9B93-A51D73A8606D}"/>
              </a:ext>
            </a:extLst>
          </p:cNvPr>
          <p:cNvSpPr/>
          <p:nvPr userDrawn="1"/>
        </p:nvSpPr>
        <p:spPr>
          <a:xfrm>
            <a:off x="0" y="1400176"/>
            <a:ext cx="9058275" cy="503513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CD4D73-2E4C-4522-B139-2F8CECAF237C}"/>
              </a:ext>
            </a:extLst>
          </p:cNvPr>
          <p:cNvSpPr/>
          <p:nvPr userDrawn="1"/>
        </p:nvSpPr>
        <p:spPr>
          <a:xfrm>
            <a:off x="176801" y="1974951"/>
            <a:ext cx="8420697" cy="425584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FA30B7-862B-48DC-911D-C622F5174501}"/>
              </a:ext>
            </a:extLst>
          </p:cNvPr>
          <p:cNvSpPr/>
          <p:nvPr userDrawn="1"/>
        </p:nvSpPr>
        <p:spPr>
          <a:xfrm>
            <a:off x="357036" y="2451637"/>
            <a:ext cx="7784668" cy="359656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52EEEA-42E7-4D58-A515-BC82AF2F86AD}"/>
              </a:ext>
            </a:extLst>
          </p:cNvPr>
          <p:cNvSpPr/>
          <p:nvPr userDrawn="1"/>
        </p:nvSpPr>
        <p:spPr>
          <a:xfrm>
            <a:off x="0" y="1428750"/>
            <a:ext cx="9077325" cy="5058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EEE661-1795-4CB3-A8FF-EDE257BB547C}"/>
              </a:ext>
            </a:extLst>
          </p:cNvPr>
          <p:cNvSpPr/>
          <p:nvPr userDrawn="1"/>
        </p:nvSpPr>
        <p:spPr>
          <a:xfrm>
            <a:off x="189110" y="1902549"/>
            <a:ext cx="8434348" cy="4352837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3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 dirty="0"/>
              <a:t>1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00BCA5E8-39CF-4B97-B9D1-0E78871A2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29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501497C-45D5-4DAB-90FA-03EA7A225A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4A79-40CC-487A-BC62-3F34B98C5C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9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0" y="6684963"/>
            <a:ext cx="6972300" cy="173037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r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 descr="McGraw-Hill Education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9" name="Return to main slide Link 1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1528" y="1059828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8" name="Image Identifier 1">
            <a:extLst>
              <a:ext uri="{FF2B5EF4-FFF2-40B4-BE49-F238E27FC236}">
                <a16:creationId xmlns:a16="http://schemas.microsoft.com/office/drawing/2014/main" id="{C828D23C-A7ED-420E-B199-2D8CCF24D6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1410562"/>
            <a:ext cx="4076700" cy="392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Image Identifier 2">
            <a:extLst>
              <a:ext uri="{FF2B5EF4-FFF2-40B4-BE49-F238E27FC236}">
                <a16:creationId xmlns:a16="http://schemas.microsoft.com/office/drawing/2014/main" id="{7DBCEA22-E8D2-4B8A-B55C-3FFA6FAB3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145" y="1410562"/>
            <a:ext cx="4078224" cy="3931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turn to main slide Link 2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1528" y="6348550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 descr="McGraw-Hill Education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704" r:id="rId5"/>
    <p:sldLayoutId id="2147483705" r:id="rId6"/>
    <p:sldLayoutId id="2147483709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Five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Estimating Project Times and Costs</a:t>
            </a:r>
          </a:p>
        </p:txBody>
      </p:sp>
      <p:pic>
        <p:nvPicPr>
          <p:cNvPr id="8" name="Picture Placeholder 7" descr="A picture containing water, riding, wave, man&#10;&#10;Description automatically generated">
            <a:extLst>
              <a:ext uri="{FF2B5EF4-FFF2-40B4-BE49-F238E27FC236}">
                <a16:creationId xmlns:a16="http://schemas.microsoft.com/office/drawing/2014/main" id="{75F58208-9E25-41C9-BD50-AE4315BF54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b="5810"/>
          <a:stretch>
            <a:fillRect/>
          </a:stretch>
        </p:blipFill>
        <p:spPr>
          <a:xfrm>
            <a:off x="4572000" y="1230619"/>
            <a:ext cx="4229100" cy="497645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/>
              <a:t>No reproduction or further distribution permitted without the prior written consent of McGraw-Hill Education.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932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Now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DFFC42B-CAF2-4883-B01C-4D48B68A0ABC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" y="1773887"/>
            <a:ext cx="8471219" cy="4165095"/>
          </a:xfrm>
        </p:spPr>
      </p:pic>
    </p:spTree>
    <p:extLst>
      <p:ext uri="{BB962C8B-B14F-4D97-AF65-F5344CB8AC3E}">
        <p14:creationId xmlns:p14="http://schemas.microsoft.com/office/powerpoint/2010/main" val="2112264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05-01	Understand estimating project times and costs is the foundation for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project planning and control.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05-02	Describe guidelines for estimating time, costs, and resources.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05-03	Describe the methods, uses, and advantages and disadvantages of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top-down and bottom-up estimating methods.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05-04	Distinguish different kinds of costs associated with a project.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05-05	Suggest a scheme for developing an estimating database for future	projects.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05-06	Understand the challenge of estimating mega projects and describe	steps that lead to better informed decisions.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05-07	Define a “white elephant” in project management and provide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examples.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6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5.1	Factors Influencing the Quality of Estimates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5.2	Estimating Guidelines for Times, Costs, and Resources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5.3	Top-Down versus Bottom-Up Estimating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5.4	Methods for Estimating Project Times and Costs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5.5	Level of Detail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5.6	Types of Costs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5.7	Refining Estimates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5.8	Creating a Database for Estimating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5.9	Mega Projects: A Special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28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Estimating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Estimating Defined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the process of forecasting or approximating the time and cost of completing project deliverables.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trade-off, balancing the benefits of better accuracy against the costs of secured increased accuracy.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Types of Estimates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Top-down (macro) estimates—analogy, group consensus, or mathematical relationships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Bottom-up (micro) estimates—based on estimates of elements found in the work breakdown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6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Estimating Time and Cost Is Important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EXHIBIT 5.1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7568" t="34745" r="20665" b="33544"/>
          <a:stretch/>
        </p:blipFill>
        <p:spPr>
          <a:xfrm>
            <a:off x="342900" y="1398308"/>
            <a:ext cx="8458102" cy="210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419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 Factors Influencing the Quality of Estimates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Planning Horizon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Project Complexity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People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Project Structure and Organization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Padding Estimates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Organizational Culture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Other Factors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51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5.2  Estimating Guidelines for Times, Costs, and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Responsibility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use of several people to estimate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Normal conditions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Time units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Independence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Contingencies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Risk assessment added to the estimate to avoid surprises to stakeholders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4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5.3  Top-Down versus Bottom-Up Estimating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Top-Down Estimates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Are usually derived from someone who uses experience and/or information to determine the project duration and total cost.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Are sometimes made by top managers who have very little knowledge of the component activities used to complete the project.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Bottom-Up Estimates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Can take place after the project has been defined in detail.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Can serve as a check on cost elements in the WBS by rolling up the work packages and associated cost accounts to major deliverables.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Provide the customer with an opportunity to compare the low-cost, efficient method approach with any imposed restrictions.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673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Conditions for Preferring Top-Down or Bottom-Up Time and Cost Estimates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l="7633" t="34639" r="6367" b="21729"/>
          <a:stretch/>
        </p:blipFill>
        <p:spPr>
          <a:xfrm>
            <a:off x="342900" y="1433385"/>
            <a:ext cx="8458200" cy="241389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/>
          </a:p>
        </p:txBody>
      </p:sp>
      <p:sp>
        <p:nvSpPr>
          <p:cNvPr id="8" name="Text Box 4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TABLE 5.1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41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Preferred Approach in Defining the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Make rough top-down estimates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Develop the WBS/OBS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Make bottom-up estimates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Develop schedules and budgets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Reconcile differences between top-down and bottom-up estimates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18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5.4  Methods for Estimating Project Times and 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Top-Down Approaches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Consensus Method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Ratio Method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Apportion Method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Function Point Methods for Software and System Projects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Learning Curves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66738" y="1282014"/>
            <a:ext cx="4076700" cy="49911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Bottom-Up Approaches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Template Method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Parametric Procedures Applied to Specific Tasks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Range Estimating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90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Apportion Method of Allocating Project Costs Using the WBS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5.1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538162" y="1409700"/>
            <a:ext cx="8067675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79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Simplified Basic Function Point Count Process for a Prospective Project or Deliverable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>
                <a:solidFill>
                  <a:srgbClr val="006666"/>
                </a:solidFill>
              </a:rPr>
              <a:t>TABLE 5.2</a:t>
            </a:r>
            <a:endParaRPr lang="en-US" sz="1200" b="1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569243"/>
            <a:ext cx="8458200" cy="230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53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Function Point Count Method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>
                <a:solidFill>
                  <a:srgbClr val="006666"/>
                </a:solidFill>
              </a:rPr>
              <a:t>TABLE 5.3</a:t>
            </a:r>
            <a:endParaRPr lang="en-US" sz="1200" b="1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42900" y="1305311"/>
            <a:ext cx="8458200" cy="441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21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Range Estimating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5.2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49" y="1508544"/>
            <a:ext cx="6972301" cy="417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52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Hybrid: Phase Estimating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42900" y="1799899"/>
            <a:ext cx="8458200" cy="3216498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>
                <a:solidFill>
                  <a:srgbClr val="006666"/>
                </a:solidFill>
              </a:rPr>
              <a:t>FIGURE 5.3</a:t>
            </a:r>
            <a:endParaRPr lang="en-US" sz="1200" b="1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513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Top-Down and Bottom-Up Estimates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90" y="1210026"/>
            <a:ext cx="5353020" cy="5236890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>
                <a:solidFill>
                  <a:srgbClr val="006666"/>
                </a:solidFill>
              </a:rPr>
              <a:t>FIGURE 5.4</a:t>
            </a:r>
            <a:endParaRPr lang="en-US" sz="1200" b="1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987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5.5  Level of Detail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The level of detail in the WBS varies with: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complexity of the project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need for control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project size, cost, and duration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Other factors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Excessive detail: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Emphasizes departmental outcomes rather than deliverable outcomes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Creates more unproductive paperwork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Inadequate detail: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Falls short of meeting the structure’s needs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35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5.6  Types of 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Direct Costs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Are clearly chargeable to a specific work package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Examples:  Labor, materials, equipment, and other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Direct Project Overhead Costs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Can be tied to project deliverables or work packages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Examples:  Salary of the project manager, temporary rental space for the project team, supplies, specialized machinery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General and Administrative (G&amp;A) Overhead Costs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Are not directly linked to a specific project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Examples:  Advertising, accounting, salary of senior management above the project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69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 Bid Summary Costs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>
                <a:solidFill>
                  <a:srgbClr val="006666"/>
                </a:solidFill>
              </a:rPr>
              <a:t>FIGURE 5.5</a:t>
            </a:r>
            <a:endParaRPr lang="en-US" sz="1200" b="1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1081" t="21290" r="20631" b="25697"/>
          <a:stretch/>
        </p:blipFill>
        <p:spPr>
          <a:xfrm>
            <a:off x="1404551" y="1598141"/>
            <a:ext cx="6328228" cy="323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895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Views of Cost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808740" y="1276350"/>
            <a:ext cx="5526519" cy="4972050"/>
          </a:xfrm>
          <a:prstGeom prst="rect">
            <a:avLst/>
          </a:prstGeom>
        </p:spPr>
      </p:pic>
      <p:sp>
        <p:nvSpPr>
          <p:cNvPr id="9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>
                <a:solidFill>
                  <a:srgbClr val="006666"/>
                </a:solidFill>
              </a:rPr>
              <a:t>FIGURE 5.6</a:t>
            </a:r>
            <a:endParaRPr lang="en-US" sz="1200" b="1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203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 Refining Estimates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Reasons for adjusting estimates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Interaction costs are hidden in estimates.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Normal conditions do not apply.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Things go wrong on projects.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Project scope and plans change.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People are overly optimistic.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People engage in strategic misrepresentation.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92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5.8  Creating a Database for Estimating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24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455653" y="1276350"/>
            <a:ext cx="6232693" cy="4972050"/>
          </a:xfrm>
          <a:prstGeom prst="rect">
            <a:avLst/>
          </a:prstGeom>
        </p:spPr>
      </p:pic>
      <p:sp>
        <p:nvSpPr>
          <p:cNvPr id="8" name="Text Box 5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5.7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766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5.9  Mega Projects: A Special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36822"/>
            <a:ext cx="8458200" cy="539578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Mega Projects Defined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Are large-scale, complex ventures that typically cost $1 billion or more, take many years to complete, and involve multiple private and public stakeholders.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Examples:  High-speed rail lines, airports, healthcare reform, the Olympics, development of new aircraft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Often involve a double whammy.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Projects cost much more than expected and under-deliver on benefits the projects were to provide.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Are sometimes referred to as “white elephant.”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Projects are over budget, under value and the costs of maintaining the project exceed the benefits received.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31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Reference Class Forecasting (RCF)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29729"/>
            <a:ext cx="8458200" cy="559437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dirty="0"/>
              <a:t>Three Major Steps: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AutoNum type="arabicPeriod"/>
            </a:pPr>
            <a:r>
              <a:rPr lang="en-US" dirty="0"/>
              <a:t>Select a reference class of projects similar to your potential project.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AutoNum type="arabicPeriod"/>
            </a:pPr>
            <a:r>
              <a:rPr lang="en-US" dirty="0"/>
              <a:t>Collect and arrange outcome data as a distribution.  Create a distribution of cost overruns as a percentage of the original project estimate (low to high).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AutoNum type="arabicPeriod"/>
            </a:pPr>
            <a:r>
              <a:rPr lang="en-US" dirty="0"/>
              <a:t>Use the distribution data to arrive at a realistic forecast.  Compare the original cost estimate for the project with the reference class projects.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dirty="0"/>
              <a:t>Benefits: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Outside empirical data mitigates human bias.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Politics, strategic, and promoter forces have difficulty ignoring outside RCF information.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RCF serves as a reality check for funding large projects.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RCF helps executives avoid unsound optimism.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RCF leads to improved accountability.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RCF provides a basis for project contingency funds.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466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Apportionment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Bottom-up estimates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Delphi Method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Direct costs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Function points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Learning curve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Overhead costs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Phase estimating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6140" y="1257300"/>
            <a:ext cx="4154959" cy="49911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Range estimating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Ratio method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Reference class forecasting (RCF)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Template method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Time and cost databases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Top-down estimates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White elephant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90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E3099-19E7-4F65-BE4F-763526BE77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/>
              <a:t>No reproduction or further distribution permitted without the prior written consent of McGraw-Hill Education.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37645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B5822631-C789-4209-A92D-60DE76681D32}"/>
    </a:ext>
  </a:extLst>
</a:theme>
</file>

<file path=ppt/theme/theme2.xml><?xml version="1.0" encoding="utf-8"?>
<a:theme xmlns:a="http://schemas.openxmlformats.org/drawingml/2006/main" name="MainContent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A583025C-903C-437B-8894-B4D688C79810}"/>
    </a:ext>
  </a:extLst>
</a:theme>
</file>

<file path=ppt/theme/theme3.xml><?xml version="1.0" encoding="utf-8"?>
<a:theme xmlns:a="http://schemas.openxmlformats.org/drawingml/2006/main" name="Closing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433A7F97-21B1-47D0-8E89-8F076CA4DE50}"/>
    </a:ext>
  </a:extLst>
</a:theme>
</file>

<file path=ppt/theme/theme4.xml><?xml version="1.0" encoding="utf-8"?>
<a:theme xmlns:a="http://schemas.openxmlformats.org/drawingml/2006/main" name="ImageDescriptionAppendix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96D38B68-5ABE-4D20-A7AF-597351431D7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Larson 8e PPT Template</Template>
  <TotalTime>172</TotalTime>
  <Words>1144</Words>
  <Application>Microsoft Office PowerPoint</Application>
  <PresentationFormat>On-screen Show (4:3)</PresentationFormat>
  <Paragraphs>189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Times New Roman</vt:lpstr>
      <vt:lpstr>Title Slides Master</vt:lpstr>
      <vt:lpstr>MainContentSlideMaster</vt:lpstr>
      <vt:lpstr>ClosingMaster</vt:lpstr>
      <vt:lpstr>ImageDescriptionAppendixSlideMaster</vt:lpstr>
      <vt:lpstr>Chapter Five</vt:lpstr>
      <vt:lpstr>Where We Are Now</vt:lpstr>
      <vt:lpstr>Learning Objectives</vt:lpstr>
      <vt:lpstr>Chapter Outline</vt:lpstr>
      <vt:lpstr>Project Estimating</vt:lpstr>
      <vt:lpstr>Why Estimating Time and Cost Is Important</vt:lpstr>
      <vt:lpstr>5.1  Factors Influencing the Quality of Estimates</vt:lpstr>
      <vt:lpstr>5.2  Estimating Guidelines for Times, Costs, and Resources</vt:lpstr>
      <vt:lpstr>5.3  Top-Down versus Bottom-Up Estimating</vt:lpstr>
      <vt:lpstr>Conditions for Preferring Top-Down or Bottom-Up Time and Cost Estimates</vt:lpstr>
      <vt:lpstr>The Preferred Approach in Defining the Project</vt:lpstr>
      <vt:lpstr>5.4  Methods for Estimating Project Times and Costs</vt:lpstr>
      <vt:lpstr>Apportion Method of Allocating Project Costs Using the WBS</vt:lpstr>
      <vt:lpstr>Simplified Basic Function Point Count Process for a Prospective Project or Deliverable</vt:lpstr>
      <vt:lpstr>Example: Function Point Count Method</vt:lpstr>
      <vt:lpstr>Range Estimating Template</vt:lpstr>
      <vt:lpstr>A Hybrid: Phase Estimating</vt:lpstr>
      <vt:lpstr>Top-Down and Bottom-Up Estimates</vt:lpstr>
      <vt:lpstr>5.5  Level of Detail</vt:lpstr>
      <vt:lpstr>5.6  Types of Costs</vt:lpstr>
      <vt:lpstr>Contract Bid Summary Costs</vt:lpstr>
      <vt:lpstr>Three Views of Cost</vt:lpstr>
      <vt:lpstr>5.7  Refining Estimates</vt:lpstr>
      <vt:lpstr>5.8  Creating a Database for Estimating</vt:lpstr>
      <vt:lpstr>5.9  Mega Projects: A Special Case</vt:lpstr>
      <vt:lpstr>The Reference Class Forecasting (RCF)</vt:lpstr>
      <vt:lpstr>Key Terms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Five</dc:title>
  <dc:creator>Pinyarat S.</dc:creator>
  <cp:keywords>PPT</cp:keywords>
  <cp:lastModifiedBy>User</cp:lastModifiedBy>
  <cp:revision>3</cp:revision>
  <dcterms:created xsi:type="dcterms:W3CDTF">2019-06-06T18:19:05Z</dcterms:created>
  <dcterms:modified xsi:type="dcterms:W3CDTF">2025-03-12T19:28:56Z</dcterms:modified>
</cp:coreProperties>
</file>