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38"/>
  </p:notesMasterIdLst>
  <p:sldIdLst>
    <p:sldId id="292" r:id="rId5"/>
    <p:sldId id="293" r:id="rId6"/>
    <p:sldId id="294" r:id="rId7"/>
    <p:sldId id="295" r:id="rId8"/>
    <p:sldId id="297" r:id="rId9"/>
    <p:sldId id="296" r:id="rId10"/>
    <p:sldId id="298" r:id="rId11"/>
    <p:sldId id="299" r:id="rId12"/>
    <p:sldId id="300" r:id="rId13"/>
    <p:sldId id="301" r:id="rId14"/>
    <p:sldId id="303" r:id="rId15"/>
    <p:sldId id="302" r:id="rId16"/>
    <p:sldId id="304" r:id="rId17"/>
    <p:sldId id="306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4" r:id="rId36"/>
    <p:sldId id="26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Four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Defining the Project</a:t>
            </a:r>
          </a:p>
        </p:txBody>
      </p:sp>
      <p:pic>
        <p:nvPicPr>
          <p:cNvPr id="8" name="Picture Placeholder 7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DE314BBC-B8B0-43C7-8BDA-1148D4519FC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097462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2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/>
          </a:p>
        </p:txBody>
      </p:sp>
      <p:pic>
        <p:nvPicPr>
          <p:cNvPr id="12" name="Content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0D02B4-B587-457E-B1B3-960475B3060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60454"/>
            <a:ext cx="8458200" cy="4120903"/>
          </a:xfrm>
        </p:spPr>
      </p:pic>
    </p:spTree>
    <p:extLst>
      <p:ext uri="{BB962C8B-B14F-4D97-AF65-F5344CB8AC3E}">
        <p14:creationId xmlns:p14="http://schemas.microsoft.com/office/powerpoint/2010/main" val="119395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72396"/>
            <a:ext cx="8458200" cy="53968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04-01	Identify key elements of a project scope statement and understand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why a complete scope statement is critical to project success.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04-02	Describe the causes of scope creep and ways to manage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04-03	Understand why it is important to establish project priorities in terms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of cost, time, and performance.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04-04	Demonstrate the importance of a work breakdown structure (WBS)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to the management of projects and how it serves as a database for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planning and control.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04-05	Demonstrate how the organization breakdown structure (OBS)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establishes accountability to organization units.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04-06	Describe a process breakdown structure (PBS) and when to use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04-07	Create responsibility matrices for small projects.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04-08	Create a communication plan for a project.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4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4.1	Step 1: Defining the Project Scope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4.2	Step 2: Establishing Project Priorities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4.3	Step 3: Creating the Work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4.4	Step 4: Integrating the WBS with the Organization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4.5	Step 5: Coding the WBS for the Information System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4.6	Process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4.7	Responsibility Matrices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4.8	Project Communication Plan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73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General Steps for Collecting Project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1:	Defining the Project Scope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2:	Establishing Project Priorities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3:	Creating the Work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4:	Integrating the WBS with the Organization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5:	Coding the WBS for the Information System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9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 Step 1: Defining the Project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Project Scope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definition of the end result or mission of your project—a product or service for your client/customer.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the results to be achieved in specific, tangible, and measurable terms.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Purposes of the Project Scope Statement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clearly define the deliverable(s) for the end user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direct focus on the project purpose throughout the life of the project for the customer and project participants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be published and used by the project owner and project participants for planning and measuring project success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8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Project objective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Product scope description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Justification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Deliverables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Milestones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Technical requirements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Limits and exclusions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Acceptance criteria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Scope: Terms and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Scope Statements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short, one- to two-page summary of key elements of the scope, followed by extended documentation of each element.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also referred to as “statements of work (SOWs)”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Project Charter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documentation that authorizes the project manager to initiate and lead the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Often includes a brief scope description as well as such items as risk limits, business case, spending limits, and even team composition.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Scope Creep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tendency for the project scope to expand over time—usually by changing requirements, specifications, and priorities.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of the Most Common Causes of Scope Creep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Poor requirement analysis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Not involving users early enough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Underestimating project complexity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Lack of change control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Gold plating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24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 Step 2: Establishing Project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Three major criteria (trade-offs) that a project manager has to manage are: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Cost (budget)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Time (schedule)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Performance (scope)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A project manager can manage the project trade-offs by completing a priority matrix for the project and identifying which criterion is: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Constrain—original parameter is fixed.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Enhance—a criterion should be optimized.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Accept—a criterion is tolerable not to meet the original parameter.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4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Trade-offs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593" y="2152348"/>
            <a:ext cx="4948813" cy="322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846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Project Priority Matrix for the Development of a New Wireless Router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" y="1317218"/>
            <a:ext cx="7229475" cy="4857750"/>
          </a:xfrm>
          <a:prstGeom prst="rect">
            <a:avLst/>
          </a:prstGeom>
        </p:spPr>
      </p:pic>
      <p:sp>
        <p:nvSpPr>
          <p:cNvPr id="13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 Step 3: Creating the Work Breakdown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Work Breakdown Structure (WBS)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hierarchical outline of the project with different levels of detail.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the products and work elements involved in a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the relationship of the final deliverable (the project) to its sub-deliverables, and, in turn, their relationships to work packages.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Serves as a framework for tracking cost and work performance.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best suited for design and build projects that have tangible outcomes rather than process-oriented projects.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08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Breakdown of the WBS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736893" y="1166064"/>
            <a:ext cx="3670213" cy="44387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93043" y="5694866"/>
            <a:ext cx="830683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* This breakdown groups work packages by type of work within a deliverable and allows assignment of responsibility to an organizational unit.  This extra step facilitates a system for monitoring project progress (discussed in Chapter 13).</a:t>
            </a:r>
          </a:p>
        </p:txBody>
      </p:sp>
    </p:spTree>
    <p:extLst>
      <p:ext uri="{BB962C8B-B14F-4D97-AF65-F5344CB8AC3E}">
        <p14:creationId xmlns:p14="http://schemas.microsoft.com/office/powerpoint/2010/main" val="359358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WBS Helps the Project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77854"/>
            <a:ext cx="8458200" cy="523118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Assures project managers that all products and work elements are identified, to integrate the project with the current organization, and to establish a basis for control.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Facilitates the evaluation of cost, time, and technical performance at all levels in the organization over the life of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management with information appropriate to each organizational level.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Helps project managers to plan, schedule, and budget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Helps in the development of the organization breakdown structure (OBS), which assigns project responsibilities to organization units and individuals.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the opportunity to “roll up” (sum) the budget and actual costs of the smaller work packages into larger work elements.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communication channels and assists in understanding and coordinating many parts of the project.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71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Breakdown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68" y="1318231"/>
            <a:ext cx="78486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4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Work Package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lowest level of the WBS.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short-duration task that has a definite start and stop point, consumes resources, and represents cost.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Should not exceed 10 workdays or one reporting period.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Should be as independent of other work packages of the project as possible.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basic unit used for planning, scheduling, and controlling the project.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9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Work Package in the WBS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work (what).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time to complete a work package (how long).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a time-phased budget to complete a work package (cost).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resources needed to complete a work package (how much).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a single person responsible for units of work (who).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monitoring points for measuring progress (how well).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8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 Step 4: Integrating the WBS with the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Organization Breakdown Structure (OBS)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Depicts how the firm has organized to discharge work responsibility.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Provides a framework to summarize organization unit work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Identifies the organization units responsible for work packages.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Ties the organizational unit to cost control accounts.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intersection of work packages and the organization unit creates a project cost point or cost account that integrates work and responsibility.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7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WBS and OBS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94034" y="1276350"/>
            <a:ext cx="8355931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34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 Step 5: Coding the WBS for the Information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WBS Coding System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Levels and elements in the WBS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Organization elements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Work packages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Budget and cost information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Allows reports to be consolidated at any level in the structure.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WBS Dictionary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detailed information about each element in the WBS.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79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the WBS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EXHIBIT 4.1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397715" y="1276350"/>
            <a:ext cx="434857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2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 Process Breakdown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Process Breakdown Structure (PBS)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used for process-oriented projects.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often referred to as the “waterfall method” in the software industry.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Process-oriented project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the final outcome is a product of a series of steps and phases.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evolves over time with each phase affecting the next phase.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is driven by performance requirements, not by plans/blueprints.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3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PBS for Software Development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169594" y="1276350"/>
            <a:ext cx="6804812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4.7  Responsibility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Responsibility Matrix (RM)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also called a linear responsibility chart.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Summarizes the tasks to be accomplished and who is responsible for what on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Lists all the project activities and the participants responsible for each activity.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Clarifies interfaces between units and individuals that require coordination.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a mean for all participants in a project to view their responsibilities and agree on their assignments.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Clarifies the extent or type of authority exercised by each participant.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15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 Matrix for a Market Research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77787" y="1517049"/>
            <a:ext cx="80486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7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 Matrix for the Conveyor Belt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4.8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2143314"/>
            <a:ext cx="8458200" cy="323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29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4.8  Project Communication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Project communication plans address the following questions: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information needs to be collected and when?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Who will receive the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methods will be used to gather and store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are the limits, if any, on who has access to certain kinds of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will the information be communicated?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How will it be communicated?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60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Developing a Communication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Stakeholder analysis—identify the target groups.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Information needs—project status reports, deliverable issues, changes in scope, team status meetings, gating decisions, accepted request changes, action items, milestone reports, etc.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Sources of information—where does the information reside?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Dissemination modes—hardcopy, e-mail, teleconferencing, SharePoint, and a variety of database sharing programs.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Responsibility and timing—determine who will send out the formation and when.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73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Communications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30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4.9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823301" y="1276350"/>
            <a:ext cx="5497398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66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Shale Oil Research Project Communication Plan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4.10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52550" y="1347787"/>
            <a:ext cx="64389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43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4558614" cy="4971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Acceptance criteria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Cost account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Gold plating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Milestone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Organization breakdown structure (OBS)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Priority matrix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Process breakdown structure (PBS)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967416" y="1257300"/>
            <a:ext cx="3833684" cy="49911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Product scope description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Project charter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Responsibility matrix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Scope creep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Scope statement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WBS dictionary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Work breakdown structure (WBS)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Work package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21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180</TotalTime>
  <Words>1709</Words>
  <Application>Microsoft Office PowerPoint</Application>
  <PresentationFormat>On-screen Show (4:3)</PresentationFormat>
  <Paragraphs>223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Four</vt:lpstr>
      <vt:lpstr>Where We Are Now</vt:lpstr>
      <vt:lpstr>Learning Objectives</vt:lpstr>
      <vt:lpstr>Chapter Outline</vt:lpstr>
      <vt:lpstr>Five General Steps for Collecting Project Information</vt:lpstr>
      <vt:lpstr>4.1  Step 1: Defining the Project Scope</vt:lpstr>
      <vt:lpstr>Project Scope Checklist</vt:lpstr>
      <vt:lpstr>Project Scope: Terms and Definitions</vt:lpstr>
      <vt:lpstr>Five of the Most Common Causes of Scope Creep</vt:lpstr>
      <vt:lpstr>4.2  Step 2: Establishing Project Priorities</vt:lpstr>
      <vt:lpstr>Project Management Trade-offs</vt:lpstr>
      <vt:lpstr>Project Priority Matrix for the Development of a New Wireless Router</vt:lpstr>
      <vt:lpstr>4.3  Step 3: Creating the Work Breakdown Structure</vt:lpstr>
      <vt:lpstr>Hierarchical Breakdown of the WBS</vt:lpstr>
      <vt:lpstr>How WBS Helps the Project Manager</vt:lpstr>
      <vt:lpstr>Work Breakdown Structure</vt:lpstr>
      <vt:lpstr>A Work Package</vt:lpstr>
      <vt:lpstr>Each Work Package in the WBS</vt:lpstr>
      <vt:lpstr>4.4  Step 4: Integrating the WBS with the Organization</vt:lpstr>
      <vt:lpstr>Integration of WBS and OBS</vt:lpstr>
      <vt:lpstr>4.5  Step 5: Coding the WBS for the Information System</vt:lpstr>
      <vt:lpstr>Coding the WBS</vt:lpstr>
      <vt:lpstr>4.6  Process Breakdown Structure</vt:lpstr>
      <vt:lpstr>PBS for Software Development Project</vt:lpstr>
      <vt:lpstr>4.7  Responsibility Matrices</vt:lpstr>
      <vt:lpstr>Responsibility Matrix for a Market Research Project</vt:lpstr>
      <vt:lpstr>Responsibility Matrix for the Conveyor Belt Project</vt:lpstr>
      <vt:lpstr>4.8  Project Communication Plan</vt:lpstr>
      <vt:lpstr>Steps for Developing a Communication Plan</vt:lpstr>
      <vt:lpstr>Stakeholder Communications</vt:lpstr>
      <vt:lpstr>Shale Oil Research Project Communication Plan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Four</dc:title>
  <dc:creator>Pinyarat S.</dc:creator>
  <cp:keywords>PPT</cp:keywords>
  <cp:lastModifiedBy>User</cp:lastModifiedBy>
  <cp:revision>1</cp:revision>
  <dcterms:created xsi:type="dcterms:W3CDTF">2019-06-06T18:17:01Z</dcterms:created>
  <dcterms:modified xsi:type="dcterms:W3CDTF">2025-02-08T17:05:49Z</dcterms:modified>
</cp:coreProperties>
</file>