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1"/>
    <p:sldMasterId id="2147483691" r:id="rId2"/>
    <p:sldMasterId id="2147483684" r:id="rId3"/>
    <p:sldMasterId id="2147483686" r:id="rId4"/>
    <p:sldMasterId id="2147483701" r:id="rId5"/>
  </p:sldMasterIdLst>
  <p:notesMasterIdLst>
    <p:notesMasterId r:id="rId59"/>
  </p:notesMasterIdLst>
  <p:sldIdLst>
    <p:sldId id="442" r:id="rId6"/>
    <p:sldId id="443" r:id="rId7"/>
    <p:sldId id="484" r:id="rId8"/>
    <p:sldId id="584" r:id="rId9"/>
    <p:sldId id="585" r:id="rId10"/>
    <p:sldId id="586" r:id="rId11"/>
    <p:sldId id="587" r:id="rId12"/>
    <p:sldId id="525" r:id="rId13"/>
    <p:sldId id="588" r:id="rId14"/>
    <p:sldId id="589" r:id="rId15"/>
    <p:sldId id="590" r:id="rId16"/>
    <p:sldId id="583" r:id="rId17"/>
    <p:sldId id="591" r:id="rId18"/>
    <p:sldId id="592" r:id="rId19"/>
    <p:sldId id="593" r:id="rId20"/>
    <p:sldId id="594" r:id="rId21"/>
    <p:sldId id="595" r:id="rId22"/>
    <p:sldId id="596" r:id="rId23"/>
    <p:sldId id="597" r:id="rId24"/>
    <p:sldId id="598" r:id="rId25"/>
    <p:sldId id="599" r:id="rId26"/>
    <p:sldId id="600" r:id="rId27"/>
    <p:sldId id="601" r:id="rId28"/>
    <p:sldId id="602" r:id="rId29"/>
    <p:sldId id="603" r:id="rId30"/>
    <p:sldId id="604" r:id="rId31"/>
    <p:sldId id="605" r:id="rId32"/>
    <p:sldId id="606" r:id="rId33"/>
    <p:sldId id="607" r:id="rId34"/>
    <p:sldId id="608" r:id="rId35"/>
    <p:sldId id="609" r:id="rId36"/>
    <p:sldId id="610" r:id="rId37"/>
    <p:sldId id="611" r:id="rId38"/>
    <p:sldId id="612" r:id="rId39"/>
    <p:sldId id="613" r:id="rId40"/>
    <p:sldId id="614" r:id="rId41"/>
    <p:sldId id="615" r:id="rId42"/>
    <p:sldId id="616" r:id="rId43"/>
    <p:sldId id="617" r:id="rId44"/>
    <p:sldId id="618" r:id="rId45"/>
    <p:sldId id="619" r:id="rId46"/>
    <p:sldId id="620" r:id="rId47"/>
    <p:sldId id="621" r:id="rId48"/>
    <p:sldId id="622" r:id="rId49"/>
    <p:sldId id="623" r:id="rId50"/>
    <p:sldId id="482" r:id="rId51"/>
    <p:sldId id="260" r:id="rId52"/>
    <p:sldId id="624" r:id="rId53"/>
    <p:sldId id="625" r:id="rId54"/>
    <p:sldId id="626" r:id="rId55"/>
    <p:sldId id="627" r:id="rId56"/>
    <p:sldId id="628" r:id="rId57"/>
    <p:sldId id="629"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Main Content" id="{5973D931-3BAC-4F30-9C16-B7461F574E40}">
          <p14:sldIdLst>
            <p14:sldId id="442"/>
            <p14:sldId id="443"/>
            <p14:sldId id="484"/>
            <p14:sldId id="584"/>
            <p14:sldId id="585"/>
            <p14:sldId id="586"/>
            <p14:sldId id="587"/>
            <p14:sldId id="525"/>
            <p14:sldId id="588"/>
            <p14:sldId id="589"/>
            <p14:sldId id="590"/>
            <p14:sldId id="583"/>
            <p14:sldId id="591"/>
            <p14:sldId id="592"/>
            <p14:sldId id="593"/>
            <p14:sldId id="594"/>
            <p14:sldId id="595"/>
            <p14:sldId id="596"/>
            <p14:sldId id="597"/>
            <p14:sldId id="598"/>
            <p14:sldId id="599"/>
            <p14:sldId id="600"/>
            <p14:sldId id="601"/>
            <p14:sldId id="602"/>
            <p14:sldId id="603"/>
            <p14:sldId id="604"/>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482"/>
            <p14:sldId id="260"/>
          </p14:sldIdLst>
        </p14:section>
        <p14:section name="Appendix: Image Descriptions for Unsighted Students" id="{D8F54AF9-CC98-4D0C-B6D4-2D625795692B}">
          <p14:sldIdLst>
            <p14:sldId id="624"/>
            <p14:sldId id="625"/>
            <p14:sldId id="626"/>
            <p14:sldId id="627"/>
            <p14:sldId id="628"/>
            <p14:sldId id="629"/>
          </p14:sldIdLst>
        </p14:section>
      </p14:sectionLst>
    </p:ext>
    <p:ext uri="{EFAFB233-063F-42B5-8137-9DF3F51BA10A}">
      <p15:sldGuideLst xmlns="" xmlns:p15="http://schemas.microsoft.com/office/powerpoint/2012/main">
        <p15:guide id="2" pos="2880" userDrawn="1">
          <p15:clr>
            <a:srgbClr val="A4A3A4"/>
          </p15:clr>
        </p15:guide>
        <p15:guide id="3" orient="horz" pos="2256" userDrawn="1">
          <p15:clr>
            <a:srgbClr val="A4A3A4"/>
          </p15:clr>
        </p15:guide>
        <p15:guide id="4" pos="5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 xmlns:p15="http://schemas.microsoft.com/office/powerpoint/2012/main" userId="S-1-5-21-1645522239-1123561945-839522115-1006658" providerId="AD"/>
      </p:ext>
    </p:extLst>
  </p:cmAuthor>
  <p:cmAuthor id="2" name="Ciporen, Laura" initials="CL [2]" lastIdx="2" clrIdx="1">
    <p:extLst>
      <p:ext uri="{19B8F6BF-5375-455C-9EA6-DF929625EA0E}">
        <p15:presenceInfo xmlns="" xmlns:p15="http://schemas.microsoft.com/office/powerpoint/2012/main" userId="S::laura.ciporen@mheducation.com::567f631f-0624-4179-9d16-569ddce48823" providerId="AD"/>
      </p:ext>
    </p:extLst>
  </p:cmAuthor>
  <p:cmAuthor id="3" name="Gracy, Mani" initials="GM" lastIdx="1" clrIdx="2">
    <p:extLst>
      <p:ext uri="{19B8F6BF-5375-455C-9EA6-DF929625EA0E}">
        <p15:presenceInfo xmlns="" xmlns:p15="http://schemas.microsoft.com/office/powerpoint/2012/main" userId="S::M.Gracy2@spi-global.com::3a842c30-1f5a-493a-a962-035eb95e82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C0000"/>
    <a:srgbClr val="AA0000"/>
    <a:srgbClr val="002060"/>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00" autoAdjust="0"/>
    <p:restoredTop sz="91719" autoAdjust="0"/>
  </p:normalViewPr>
  <p:slideViewPr>
    <p:cSldViewPr snapToGrid="0" showGuides="1">
      <p:cViewPr varScale="1">
        <p:scale>
          <a:sx n="103" d="100"/>
          <a:sy n="103" d="100"/>
        </p:scale>
        <p:origin x="-642" y="-84"/>
      </p:cViewPr>
      <p:guideLst>
        <p:guide orient="horz" pos="2256"/>
        <p:guide pos="2880"/>
        <p:guide pos="5640"/>
      </p:guideLst>
    </p:cSldViewPr>
  </p:slideViewPr>
  <p:outlineViewPr>
    <p:cViewPr>
      <p:scale>
        <a:sx n="33" d="100"/>
        <a:sy n="33" d="100"/>
      </p:scale>
      <p:origin x="0" y="-4051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F95627-E700-4049-B050-46F9C8492CAD}" type="datetimeFigureOut">
              <a:rPr lang="en-US" smtClean="0"/>
              <a:pPr/>
              <a:t>5/27/2024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A7A27-C7DA-4E20-8877-F9D8D7F61956}" type="slidenum">
              <a:rPr lang="en-US" smtClean="0"/>
              <a:pPr/>
              <a:t>‹#›</a:t>
            </a:fld>
            <a:endParaRPr lang="en-US"/>
          </a:p>
        </p:txBody>
      </p:sp>
    </p:spTree>
    <p:extLst>
      <p:ext uri="{BB962C8B-B14F-4D97-AF65-F5344CB8AC3E}">
        <p14:creationId xmlns="" xmlns:p14="http://schemas.microsoft.com/office/powerpoint/2010/main" val="1847281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100" dirty="0"/>
              <a:t>Differences in professional standards, licensing requirements, investment restrictions, work visas, and tax codes have all made cross-border trade in services more difficult than they could be.</a:t>
            </a:r>
          </a:p>
          <a:p>
            <a:pPr algn="l"/>
            <a:endParaRPr lang="en-US" sz="1100" dirty="0"/>
          </a:p>
          <a:p>
            <a:pPr algn="l"/>
            <a:r>
              <a:rPr lang="en-US" sz="1100" dirty="0"/>
              <a:t>Sources: World Trade Report 2019, World Trade Organization; B. Fung, “US Threatens 100% Tariffs on French Cheese and Champagne,” </a:t>
            </a:r>
            <a:r>
              <a:rPr lang="en-US" sz="1100" i="1" dirty="0"/>
              <a:t>CNN</a:t>
            </a:r>
            <a:r>
              <a:rPr lang="en-US" sz="1100" dirty="0"/>
              <a:t>, December 3, 2019; Fact Sheet on 2019 National Trade Estimate: Key Barriers to Digital Trade, Office of U.S. Trade Representative, March 2019.</a:t>
            </a:r>
          </a:p>
        </p:txBody>
      </p:sp>
      <p:sp>
        <p:nvSpPr>
          <p:cNvPr id="4" name="Slide Number Placeholder 3"/>
          <p:cNvSpPr>
            <a:spLocks noGrp="1"/>
          </p:cNvSpPr>
          <p:nvPr>
            <p:ph type="sldNum" sz="quarter" idx="5"/>
          </p:nvPr>
        </p:nvSpPr>
        <p:spPr/>
        <p:txBody>
          <a:bodyPr/>
          <a:lstStyle/>
          <a:p>
            <a:fld id="{CD9A7A27-C7DA-4E20-8877-F9D8D7F61956}" type="slidenum">
              <a:rPr lang="en-US" smtClean="0"/>
              <a:pPr/>
              <a:t>3</a:t>
            </a:fld>
            <a:endParaRPr lang="en-US"/>
          </a:p>
        </p:txBody>
      </p:sp>
    </p:spTree>
    <p:extLst>
      <p:ext uri="{BB962C8B-B14F-4D97-AF65-F5344CB8AC3E}">
        <p14:creationId xmlns="" xmlns:p14="http://schemas.microsoft.com/office/powerpoint/2010/main" val="3196506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When economists talk about the gains from trade, what they mean is that trade allows countries to specialize in the production (and export) of goods and services that they can produce most efficiently, while importing goods and services that they cannot produce so efficiently from other nations.</a:t>
            </a:r>
          </a:p>
        </p:txBody>
      </p:sp>
      <p:sp>
        <p:nvSpPr>
          <p:cNvPr id="4" name="Slide Number Placeholder 3"/>
          <p:cNvSpPr>
            <a:spLocks noGrp="1"/>
          </p:cNvSpPr>
          <p:nvPr>
            <p:ph type="sldNum" sz="quarter" idx="5"/>
          </p:nvPr>
        </p:nvSpPr>
        <p:spPr/>
        <p:txBody>
          <a:bodyPr/>
          <a:lstStyle/>
          <a:p>
            <a:fld id="{CD9A7A27-C7DA-4E20-8877-F9D8D7F61956}" type="slidenum">
              <a:rPr lang="en-US" smtClean="0"/>
              <a:pPr/>
              <a:t>4</a:t>
            </a:fld>
            <a:endParaRPr lang="en-US"/>
          </a:p>
        </p:txBody>
      </p:sp>
    </p:spTree>
    <p:extLst>
      <p:ext uri="{BB962C8B-B14F-4D97-AF65-F5344CB8AC3E}">
        <p14:creationId xmlns="" xmlns:p14="http://schemas.microsoft.com/office/powerpoint/2010/main" val="1629144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Although mercantilism is an old and largely discredited doctrine, its echoes remain in modern political debate and in the trade policies of many countries. Indeed, some have argued that Donald Trump espouses mercantilist views.</a:t>
            </a:r>
          </a:p>
        </p:txBody>
      </p:sp>
      <p:sp>
        <p:nvSpPr>
          <p:cNvPr id="4" name="Slide Number Placeholder 3"/>
          <p:cNvSpPr>
            <a:spLocks noGrp="1"/>
          </p:cNvSpPr>
          <p:nvPr>
            <p:ph type="sldNum" sz="quarter" idx="5"/>
          </p:nvPr>
        </p:nvSpPr>
        <p:spPr/>
        <p:txBody>
          <a:bodyPr/>
          <a:lstStyle/>
          <a:p>
            <a:fld id="{CD9A7A27-C7DA-4E20-8877-F9D8D7F61956}" type="slidenum">
              <a:rPr lang="en-US" smtClean="0"/>
              <a:pPr/>
              <a:t>5</a:t>
            </a:fld>
            <a:endParaRPr lang="en-US"/>
          </a:p>
        </p:txBody>
      </p:sp>
    </p:spTree>
    <p:extLst>
      <p:ext uri="{BB962C8B-B14F-4D97-AF65-F5344CB8AC3E}">
        <p14:creationId xmlns="" xmlns:p14="http://schemas.microsoft.com/office/powerpoint/2010/main" val="262993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altLang="en-US" dirty="0"/>
              <a:t>LO 6-1 </a:t>
            </a:r>
            <a:r>
              <a:rPr lang="en-US" dirty="0"/>
              <a:t>Understand why nations trade with each other.</a:t>
            </a:r>
            <a:endParaRPr lang="en-US" altLang="en-US" dirty="0"/>
          </a:p>
          <a:p>
            <a:pPr marL="0" lvl="1"/>
            <a:endParaRPr lang="en-US" altLang="en-US" dirty="0"/>
          </a:p>
          <a:p>
            <a:pPr marL="0" lvl="1"/>
            <a:r>
              <a:rPr lang="en-US" altLang="en-US" dirty="0"/>
              <a:t>It is beneficial for a country to engage in international trade even for products it is able to produce for itself.</a:t>
            </a:r>
          </a:p>
          <a:p>
            <a:pPr marL="0" lvl="1"/>
            <a:endParaRPr lang="en-US" altLang="en-US" dirty="0"/>
          </a:p>
          <a:p>
            <a:pPr marL="0" lvl="1"/>
            <a:r>
              <a:rPr lang="en-US" dirty="0"/>
              <a:t>One of the key insights of international trade theory is that limits on imports are often in the interests of domestic producers but not domestic consumers.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6</a:t>
            </a:fld>
            <a:endParaRPr lang="en-US"/>
          </a:p>
        </p:txBody>
      </p:sp>
    </p:spTree>
    <p:extLst>
      <p:ext uri="{BB962C8B-B14F-4D97-AF65-F5344CB8AC3E}">
        <p14:creationId xmlns="" xmlns:p14="http://schemas.microsoft.com/office/powerpoint/2010/main" val="4104458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International trade theory helps explain trade patterns. Some patterns of trade are fairly easy to explain</a:t>
            </a:r>
            <a:r>
              <a:rPr lang="en-US" dirty="0"/>
              <a:t>—</a:t>
            </a:r>
            <a:r>
              <a:rPr lang="en-US" altLang="en-US" dirty="0"/>
              <a:t>it is obvious why Saudi Arabia exports oil, Ghana exports cocoa, and Brazil exports coffee.  But why does Switzerland export chemicals, pharmaceuticals, watches, and jewelry? Why does Japan export automobiles, consumer electronics, and machine tools?</a:t>
            </a:r>
          </a:p>
        </p:txBody>
      </p:sp>
      <p:sp>
        <p:nvSpPr>
          <p:cNvPr id="4" name="Slide Number Placeholder 3"/>
          <p:cNvSpPr>
            <a:spLocks noGrp="1"/>
          </p:cNvSpPr>
          <p:nvPr>
            <p:ph type="sldNum" sz="quarter" idx="5"/>
          </p:nvPr>
        </p:nvSpPr>
        <p:spPr/>
        <p:txBody>
          <a:bodyPr/>
          <a:lstStyle/>
          <a:p>
            <a:fld id="{CD9A7A27-C7DA-4E20-8877-F9D8D7F61956}" type="slidenum">
              <a:rPr lang="en-US" smtClean="0"/>
              <a:pPr/>
              <a:t>7</a:t>
            </a:fld>
            <a:endParaRPr lang="en-US"/>
          </a:p>
        </p:txBody>
      </p:sp>
    </p:spTree>
    <p:extLst>
      <p:ext uri="{BB962C8B-B14F-4D97-AF65-F5344CB8AC3E}">
        <p14:creationId xmlns="" xmlns:p14="http://schemas.microsoft.com/office/powerpoint/2010/main" val="3066317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8</a:t>
            </a:fld>
            <a:endParaRPr lang="en-US"/>
          </a:p>
        </p:txBody>
      </p:sp>
    </p:spTree>
    <p:extLst>
      <p:ext uri="{BB962C8B-B14F-4D97-AF65-F5344CB8AC3E}">
        <p14:creationId xmlns="" xmlns:p14="http://schemas.microsoft.com/office/powerpoint/2010/main" val="2095050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New trade theory: The observed pattern of trade in the world economy may be due in part to the ability of firms in a given market to capture first-mover advantages.</a:t>
            </a:r>
          </a:p>
          <a:p>
            <a:endParaRPr lang="en-US" altLang="en-US" dirty="0"/>
          </a:p>
          <a:p>
            <a:r>
              <a:rPr lang="en-US" altLang="en-US" dirty="0"/>
              <a:t>In addition to factor endowments, Porter points out the importance of country factors such as domestic demand and domestic rivalry in explaining a nation’s dominance in the production and export of particular products.</a:t>
            </a:r>
          </a:p>
        </p:txBody>
      </p:sp>
      <p:sp>
        <p:nvSpPr>
          <p:cNvPr id="4" name="Slide Number Placeholder 3"/>
          <p:cNvSpPr>
            <a:spLocks noGrp="1"/>
          </p:cNvSpPr>
          <p:nvPr>
            <p:ph type="sldNum" sz="quarter" idx="5"/>
          </p:nvPr>
        </p:nvSpPr>
        <p:spPr/>
        <p:txBody>
          <a:bodyPr/>
          <a:lstStyle/>
          <a:p>
            <a:fld id="{CD9A7A27-C7DA-4E20-8877-F9D8D7F61956}" type="slidenum">
              <a:rPr lang="en-US" smtClean="0"/>
              <a:pPr/>
              <a:t>9</a:t>
            </a:fld>
            <a:endParaRPr lang="en-US"/>
          </a:p>
        </p:txBody>
      </p:sp>
    </p:spTree>
    <p:extLst>
      <p:ext uri="{BB962C8B-B14F-4D97-AF65-F5344CB8AC3E}">
        <p14:creationId xmlns="" xmlns:p14="http://schemas.microsoft.com/office/powerpoint/2010/main" val="312803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dirty="0"/>
              <a:t>While the theories all suggest that trade is beneficial, they lack agreement in their recommendations for government policy.</a:t>
            </a:r>
          </a:p>
        </p:txBody>
      </p:sp>
      <p:sp>
        <p:nvSpPr>
          <p:cNvPr id="4" name="Slide Number Placeholder 3"/>
          <p:cNvSpPr>
            <a:spLocks noGrp="1"/>
          </p:cNvSpPr>
          <p:nvPr>
            <p:ph type="sldNum" sz="quarter" idx="5"/>
          </p:nvPr>
        </p:nvSpPr>
        <p:spPr/>
        <p:txBody>
          <a:bodyPr/>
          <a:lstStyle/>
          <a:p>
            <a:fld id="{CD9A7A27-C7DA-4E20-8877-F9D8D7F61956}" type="slidenum">
              <a:rPr lang="en-US" smtClean="0"/>
              <a:pPr/>
              <a:t>10</a:t>
            </a:fld>
            <a:endParaRPr lang="en-US"/>
          </a:p>
        </p:txBody>
      </p:sp>
    </p:spTree>
    <p:extLst>
      <p:ext uri="{BB962C8B-B14F-4D97-AF65-F5344CB8AC3E}">
        <p14:creationId xmlns="" xmlns:p14="http://schemas.microsoft.com/office/powerpoint/2010/main" val="3691633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cs typeface="Times New Roman" panose="02020603050405020304" pitchFamily="18" charset="0"/>
              </a:rPr>
              <a:t>LO 6-2 S</a:t>
            </a:r>
            <a:r>
              <a:rPr lang="en-US" dirty="0">
                <a:cs typeface="Times New Roman" panose="02020603050405020304" pitchFamily="18" charset="0"/>
              </a:rPr>
              <a:t>ummarize the different theories explaining trade flows between nations.</a:t>
            </a:r>
            <a:endParaRPr lang="en-US" altLang="en-US" dirty="0">
              <a:cs typeface="Times New Roman" panose="02020603050405020304" pitchFamily="18" charset="0"/>
            </a:endParaRPr>
          </a:p>
          <a:p>
            <a:endParaRPr lang="en-US" altLang="en-US" dirty="0">
              <a:cs typeface="Times New Roman" panose="02020603050405020304" pitchFamily="18" charset="0"/>
            </a:endParaRPr>
          </a:p>
          <a:p>
            <a:pPr algn="l"/>
            <a:r>
              <a:rPr lang="en-US" dirty="0">
                <a:cs typeface="Times New Roman" panose="02020603050405020304" pitchFamily="18" charset="0"/>
              </a:rPr>
              <a:t>Neo-mercantilists equate political power with economic power and economic power with a balance-of-trade surplus. Critics argue that several nations have adopted a neo-mercantilist strategy that is designed to simultaneously boost exports and limit imports. </a:t>
            </a:r>
            <a:r>
              <a:rPr lang="en-US" b="0" i="0" u="none" strike="noStrike" baseline="0" dirty="0">
                <a:cs typeface="Times New Roman" panose="02020603050405020304" pitchFamily="18" charset="0"/>
              </a:rPr>
              <a:t>Despite this, the mercantilist doctrine is by no means dead. For example, U.S. President Donald Trump appears to advocate neo-mercantilist policies.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11</a:t>
            </a:fld>
            <a:endParaRPr lang="en-US"/>
          </a:p>
        </p:txBody>
      </p:sp>
    </p:spTree>
    <p:extLst>
      <p:ext uri="{BB962C8B-B14F-4D97-AF65-F5344CB8AC3E}">
        <p14:creationId xmlns="" xmlns:p14="http://schemas.microsoft.com/office/powerpoint/2010/main" val="3219268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In his 1776 landmark book </a:t>
            </a:r>
            <a:r>
              <a:rPr lang="en-US" b="0" i="1" u="none" strike="noStrike" baseline="0" dirty="0">
                <a:cs typeface="Times New Roman" panose="02020603050405020304" pitchFamily="18" charset="0"/>
              </a:rPr>
              <a:t>The Wealth of Nations</a:t>
            </a:r>
            <a:r>
              <a:rPr lang="en-US" b="0" i="0" u="none" strike="noStrike" baseline="0" dirty="0">
                <a:cs typeface="Times New Roman" panose="02020603050405020304" pitchFamily="18" charset="0"/>
              </a:rPr>
              <a:t>, Adam Smith attacked the mercantilist assumption that trade is a zero-sum game. Smith argued that countries differ in their ability to produce goods efficiently.</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12</a:t>
            </a:fld>
            <a:endParaRPr lang="en-US"/>
          </a:p>
        </p:txBody>
      </p:sp>
    </p:spTree>
    <p:extLst>
      <p:ext uri="{BB962C8B-B14F-4D97-AF65-F5344CB8AC3E}">
        <p14:creationId xmlns="" xmlns:p14="http://schemas.microsoft.com/office/powerpoint/2010/main" val="3644101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Assume that two countries, Ghana and South Korea, both have 200 units of resources that could either be used to produce rice or cocoa.  In Ghana, it takes 10 units of resources to produce one ton of cocoa and 20 units of resources to produce one ton of rice.  So, Ghana could produce 20 tons of cocoa and no rice, 10 tons of rice and no cocoa, or some combination of rice and cocoa between the two extremes.</a:t>
            </a:r>
          </a:p>
          <a:p>
            <a:pPr eaLnBrk="1" hangingPunct="1"/>
            <a:endParaRPr lang="en-US" altLang="en-US" dirty="0"/>
          </a:p>
          <a:p>
            <a:pPr eaLnBrk="1" hangingPunct="1"/>
            <a:r>
              <a:rPr lang="en-US" altLang="en-US" dirty="0"/>
              <a:t>In South Korea it takes 40 units of resources to produce one ton of cocoa and 10 resources to produce one ton of rice.  So, South Korea could produce 5 tons of cocoa and no rice, 20 tons of rice and no cocoa, or some combination in between.</a:t>
            </a:r>
          </a:p>
          <a:p>
            <a:pPr marL="285750" indent="-285750" eaLnBrk="1" hangingPunct="1">
              <a:buFont typeface="Arial" panose="020B0604020202020204" pitchFamily="34" charset="0"/>
              <a:buChar char="•"/>
            </a:pPr>
            <a:r>
              <a:rPr lang="en-US" altLang="en-US" dirty="0"/>
              <a:t>Ghana has an absolute advantage in the production of cocoa.</a:t>
            </a:r>
          </a:p>
          <a:p>
            <a:pPr marL="285750" indent="-285750" eaLnBrk="1" hangingPunct="1">
              <a:buFont typeface="Arial" panose="020B0604020202020204" pitchFamily="34" charset="0"/>
              <a:buChar char="•"/>
            </a:pPr>
            <a:r>
              <a:rPr lang="en-US" altLang="en-US" dirty="0"/>
              <a:t>South Korea has an absolute advantage in the production of rice.</a:t>
            </a:r>
          </a:p>
        </p:txBody>
      </p:sp>
      <p:sp>
        <p:nvSpPr>
          <p:cNvPr id="4" name="Slide Number Placeholder 3"/>
          <p:cNvSpPr>
            <a:spLocks noGrp="1"/>
          </p:cNvSpPr>
          <p:nvPr>
            <p:ph type="sldNum" sz="quarter" idx="5"/>
          </p:nvPr>
        </p:nvSpPr>
        <p:spPr/>
        <p:txBody>
          <a:bodyPr/>
          <a:lstStyle/>
          <a:p>
            <a:fld id="{CD9A7A27-C7DA-4E20-8877-F9D8D7F61956}" type="slidenum">
              <a:rPr lang="en-US" smtClean="0"/>
              <a:pPr/>
              <a:t>13</a:t>
            </a:fld>
            <a:endParaRPr lang="en-US"/>
          </a:p>
        </p:txBody>
      </p:sp>
    </p:spTree>
    <p:extLst>
      <p:ext uri="{BB962C8B-B14F-4D97-AF65-F5344CB8AC3E}">
        <p14:creationId xmlns="" xmlns:p14="http://schemas.microsoft.com/office/powerpoint/2010/main" val="3225146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see that trade is a positive-sum game; it produces net gains for all involved.</a:t>
            </a:r>
          </a:p>
        </p:txBody>
      </p:sp>
      <p:sp>
        <p:nvSpPr>
          <p:cNvPr id="4" name="Slide Number Placeholder 3"/>
          <p:cNvSpPr>
            <a:spLocks noGrp="1"/>
          </p:cNvSpPr>
          <p:nvPr>
            <p:ph type="sldNum" sz="quarter" idx="5"/>
          </p:nvPr>
        </p:nvSpPr>
        <p:spPr/>
        <p:txBody>
          <a:bodyPr/>
          <a:lstStyle/>
          <a:p>
            <a:fld id="{CD9A7A27-C7DA-4E20-8877-F9D8D7F61956}" type="slidenum">
              <a:rPr lang="en-US" smtClean="0"/>
              <a:pPr/>
              <a:t>14</a:t>
            </a:fld>
            <a:endParaRPr lang="en-US"/>
          </a:p>
        </p:txBody>
      </p:sp>
    </p:spTree>
    <p:extLst>
      <p:ext uri="{BB962C8B-B14F-4D97-AF65-F5344CB8AC3E}">
        <p14:creationId xmlns="" xmlns:p14="http://schemas.microsoft.com/office/powerpoint/2010/main" val="282207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see that trade is a positive-sum game; it produces net gains for all involved.</a:t>
            </a:r>
          </a:p>
        </p:txBody>
      </p:sp>
      <p:sp>
        <p:nvSpPr>
          <p:cNvPr id="4" name="Slide Number Placeholder 3"/>
          <p:cNvSpPr>
            <a:spLocks noGrp="1"/>
          </p:cNvSpPr>
          <p:nvPr>
            <p:ph type="sldNum" sz="quarter" idx="5"/>
          </p:nvPr>
        </p:nvSpPr>
        <p:spPr/>
        <p:txBody>
          <a:bodyPr/>
          <a:lstStyle/>
          <a:p>
            <a:fld id="{CD9A7A27-C7DA-4E20-8877-F9D8D7F61956}" type="slidenum">
              <a:rPr lang="en-US" smtClean="0"/>
              <a:pPr/>
              <a:t>15</a:t>
            </a:fld>
            <a:endParaRPr lang="en-US"/>
          </a:p>
        </p:txBody>
      </p:sp>
    </p:spTree>
    <p:extLst>
      <p:ext uri="{BB962C8B-B14F-4D97-AF65-F5344CB8AC3E}">
        <p14:creationId xmlns="" xmlns:p14="http://schemas.microsoft.com/office/powerpoint/2010/main" val="2895517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Ricardo’s theory holds that this is true, even if it means the country buys goods from other countries that it could produce more efficiently itself.</a:t>
            </a:r>
          </a:p>
        </p:txBody>
      </p:sp>
      <p:sp>
        <p:nvSpPr>
          <p:cNvPr id="4" name="Slide Number Placeholder 3"/>
          <p:cNvSpPr>
            <a:spLocks noGrp="1"/>
          </p:cNvSpPr>
          <p:nvPr>
            <p:ph type="sldNum" sz="quarter" idx="5"/>
          </p:nvPr>
        </p:nvSpPr>
        <p:spPr/>
        <p:txBody>
          <a:bodyPr/>
          <a:lstStyle/>
          <a:p>
            <a:fld id="{CD9A7A27-C7DA-4E20-8877-F9D8D7F61956}" type="slidenum">
              <a:rPr lang="en-US" smtClean="0"/>
              <a:pPr/>
              <a:t>16</a:t>
            </a:fld>
            <a:endParaRPr lang="en-US"/>
          </a:p>
        </p:txBody>
      </p:sp>
    </p:spTree>
    <p:extLst>
      <p:ext uri="{BB962C8B-B14F-4D97-AF65-F5344CB8AC3E}">
        <p14:creationId xmlns="" xmlns:p14="http://schemas.microsoft.com/office/powerpoint/2010/main" val="1920379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Assume that Ghana is more efficient in the production of both cocoa and rice. In Ghana, it takes 10 resources to produce one tone of cocoa, and 13 1/3 resources to produce one ton of rice. So, Ghana could produce 20 tons of cocoa and no rice, 15 tons of rice and no cocoa, or some combination of the two. In South Korea, it takes 40 resources to produce one ton of cocoa and 20 resources to produce one ton of rice. So, South Korea could produce 5 tons of cocoa and no rice, 10 tons of rice and no cocoa, or some combination of the two.</a:t>
            </a:r>
          </a:p>
        </p:txBody>
      </p:sp>
      <p:sp>
        <p:nvSpPr>
          <p:cNvPr id="4" name="Slide Number Placeholder 3"/>
          <p:cNvSpPr>
            <a:spLocks noGrp="1"/>
          </p:cNvSpPr>
          <p:nvPr>
            <p:ph type="sldNum" sz="quarter" idx="5"/>
          </p:nvPr>
        </p:nvSpPr>
        <p:spPr/>
        <p:txBody>
          <a:bodyPr/>
          <a:lstStyle/>
          <a:p>
            <a:fld id="{CD9A7A27-C7DA-4E20-8877-F9D8D7F61956}" type="slidenum">
              <a:rPr lang="en-US" smtClean="0"/>
              <a:pPr/>
              <a:t>17</a:t>
            </a:fld>
            <a:endParaRPr lang="en-US"/>
          </a:p>
        </p:txBody>
      </p:sp>
    </p:spTree>
    <p:extLst>
      <p:ext uri="{BB962C8B-B14F-4D97-AF65-F5344CB8AC3E}">
        <p14:creationId xmlns="" xmlns:p14="http://schemas.microsoft.com/office/powerpoint/2010/main" val="2378636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The basic message of the theory of comparative advantage is that </a:t>
            </a:r>
            <a:r>
              <a:rPr lang="en-US" b="0" i="1" u="none" strike="noStrike" baseline="0" dirty="0">
                <a:cs typeface="Times New Roman" panose="02020603050405020304" pitchFamily="18" charset="0"/>
              </a:rPr>
              <a:t>potential world production is greater with unrestricted free trade than it is with restricted trade</a:t>
            </a:r>
            <a:r>
              <a:rPr lang="en-US" b="0" i="0" u="none" strike="noStrike" baseline="0" dirty="0">
                <a:cs typeface="Times New Roman" panose="02020603050405020304" pitchFamily="18" charset="0"/>
              </a:rPr>
              <a:t>. Ricardo’s theory suggests that consumers in all nations can consume more if there are no restrictions on trade.</a:t>
            </a:r>
            <a:endParaRPr lang="en-US" altLang="en-US" i="0"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18</a:t>
            </a:fld>
            <a:endParaRPr lang="en-US"/>
          </a:p>
        </p:txBody>
      </p:sp>
    </p:spTree>
    <p:extLst>
      <p:ext uri="{BB962C8B-B14F-4D97-AF65-F5344CB8AC3E}">
        <p14:creationId xmlns="" xmlns:p14="http://schemas.microsoft.com/office/powerpoint/2010/main" val="518925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0" dirty="0"/>
              <a:t>The theory of comparative advantage suggests that trade is a positive-sum game in which all countries that participate realize economic gains.</a:t>
            </a:r>
            <a:endParaRPr lang="en-US" altLang="en-US" i="0"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19</a:t>
            </a:fld>
            <a:endParaRPr lang="en-US"/>
          </a:p>
        </p:txBody>
      </p:sp>
    </p:spTree>
    <p:extLst>
      <p:ext uri="{BB962C8B-B14F-4D97-AF65-F5344CB8AC3E}">
        <p14:creationId xmlns="" xmlns:p14="http://schemas.microsoft.com/office/powerpoint/2010/main" val="2252494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The theory of comparative advantage suggests that trade is a positive-sum game in which all countries that participate realize economic gains.</a:t>
            </a:r>
            <a:endParaRPr lang="en-US" alt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20</a:t>
            </a:fld>
            <a:endParaRPr lang="en-US"/>
          </a:p>
        </p:txBody>
      </p:sp>
    </p:spTree>
    <p:extLst>
      <p:ext uri="{BB962C8B-B14F-4D97-AF65-F5344CB8AC3E}">
        <p14:creationId xmlns="" xmlns:p14="http://schemas.microsoft.com/office/powerpoint/2010/main" val="804039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LO 6-3 Recognize why many economists believe that unrestricted free trade between nations will raise the economic welfare of countries that participate in a free trade system.</a:t>
            </a:r>
          </a:p>
          <a:p>
            <a:endParaRPr lang="en-US" altLang="en-US" dirty="0"/>
          </a:p>
          <a:p>
            <a:r>
              <a:rPr lang="en-US" dirty="0"/>
              <a:t>Once all the assumptions are dropped, the case for unrestricted free trade, while still positive, has been argued by some economists associated with the “new trade theory” to lose some of its strength.</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21</a:t>
            </a:fld>
            <a:endParaRPr lang="en-US"/>
          </a:p>
        </p:txBody>
      </p:sp>
    </p:spTree>
    <p:extLst>
      <p:ext uri="{BB962C8B-B14F-4D97-AF65-F5344CB8AC3E}">
        <p14:creationId xmlns="" xmlns:p14="http://schemas.microsoft.com/office/powerpoint/2010/main" val="3276882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22</a:t>
            </a:fld>
            <a:endParaRPr lang="en-US"/>
          </a:p>
        </p:txBody>
      </p:sp>
    </p:spTree>
    <p:extLst>
      <p:ext uri="{BB962C8B-B14F-4D97-AF65-F5344CB8AC3E}">
        <p14:creationId xmlns="" xmlns:p14="http://schemas.microsoft.com/office/powerpoint/2010/main" val="2018543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baseline="0" dirty="0">
                <a:cs typeface="Times New Roman" panose="02020603050405020304" pitchFamily="18" charset="0"/>
              </a:rPr>
              <a:t>The pain caused by the movement toward a free trade regime is a short-term phenomenon, while the gains from trade once the transition has been made are both significant and enduring.</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23</a:t>
            </a:fld>
            <a:endParaRPr lang="en-US"/>
          </a:p>
        </p:txBody>
      </p:sp>
    </p:spTree>
    <p:extLst>
      <p:ext uri="{BB962C8B-B14F-4D97-AF65-F5344CB8AC3E}">
        <p14:creationId xmlns="" xmlns:p14="http://schemas.microsoft.com/office/powerpoint/2010/main" val="2216414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Diminishing returns to specialization occur when more units of resources are required to produce each additional unit. While 10 units of resources may be sufficient to increase Ghana’s output of cocoa from 12 tons to 13 tons, 11 units of resources may be needed to increase output from 13 to 14 tons, 12 units of resources to increase output from 14 tons to 15 tons, and so on. Diminishing returns imply a convex PPF for Ghana.</a:t>
            </a:r>
          </a:p>
        </p:txBody>
      </p:sp>
      <p:sp>
        <p:nvSpPr>
          <p:cNvPr id="4" name="Slide Number Placeholder 3"/>
          <p:cNvSpPr>
            <a:spLocks noGrp="1"/>
          </p:cNvSpPr>
          <p:nvPr>
            <p:ph type="sldNum" sz="quarter" idx="5"/>
          </p:nvPr>
        </p:nvSpPr>
        <p:spPr/>
        <p:txBody>
          <a:bodyPr/>
          <a:lstStyle/>
          <a:p>
            <a:fld id="{CD9A7A27-C7DA-4E20-8877-F9D8D7F61956}" type="slidenum">
              <a:rPr lang="en-US" smtClean="0"/>
              <a:pPr/>
              <a:t>24</a:t>
            </a:fld>
            <a:endParaRPr lang="en-US"/>
          </a:p>
        </p:txBody>
      </p:sp>
    </p:spTree>
    <p:extLst>
      <p:ext uri="{BB962C8B-B14F-4D97-AF65-F5344CB8AC3E}">
        <p14:creationId xmlns="" xmlns:p14="http://schemas.microsoft.com/office/powerpoint/2010/main" val="1835473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LO 6-3 </a:t>
            </a:r>
            <a:r>
              <a:rPr lang="en-US" dirty="0"/>
              <a:t>Recognize why many economists believe that unrestricted free trade between nations will raise the economic welfare of countries that participate in a free trade system.</a:t>
            </a:r>
          </a:p>
          <a:p>
            <a:endParaRPr lang="en-US" dirty="0"/>
          </a:p>
          <a:p>
            <a:pPr algn="l"/>
            <a:r>
              <a:rPr lang="en-US" b="0" i="0" u="none" strike="noStrike" baseline="0" dirty="0">
                <a:cs typeface="Times New Roman" panose="02020603050405020304" pitchFamily="18" charset="0"/>
              </a:rPr>
              <a:t>The simple comparative advantage model assumed that trade does not change a country’s stock of resources or the efficiency with which it utilizes those resources. This static assumption makes no allowances for the dynamic changes that might result from trade.</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25</a:t>
            </a:fld>
            <a:endParaRPr lang="en-US"/>
          </a:p>
        </p:txBody>
      </p:sp>
    </p:spTree>
    <p:extLst>
      <p:ext uri="{BB962C8B-B14F-4D97-AF65-F5344CB8AC3E}">
        <p14:creationId xmlns="" xmlns:p14="http://schemas.microsoft.com/office/powerpoint/2010/main" val="2837282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Dynamic gains in both the stock of a country’s resources and the efficiency with which resources are utilized will cause a country’s PPF to shift outward. This is illustrated in Figure 6.4, where the shift from PPF</a:t>
            </a:r>
            <a:r>
              <a:rPr lang="en-US" baseline="-25000" dirty="0"/>
              <a:t>1</a:t>
            </a:r>
            <a:r>
              <a:rPr lang="en-US" dirty="0"/>
              <a:t> to PPF</a:t>
            </a:r>
            <a:r>
              <a:rPr lang="en-US" baseline="-25000" dirty="0"/>
              <a:t>2</a:t>
            </a:r>
            <a:r>
              <a:rPr lang="en-US" dirty="0"/>
              <a:t> results from the dynamic gains that arise from free trade. As a consequence of this outward shift, the country in Figure 6.4 can produce more of both goods than it did before introduction of free trade. The theory suggests that opening an economy to free trade not only results in static gains of the type discussed earlier but also results in dynamic gains that stimulate economic growth.</a:t>
            </a:r>
          </a:p>
        </p:txBody>
      </p:sp>
      <p:sp>
        <p:nvSpPr>
          <p:cNvPr id="4" name="Slide Number Placeholder 3"/>
          <p:cNvSpPr>
            <a:spLocks noGrp="1"/>
          </p:cNvSpPr>
          <p:nvPr>
            <p:ph type="sldNum" sz="quarter" idx="5"/>
          </p:nvPr>
        </p:nvSpPr>
        <p:spPr/>
        <p:txBody>
          <a:bodyPr/>
          <a:lstStyle/>
          <a:p>
            <a:fld id="{CD9A7A27-C7DA-4E20-8877-F9D8D7F61956}" type="slidenum">
              <a:rPr lang="en-US" smtClean="0"/>
              <a:pPr/>
              <a:t>26</a:t>
            </a:fld>
            <a:endParaRPr lang="en-US"/>
          </a:p>
        </p:txBody>
      </p:sp>
    </p:spTree>
    <p:extLst>
      <p:ext uri="{BB962C8B-B14F-4D97-AF65-F5344CB8AC3E}">
        <p14:creationId xmlns="" xmlns:p14="http://schemas.microsoft.com/office/powerpoint/2010/main" val="623087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recent study found evidence in support of Samuelson’s thesis. The study looked at every county in the United States for its manufacturers’ exposure to competition from China. The researchers found that regions most exposed to China tended not only to lose more manufacturing jobs but also to see overall employment decline. Areas with higher exposure to China also had larger increases in workers receiving unemployment insurance, food stamps, and disability payments. The costs to the economy from the increased government payments amounted to two-thirds of the gains from trade with China. In other words, many of the ways trade with China has helped the United States—such as providing inexpensive goods to U.S. consumers—have been wiped out.</a:t>
            </a:r>
          </a:p>
          <a:p>
            <a:endParaRPr lang="en-US" dirty="0"/>
          </a:p>
          <a:p>
            <a:r>
              <a:rPr lang="en-US" dirty="0"/>
              <a:t>Other economists have dismissed Samuelson’s fears. While not questioning his analysis, they note that as a practical matter, developing nations are unlikely to be able to upgrade the skill level of their workforce rapidly enough to give rise to the situation in Samuelson’s model. In other words, they will quickly run into diminishing returns.</a:t>
            </a:r>
          </a:p>
        </p:txBody>
      </p:sp>
      <p:sp>
        <p:nvSpPr>
          <p:cNvPr id="4" name="Slide Number Placeholder 3"/>
          <p:cNvSpPr>
            <a:spLocks noGrp="1"/>
          </p:cNvSpPr>
          <p:nvPr>
            <p:ph type="sldNum" sz="quarter" idx="5"/>
          </p:nvPr>
        </p:nvSpPr>
        <p:spPr/>
        <p:txBody>
          <a:bodyPr/>
          <a:lstStyle/>
          <a:p>
            <a:fld id="{CD9A7A27-C7DA-4E20-8877-F9D8D7F61956}" type="slidenum">
              <a:rPr lang="en-US" smtClean="0"/>
              <a:pPr/>
              <a:t>27</a:t>
            </a:fld>
            <a:endParaRPr lang="en-US"/>
          </a:p>
        </p:txBody>
      </p:sp>
    </p:spTree>
    <p:extLst>
      <p:ext uri="{BB962C8B-B14F-4D97-AF65-F5344CB8AC3E}">
        <p14:creationId xmlns="" xmlns:p14="http://schemas.microsoft.com/office/powerpoint/2010/main" val="1311740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message seems clear: Adopt an open economy and embrace free trade, and your nation will be rewarded with higher economic growth rates. Higher growth will raise income levels and living standards.</a:t>
            </a:r>
          </a:p>
          <a:p>
            <a:endParaRPr lang="en-US" altLang="en-US" dirty="0"/>
          </a:p>
          <a:p>
            <a:r>
              <a:rPr lang="en-US" altLang="en-US" dirty="0"/>
              <a:t>Research indicates that for every 10 percent increase in the importance of international trade in an economy, average income levels will rise by at least 5 percent.</a:t>
            </a:r>
          </a:p>
        </p:txBody>
      </p:sp>
      <p:sp>
        <p:nvSpPr>
          <p:cNvPr id="4" name="Slide Number Placeholder 3"/>
          <p:cNvSpPr>
            <a:spLocks noGrp="1"/>
          </p:cNvSpPr>
          <p:nvPr>
            <p:ph type="sldNum" sz="quarter" idx="5"/>
          </p:nvPr>
        </p:nvSpPr>
        <p:spPr/>
        <p:txBody>
          <a:bodyPr/>
          <a:lstStyle/>
          <a:p>
            <a:fld id="{CD9A7A27-C7DA-4E20-8877-F9D8D7F61956}" type="slidenum">
              <a:rPr lang="en-US" smtClean="0"/>
              <a:pPr/>
              <a:t>28</a:t>
            </a:fld>
            <a:endParaRPr lang="en-US"/>
          </a:p>
        </p:txBody>
      </p:sp>
    </p:spTree>
    <p:extLst>
      <p:ext uri="{BB962C8B-B14F-4D97-AF65-F5344CB8AC3E}">
        <p14:creationId xmlns="" xmlns:p14="http://schemas.microsoft.com/office/powerpoint/2010/main" val="4278906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LO 6-2 </a:t>
            </a:r>
            <a:r>
              <a:rPr lang="en-US" dirty="0"/>
              <a:t>Summarize the different theories explaining trade flows between nations.</a:t>
            </a:r>
          </a:p>
          <a:p>
            <a:endParaRPr lang="en-US" altLang="en-US" dirty="0"/>
          </a:p>
          <a:p>
            <a:pPr algn="l"/>
            <a:r>
              <a:rPr lang="en-US" b="0" i="0" u="none" strike="noStrike" baseline="0" dirty="0">
                <a:cs typeface="Times New Roman" panose="02020603050405020304" pitchFamily="18" charset="0"/>
              </a:rPr>
              <a:t>The Heckscher–Ohlin theory has commonsense appeal. For example, the United States has long been a substantial exporter of agricultural goods, reflecting in part its unusual abundance of arable land. In contrast, China has excelled in the export of goods produced in labor-intensive manufacturing industries. This reflects China’s relative abundance of low-cost labor.</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29</a:t>
            </a:fld>
            <a:endParaRPr lang="en-US"/>
          </a:p>
        </p:txBody>
      </p:sp>
    </p:spTree>
    <p:extLst>
      <p:ext uri="{BB962C8B-B14F-4D97-AF65-F5344CB8AC3E}">
        <p14:creationId xmlns="" xmlns:p14="http://schemas.microsoft.com/office/powerpoint/2010/main" val="28331646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Tests of the Heckscher–Ohlin theory using data for a large number of countries tend to confirm the existence of the Leontief paradox. This leaves economists with a difficult dilemma. They prefer the Heckscher–Ohlin theory on theoretical grounds, but it is a relatively poor predictor of real-world international trade patterns. On the other hand, the theory they regard as being too limited, Ricardo’s theory of comparative advantage, actually predicts trade patterns with greater accuracy. The best solution to this dilemma may be to return to the Ricardian idea that trade patterns are largely driven by international differences in productivity.</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30</a:t>
            </a:fld>
            <a:endParaRPr lang="en-US"/>
          </a:p>
        </p:txBody>
      </p:sp>
    </p:spTree>
    <p:extLst>
      <p:ext uri="{BB962C8B-B14F-4D97-AF65-F5344CB8AC3E}">
        <p14:creationId xmlns="" xmlns:p14="http://schemas.microsoft.com/office/powerpoint/2010/main" val="23790200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LO 6-2 </a:t>
            </a:r>
            <a:r>
              <a:rPr lang="en-US" dirty="0"/>
              <a:t>Summarize the different theories explaining trade flows between nations.</a:t>
            </a:r>
          </a:p>
          <a:p>
            <a:endParaRPr lang="en-US" altLang="en-US" dirty="0"/>
          </a:p>
          <a:p>
            <a:pPr algn="l"/>
            <a:r>
              <a:rPr lang="en-US" b="0" i="0" u="none" strike="noStrike" baseline="0" dirty="0">
                <a:cs typeface="Times New Roman" panose="02020603050405020304" pitchFamily="18" charset="0"/>
              </a:rPr>
              <a:t>Just because a new product is developed by a U.S. firm and first sold in the U.S. market, it does not follow that the product must be produced in the United States. It could be produced abroad at some low-cost location and then exported back into the United States. However, Vernon argued that most new products were initially produced in America. Apparently, the pioneering firms believed it was better to keep production facilities close to the market and to the firm’s center of decision making, given the uncertainty and risks inherent in introducing new products. Also, the demand for most new products tends to be based on nonprice factors. Consequently, firms can charge relatively high prices for new products, which obviates the need to look for low-cost production sites in other countries.</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31</a:t>
            </a:fld>
            <a:endParaRPr lang="en-US"/>
          </a:p>
        </p:txBody>
      </p:sp>
    </p:spTree>
    <p:extLst>
      <p:ext uri="{BB962C8B-B14F-4D97-AF65-F5344CB8AC3E}">
        <p14:creationId xmlns="" xmlns:p14="http://schemas.microsoft.com/office/powerpoint/2010/main" val="2610768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sum, although Vernon’s theory may be useful for explaining the pattern of international trade during the period of American global dominance, its relevance in the modern world seems more limited.</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32</a:t>
            </a:fld>
            <a:endParaRPr lang="en-US"/>
          </a:p>
        </p:txBody>
      </p:sp>
    </p:spTree>
    <p:extLst>
      <p:ext uri="{BB962C8B-B14F-4D97-AF65-F5344CB8AC3E}">
        <p14:creationId xmlns="" xmlns:p14="http://schemas.microsoft.com/office/powerpoint/2010/main" val="778916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LO 6-2 </a:t>
            </a:r>
            <a:r>
              <a:rPr lang="en-US" dirty="0"/>
              <a:t>Summarize the different theories explaining trade flows between nations.</a:t>
            </a:r>
          </a:p>
          <a:p>
            <a:endParaRPr lang="en-US" altLang="en-US" dirty="0"/>
          </a:p>
          <a:p>
            <a:r>
              <a:rPr lang="en-US" altLang="en-US" dirty="0"/>
              <a:t>W</a:t>
            </a:r>
            <a:r>
              <a:rPr lang="en-US" dirty="0"/>
              <a:t>orld trade in certain products may be dominated by countries whose firms were first movers in their production.</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33</a:t>
            </a:fld>
            <a:endParaRPr lang="en-US"/>
          </a:p>
        </p:txBody>
      </p:sp>
    </p:spTree>
    <p:extLst>
      <p:ext uri="{BB962C8B-B14F-4D97-AF65-F5344CB8AC3E}">
        <p14:creationId xmlns="" xmlns:p14="http://schemas.microsoft.com/office/powerpoint/2010/main" val="41208628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LO 6-3</a:t>
            </a:r>
            <a:r>
              <a:rPr lang="en-US" altLang="en-US" baseline="0" dirty="0"/>
              <a:t> </a:t>
            </a:r>
            <a:r>
              <a:rPr lang="en-US" dirty="0"/>
              <a:t>Recognize why many economists believe that unrestricted free trade between nations will raise the economic welfare of countries that participate in a free trade system.</a:t>
            </a:r>
          </a:p>
          <a:p>
            <a:endParaRPr lang="en-US" altLang="en-US" dirty="0"/>
          </a:p>
          <a:p>
            <a:r>
              <a:rPr lang="en-US" dirty="0"/>
              <a:t>Trade is mutually beneficial because it allows the specialization of production, the realization of scale economies, the production of a greater variety of products, and lower prices.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34</a:t>
            </a:fld>
            <a:endParaRPr lang="en-US"/>
          </a:p>
        </p:txBody>
      </p:sp>
    </p:spTree>
    <p:extLst>
      <p:ext uri="{BB962C8B-B14F-4D97-AF65-F5344CB8AC3E}">
        <p14:creationId xmlns="" xmlns:p14="http://schemas.microsoft.com/office/powerpoint/2010/main" val="24848426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Times New Roman" panose="02020603050405020304" pitchFamily="18" charset="0"/>
                <a:cs typeface="Times New Roman" panose="02020603050405020304" pitchFamily="18" charset="0"/>
              </a:rPr>
              <a:t>New trade theory argues that for those products where economies of scale are significant and represent a substantial proportion of world demand, the first movers in an industry can gain a scale-based cost advantage that later entrants find almost impossible to match. Thus, the pattern of trade that we observe for such products may reflect first-mover advantages.</a:t>
            </a:r>
          </a:p>
          <a:p>
            <a:pPr marL="285750" indent="-285750" algn="l">
              <a:buFont typeface="Arial" panose="020B0604020202020204" pitchFamily="34" charset="0"/>
              <a:buChar char="•"/>
            </a:pPr>
            <a:r>
              <a:rPr lang="en-US" altLang="en-US" sz="1200" b="0" i="0" u="none" strike="noStrike" baseline="0" dirty="0">
                <a:latin typeface="Times New Roman" panose="02020603050405020304" pitchFamily="18" charset="0"/>
                <a:cs typeface="Times New Roman" panose="02020603050405020304" pitchFamily="18" charset="0"/>
              </a:rPr>
              <a:t>Example: commercial aerospace industry.</a:t>
            </a:r>
            <a:endParaRPr lang="en-IN"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35</a:t>
            </a:fld>
            <a:endParaRPr lang="en-US"/>
          </a:p>
        </p:txBody>
      </p:sp>
    </p:spTree>
    <p:extLst>
      <p:ext uri="{BB962C8B-B14F-4D97-AF65-F5344CB8AC3E}">
        <p14:creationId xmlns="" xmlns:p14="http://schemas.microsoft.com/office/powerpoint/2010/main" val="20010109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trade theorists stress the role of luck, entrepreneurship, and innovation in giving a firm first-mover advantages.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36</a:t>
            </a:fld>
            <a:endParaRPr lang="en-US"/>
          </a:p>
        </p:txBody>
      </p:sp>
    </p:spTree>
    <p:extLst>
      <p:ext uri="{BB962C8B-B14F-4D97-AF65-F5344CB8AC3E}">
        <p14:creationId xmlns="" xmlns:p14="http://schemas.microsoft.com/office/powerpoint/2010/main" val="3728284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Times New Roman" panose="02020603050405020304" pitchFamily="18" charset="0"/>
              </a:rPr>
              <a:t>LO 6-2 Summarize the different theories explaining trade flows between nations.</a:t>
            </a:r>
          </a:p>
          <a:p>
            <a:endParaRPr lang="en-US" dirty="0">
              <a:cs typeface="Times New Roman" panose="02020603050405020304" pitchFamily="18" charset="0"/>
            </a:endParaRPr>
          </a:p>
          <a:p>
            <a:pPr algn="l"/>
            <a:r>
              <a:rPr lang="en-US" b="0" i="0" u="none" strike="noStrike" baseline="0" dirty="0">
                <a:cs typeface="Times New Roman" panose="02020603050405020304" pitchFamily="18" charset="0"/>
              </a:rPr>
              <a:t>For Porter, the essential task was to explain why a nation achieves international success in a particular industry.</a:t>
            </a:r>
          </a:p>
          <a:p>
            <a:pPr marL="285750" indent="-285750" algn="l">
              <a:buFont typeface="Arial" panose="020B0604020202020204" pitchFamily="34" charset="0"/>
              <a:buChar char="•"/>
            </a:pPr>
            <a:r>
              <a:rPr lang="en-US" b="0" i="0" u="none" strike="noStrike" baseline="0" dirty="0">
                <a:cs typeface="Times New Roman" panose="02020603050405020304" pitchFamily="18" charset="0"/>
              </a:rPr>
              <a:t>Why does Japan do so well in the automobile industry?</a:t>
            </a:r>
          </a:p>
          <a:p>
            <a:pPr marL="285750" indent="-285750" algn="l">
              <a:buFont typeface="Arial" panose="020B0604020202020204" pitchFamily="34" charset="0"/>
              <a:buChar char="•"/>
            </a:pPr>
            <a:r>
              <a:rPr lang="en-US" b="0" i="0" u="none" strike="noStrike" baseline="0" dirty="0">
                <a:cs typeface="Times New Roman" panose="02020603050405020304" pitchFamily="18" charset="0"/>
              </a:rPr>
              <a:t>Why does Switzerland excel in the production and export of precision instruments and pharmaceuticals?</a:t>
            </a:r>
          </a:p>
          <a:p>
            <a:pPr marL="285750" indent="-285750" algn="l">
              <a:buFont typeface="Arial" panose="020B0604020202020204" pitchFamily="34" charset="0"/>
              <a:buChar char="•"/>
            </a:pPr>
            <a:r>
              <a:rPr lang="en-US" b="0" i="0" u="none" strike="noStrike" baseline="0" dirty="0">
                <a:cs typeface="Times New Roman" panose="02020603050405020304" pitchFamily="18" charset="0"/>
              </a:rPr>
              <a:t>Why do Germany and the United States do so well in the chemical industry?</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37</a:t>
            </a:fld>
            <a:endParaRPr lang="en-US"/>
          </a:p>
        </p:txBody>
      </p:sp>
    </p:spTree>
    <p:extLst>
      <p:ext uri="{BB962C8B-B14F-4D97-AF65-F5344CB8AC3E}">
        <p14:creationId xmlns="" xmlns:p14="http://schemas.microsoft.com/office/powerpoint/2010/main" val="10058604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Aft>
                <a:spcPts val="0"/>
              </a:spcAft>
              <a:defRPr/>
            </a:pPr>
            <a:r>
              <a:rPr lang="en-US" dirty="0"/>
              <a:t>Porter (1990) tried to explain why a nation achieves international success in a particular industry.</a:t>
            </a:r>
          </a:p>
          <a:p>
            <a:pPr eaLnBrk="1" fontAlgn="auto" hangingPunct="1">
              <a:spcAft>
                <a:spcPts val="0"/>
              </a:spcAft>
              <a:defRPr/>
            </a:pPr>
            <a:endParaRPr lang="en-US" dirty="0"/>
          </a:p>
          <a:p>
            <a:pPr eaLnBrk="1" fontAlgn="auto" hangingPunct="1">
              <a:spcAft>
                <a:spcPts val="0"/>
              </a:spcAft>
              <a:defRPr/>
            </a:pPr>
            <a:r>
              <a:rPr lang="en-US" dirty="0"/>
              <a:t>Porter identified four attributes he calls the </a:t>
            </a:r>
            <a:r>
              <a:rPr lang="en-US" dirty="0">
                <a:solidFill>
                  <a:schemeClr val="accent4">
                    <a:lumMod val="75000"/>
                  </a:schemeClr>
                </a:solidFill>
              </a:rPr>
              <a:t>diamond</a:t>
            </a:r>
            <a:r>
              <a:rPr lang="en-US" dirty="0"/>
              <a:t> that promote or impede the creation of competitive advantage:</a:t>
            </a:r>
          </a:p>
          <a:p>
            <a:pPr marL="465138" lvl="1" indent="-239713" eaLnBrk="1" fontAlgn="auto" hangingPunct="1">
              <a:spcAft>
                <a:spcPts val="0"/>
              </a:spcAft>
              <a:buFont typeface="Wingdings" pitchFamily="2" charset="2"/>
              <a:buAutoNum type="arabicPeriod"/>
              <a:defRPr/>
            </a:pPr>
            <a:r>
              <a:rPr lang="en-US" dirty="0"/>
              <a:t>Factor endowments</a:t>
            </a:r>
          </a:p>
          <a:p>
            <a:pPr marL="465138" lvl="1" indent="-239713" eaLnBrk="1" fontAlgn="auto" hangingPunct="1">
              <a:spcAft>
                <a:spcPts val="0"/>
              </a:spcAft>
              <a:buFont typeface="Wingdings" pitchFamily="2" charset="2"/>
              <a:buAutoNum type="arabicPeriod"/>
              <a:defRPr/>
            </a:pPr>
            <a:r>
              <a:rPr lang="en-US" dirty="0"/>
              <a:t>Demand conditions</a:t>
            </a:r>
          </a:p>
          <a:p>
            <a:pPr marL="465138" lvl="1" indent="-239713" eaLnBrk="1" fontAlgn="auto" hangingPunct="1">
              <a:spcAft>
                <a:spcPts val="0"/>
              </a:spcAft>
              <a:buFont typeface="Wingdings" pitchFamily="2" charset="2"/>
              <a:buAutoNum type="arabicPeriod"/>
              <a:defRPr/>
            </a:pPr>
            <a:r>
              <a:rPr lang="en-US" dirty="0"/>
              <a:t>Related and supporting industries</a:t>
            </a:r>
          </a:p>
          <a:p>
            <a:pPr marL="465138" lvl="1" indent="-239713" eaLnBrk="1" fontAlgn="auto" hangingPunct="1">
              <a:spcAft>
                <a:spcPts val="0"/>
              </a:spcAft>
              <a:buFont typeface="Wingdings" pitchFamily="2" charset="2"/>
              <a:buAutoNum type="arabicPeriod"/>
              <a:defRPr/>
            </a:pPr>
            <a:r>
              <a:rPr lang="en-US" dirty="0"/>
              <a:t>Firm strategy, structure, and rivalry</a:t>
            </a:r>
          </a:p>
          <a:p>
            <a:pPr eaLnBrk="1" fontAlgn="auto" hangingPunct="1">
              <a:spcAft>
                <a:spcPts val="0"/>
              </a:spcAft>
              <a:defRPr/>
            </a:pPr>
            <a:r>
              <a:rPr lang="en-US" dirty="0"/>
              <a:t>In addition, Porter identified two additional variables (chance and government) that can influence the diamond in important ways.</a:t>
            </a:r>
          </a:p>
        </p:txBody>
      </p:sp>
      <p:sp>
        <p:nvSpPr>
          <p:cNvPr id="4" name="Slide Number Placeholder 3"/>
          <p:cNvSpPr>
            <a:spLocks noGrp="1"/>
          </p:cNvSpPr>
          <p:nvPr>
            <p:ph type="sldNum" sz="quarter" idx="5"/>
          </p:nvPr>
        </p:nvSpPr>
        <p:spPr/>
        <p:txBody>
          <a:bodyPr/>
          <a:lstStyle/>
          <a:p>
            <a:fld id="{CD9A7A27-C7DA-4E20-8877-F9D8D7F61956}" type="slidenum">
              <a:rPr lang="en-US" smtClean="0"/>
              <a:pPr/>
              <a:t>38</a:t>
            </a:fld>
            <a:endParaRPr lang="en-US"/>
          </a:p>
        </p:txBody>
      </p:sp>
    </p:spTree>
    <p:extLst>
      <p:ext uri="{BB962C8B-B14F-4D97-AF65-F5344CB8AC3E}">
        <p14:creationId xmlns="" xmlns:p14="http://schemas.microsoft.com/office/powerpoint/2010/main" val="21544765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Factor endowments lie at the center of the Heckscher–Ohlin theory. While Porter does not propose anything radically new, he does analyze the characteristics of factors of production. He recognizes hierarchies among factors, distinguishing between basic factors (for example, natural resources, climate, location, and demographics) and advanced factors (for example, communication infrastructure, sophisticated and skilled labor, research facilities, and technological know-how).</a:t>
            </a:r>
          </a:p>
        </p:txBody>
      </p:sp>
      <p:sp>
        <p:nvSpPr>
          <p:cNvPr id="4" name="Slide Number Placeholder 3"/>
          <p:cNvSpPr>
            <a:spLocks noGrp="1"/>
          </p:cNvSpPr>
          <p:nvPr>
            <p:ph type="sldNum" sz="quarter" idx="5"/>
          </p:nvPr>
        </p:nvSpPr>
        <p:spPr/>
        <p:txBody>
          <a:bodyPr/>
          <a:lstStyle/>
          <a:p>
            <a:fld id="{CD9A7A27-C7DA-4E20-8877-F9D8D7F61956}" type="slidenum">
              <a:rPr lang="en-US" smtClean="0"/>
              <a:pPr/>
              <a:t>39</a:t>
            </a:fld>
            <a:endParaRPr lang="en-US"/>
          </a:p>
        </p:txBody>
      </p:sp>
    </p:spTree>
    <p:extLst>
      <p:ext uri="{BB962C8B-B14F-4D97-AF65-F5344CB8AC3E}">
        <p14:creationId xmlns="" xmlns:p14="http://schemas.microsoft.com/office/powerpoint/2010/main" val="6673180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Porter emphasizes the role home demand plays in upgrading competitive advantage. Firms are typically most sensitive to the needs of their closest customers. Thus, the characteristics of home demand are particularly important in shaping the attributes of domestically made products and in creating pressures for innovation and quality.</a:t>
            </a:r>
          </a:p>
        </p:txBody>
      </p:sp>
      <p:sp>
        <p:nvSpPr>
          <p:cNvPr id="4" name="Slide Number Placeholder 3"/>
          <p:cNvSpPr>
            <a:spLocks noGrp="1"/>
          </p:cNvSpPr>
          <p:nvPr>
            <p:ph type="sldNum" sz="quarter" idx="5"/>
          </p:nvPr>
        </p:nvSpPr>
        <p:spPr/>
        <p:txBody>
          <a:bodyPr/>
          <a:lstStyle/>
          <a:p>
            <a:fld id="{CD9A7A27-C7DA-4E20-8877-F9D8D7F61956}" type="slidenum">
              <a:rPr lang="en-US" smtClean="0"/>
              <a:pPr/>
              <a:t>40</a:t>
            </a:fld>
            <a:endParaRPr lang="en-US"/>
          </a:p>
        </p:txBody>
      </p:sp>
    </p:spTree>
    <p:extLst>
      <p:ext uri="{BB962C8B-B14F-4D97-AF65-F5344CB8AC3E}">
        <p14:creationId xmlns="" xmlns:p14="http://schemas.microsoft.com/office/powerpoint/2010/main" val="37750594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benefits of investments in advanced factors of production by related and supporting industries can spill over into an industry, thereby helping it achieve a strong competitive position internationally. Swedish strength in fabricated steel products (for example, ball bearings and cutting tools) has drawn on strengths in Sweden’s specialty steel industry.</a:t>
            </a:r>
          </a:p>
        </p:txBody>
      </p:sp>
      <p:sp>
        <p:nvSpPr>
          <p:cNvPr id="4" name="Slide Number Placeholder 3"/>
          <p:cNvSpPr>
            <a:spLocks noGrp="1"/>
          </p:cNvSpPr>
          <p:nvPr>
            <p:ph type="sldNum" sz="quarter" idx="5"/>
          </p:nvPr>
        </p:nvSpPr>
        <p:spPr/>
        <p:txBody>
          <a:bodyPr/>
          <a:lstStyle/>
          <a:p>
            <a:fld id="{CD9A7A27-C7DA-4E20-8877-F9D8D7F61956}" type="slidenum">
              <a:rPr lang="en-US" smtClean="0"/>
              <a:pPr/>
              <a:t>41</a:t>
            </a:fld>
            <a:endParaRPr lang="en-US"/>
          </a:p>
        </p:txBody>
      </p:sp>
    </p:spTree>
    <p:extLst>
      <p:ext uri="{BB962C8B-B14F-4D97-AF65-F5344CB8AC3E}">
        <p14:creationId xmlns="" xmlns:p14="http://schemas.microsoft.com/office/powerpoint/2010/main" val="3544139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Times New Roman" panose="02020603050405020304" pitchFamily="18" charset="0"/>
                <a:cs typeface="Times New Roman" panose="02020603050405020304" pitchFamily="18" charset="0"/>
              </a:rPr>
              <a:t>Nations are characterized by different management ideologies which influence the ability of firms to build national competitive advantage. </a:t>
            </a:r>
            <a:r>
              <a:rPr lang="en-US" sz="1200" b="0" i="0" u="none" strike="noStrike" baseline="0" dirty="0">
                <a:latin typeface="Times New Roman" panose="02020603050405020304" pitchFamily="18" charset="0"/>
                <a:cs typeface="Times New Roman" panose="02020603050405020304" pitchFamily="18" charset="0"/>
              </a:rPr>
              <a:t>According to Porter, one consequence of these different management ideologies was a relative loss of U.S. competitiveness in those engineering-based industries where manufacturing processes and product design issues are all-important (</a:t>
            </a:r>
            <a:r>
              <a:rPr lang="en-US" altLang="en-US" dirty="0"/>
              <a:t>for example,</a:t>
            </a:r>
            <a:r>
              <a:rPr lang="en-US" sz="1200" b="0" i="0" u="none" strike="noStrike" baseline="0" dirty="0">
                <a:latin typeface="Times New Roman" panose="02020603050405020304" pitchFamily="18" charset="0"/>
                <a:cs typeface="Times New Roman" panose="02020603050405020304" pitchFamily="18" charset="0"/>
              </a:rPr>
              <a:t> the automobile industry).</a:t>
            </a:r>
            <a:endParaRPr lang="en-US" alt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42</a:t>
            </a:fld>
            <a:endParaRPr lang="en-US"/>
          </a:p>
        </p:txBody>
      </p:sp>
    </p:spTree>
    <p:extLst>
      <p:ext uri="{BB962C8B-B14F-4D97-AF65-F5344CB8AC3E}">
        <p14:creationId xmlns="" xmlns:p14="http://schemas.microsoft.com/office/powerpoint/2010/main" val="1289648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LO 6-4 </a:t>
            </a:r>
            <a:r>
              <a:rPr lang="en-US" dirty="0"/>
              <a:t>Explain the arguments of those who maintain that government can play a proactive role in promoting national competitive advantage in certain industries.</a:t>
            </a:r>
            <a:endParaRPr lang="en-US" altLang="en-US" dirty="0"/>
          </a:p>
          <a:p>
            <a:pPr eaLnBrk="1" hangingPunct="1"/>
            <a:endParaRPr lang="en-US" altLang="en-US" dirty="0"/>
          </a:p>
          <a:p>
            <a:pPr eaLnBrk="1" hangingPunct="1"/>
            <a:r>
              <a:rPr lang="en-US" altLang="en-US" dirty="0"/>
              <a:t>Porter contends that the degree to which a nation is likely to achieve international success in a certain industry is a function of the combined impact of factor endowments, domestic demand conditions, related and supporting industries, and domestic rivalry.</a:t>
            </a:r>
          </a:p>
          <a:p>
            <a:pPr eaLnBrk="1" hangingPunct="1"/>
            <a:endParaRPr lang="en-US" altLang="en-US" dirty="0"/>
          </a:p>
          <a:p>
            <a:pPr eaLnBrk="1" hangingPunct="1"/>
            <a:r>
              <a:rPr lang="en-US" altLang="en-US" dirty="0"/>
              <a:t>Porter also contends that government can influence each of the four components of the diamond—either positively or negatively. Government can shape domestic demand through local product standards or with regulations that mandate or influence buyer needs. Government policy can influence supporting and related industries through regulation and influence firm rivalry through such devices as capital market regulation, tax policy, and antitrust laws.</a:t>
            </a:r>
          </a:p>
        </p:txBody>
      </p:sp>
      <p:sp>
        <p:nvSpPr>
          <p:cNvPr id="4" name="Slide Number Placeholder 3"/>
          <p:cNvSpPr>
            <a:spLocks noGrp="1"/>
          </p:cNvSpPr>
          <p:nvPr>
            <p:ph type="sldNum" sz="quarter" idx="5"/>
          </p:nvPr>
        </p:nvSpPr>
        <p:spPr/>
        <p:txBody>
          <a:bodyPr/>
          <a:lstStyle/>
          <a:p>
            <a:fld id="{CD9A7A27-C7DA-4E20-8877-F9D8D7F61956}" type="slidenum">
              <a:rPr lang="en-US" smtClean="0"/>
              <a:pPr/>
              <a:t>43</a:t>
            </a:fld>
            <a:endParaRPr lang="en-US"/>
          </a:p>
        </p:txBody>
      </p:sp>
    </p:spTree>
    <p:extLst>
      <p:ext uri="{BB962C8B-B14F-4D97-AF65-F5344CB8AC3E}">
        <p14:creationId xmlns="" xmlns:p14="http://schemas.microsoft.com/office/powerpoint/2010/main" val="27677069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LO 6-5 </a:t>
            </a:r>
            <a:r>
              <a:rPr lang="en-US" dirty="0"/>
              <a:t>Understand the important implications that international trade theory holds for business practice.</a:t>
            </a:r>
            <a:endParaRPr lang="en-US" altLang="en-US" dirty="0"/>
          </a:p>
          <a:p>
            <a:pPr eaLnBrk="1" hangingPunct="1"/>
            <a:endParaRPr lang="en-US" altLang="en-US" dirty="0"/>
          </a:p>
          <a:p>
            <a:pPr eaLnBrk="1" hangingPunct="1"/>
            <a:r>
              <a:rPr lang="en-US" altLang="en-US" dirty="0"/>
              <a:t>Underlying most of the theories we have discussed is the notion that different countries have particular advantages in different productive activities. These differences influence a firm’s decision about where to locate productive activities. A firm should disperse its productive activities to those countries where they can be performed most efficiently.</a:t>
            </a:r>
          </a:p>
          <a:p>
            <a:pPr eaLnBrk="1" hangingPunct="1"/>
            <a:endParaRPr lang="en-US" altLang="en-US" dirty="0"/>
          </a:p>
          <a:p>
            <a:pPr eaLnBrk="1" hangingPunct="1"/>
            <a:r>
              <a:rPr lang="en-US" altLang="en-US" dirty="0"/>
              <a:t>Firms that establish a first-mover advantage in the production of a new product may later dominate global trade in that product.</a:t>
            </a:r>
          </a:p>
          <a:p>
            <a:pPr eaLnBrk="1" hangingPunct="1"/>
            <a:endParaRPr lang="en-US" altLang="en-US" dirty="0"/>
          </a:p>
          <a:p>
            <a:pPr eaLnBrk="1" hangingPunct="1"/>
            <a:r>
              <a:rPr lang="en-US" altLang="en-US" dirty="0"/>
              <a:t>Government policies on free trade or protecting domestic industries can significantly impact global competitiveness. Businesses should encourage free trade policies.</a:t>
            </a:r>
          </a:p>
        </p:txBody>
      </p:sp>
      <p:sp>
        <p:nvSpPr>
          <p:cNvPr id="4" name="Slide Number Placeholder 3"/>
          <p:cNvSpPr>
            <a:spLocks noGrp="1"/>
          </p:cNvSpPr>
          <p:nvPr>
            <p:ph type="sldNum" sz="quarter" idx="5"/>
          </p:nvPr>
        </p:nvSpPr>
        <p:spPr/>
        <p:txBody>
          <a:bodyPr/>
          <a:lstStyle/>
          <a:p>
            <a:fld id="{CD9A7A27-C7DA-4E20-8877-F9D8D7F61956}" type="slidenum">
              <a:rPr lang="en-US" smtClean="0"/>
              <a:pPr/>
              <a:t>44</a:t>
            </a:fld>
            <a:endParaRPr lang="en-US"/>
          </a:p>
        </p:txBody>
      </p:sp>
    </p:spTree>
    <p:extLst>
      <p:ext uri="{BB962C8B-B14F-4D97-AF65-F5344CB8AC3E}">
        <p14:creationId xmlns="" xmlns:p14="http://schemas.microsoft.com/office/powerpoint/2010/main" val="27251528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cs typeface="Times New Roman" panose="02020603050405020304" pitchFamily="18" charset="0"/>
              </a:rPr>
              <a:t>When investment risks increase, businesses typically do three things.</a:t>
            </a:r>
          </a:p>
          <a:p>
            <a:pPr marL="285750" indent="-285750" algn="l">
              <a:buFont typeface="Arial" panose="020B0604020202020204" pitchFamily="34" charset="0"/>
              <a:buChar char="•"/>
            </a:pPr>
            <a:r>
              <a:rPr lang="en-US" sz="1200" b="0" i="0" u="none" strike="noStrike" baseline="0" dirty="0">
                <a:cs typeface="Times New Roman" panose="02020603050405020304" pitchFamily="18" charset="0"/>
              </a:rPr>
              <a:t>First, they reduce their investments in risky projects, which in this context would probably mean lower investments in countries involved in a trade war.</a:t>
            </a:r>
          </a:p>
          <a:p>
            <a:pPr marL="285750" indent="-285750" algn="l">
              <a:buFont typeface="Arial" panose="020B0604020202020204" pitchFamily="34" charset="0"/>
              <a:buChar char="•"/>
            </a:pPr>
            <a:r>
              <a:rPr lang="en-US" sz="1200" b="0" i="0" u="none" strike="noStrike" baseline="0" dirty="0">
                <a:cs typeface="Times New Roman" panose="02020603050405020304" pitchFamily="18" charset="0"/>
              </a:rPr>
              <a:t>Second, they hedge their bets. Hedging bets might require a firm like Apple to source a component from several different locations and, perhaps, to assemble in multiple locations so that if a trade dispute and higher tariff barriers make one location less economical, the firm can shift some of its production to another location. Hedging bets might also require the firm to increase its domestic production, even if doing do raises costs. It should be noted that reducing investments risks, and hedging by sourcing from multiple locations, will reduce the efficiency of resource allocation in the global economy, depress and/or distort trade flows, and lower economic growth rates going forward.</a:t>
            </a:r>
          </a:p>
          <a:p>
            <a:pPr marL="285750" indent="-285750" algn="l">
              <a:buFont typeface="Arial" panose="020B0604020202020204" pitchFamily="34" charset="0"/>
              <a:buChar char="•"/>
            </a:pPr>
            <a:r>
              <a:rPr lang="en-US" sz="1200" b="0" i="0" u="none" strike="noStrike" baseline="0" dirty="0">
                <a:cs typeface="Times New Roman" panose="02020603050405020304" pitchFamily="18" charset="0"/>
              </a:rPr>
              <a:t>Third, to counteract all of this, business can and will lobby governments to encourage them to resolve disputes and create a more stable and predictable environment.</a:t>
            </a:r>
            <a:endParaRPr lang="en-US" sz="1200"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45</a:t>
            </a:fld>
            <a:endParaRPr lang="en-US"/>
          </a:p>
        </p:txBody>
      </p:sp>
    </p:spTree>
    <p:extLst>
      <p:ext uri="{BB962C8B-B14F-4D97-AF65-F5344CB8AC3E}">
        <p14:creationId xmlns="" xmlns:p14="http://schemas.microsoft.com/office/powerpoint/2010/main" val="34489124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47</a:t>
            </a:fld>
            <a:endParaRPr lang="en-US"/>
          </a:p>
        </p:txBody>
      </p:sp>
    </p:spTree>
    <p:extLst>
      <p:ext uri="{BB962C8B-B14F-4D97-AF65-F5344CB8AC3E}">
        <p14:creationId xmlns="" xmlns:p14="http://schemas.microsoft.com/office/powerpoint/2010/main" val="400574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 xmlns:a16="http://schemas.microsoft.com/office/drawing/2014/main" id="{EC86C884-D766-9149-B40E-B86A943DE6D1}"/>
              </a:ext>
              <a:ext uri="{C183D7F6-B498-43B3-948B-1728B52AA6E4}">
                <adec:decorative xmlns=""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lumMod val="50000"/>
                    <a:lumOff val="50000"/>
                  </a:schemeClr>
                </a:solidFill>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 xmlns:p14="http://schemas.microsoft.com/office/powerpoint/2010/main" val="1001655917"/>
      </p:ext>
    </p:extLst>
  </p:cSld>
  <p:clrMapOvr>
    <a:masterClrMapping/>
  </p:clrMapOvr>
  <p:extLst>
    <p:ext uri="{DCECCB84-F9BA-43D5-87BE-67443E8EF086}">
      <p15:sldGuideLst xmlns=""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 xmlns:a16="http://schemas.microsoft.com/office/drawing/2014/main" id="{E2D8ACCF-E5FC-4FE9-9E84-B2A0A6B1EEBA}"/>
              </a:ext>
              <a:ext uri="{C183D7F6-B498-43B3-948B-1728B52AA6E4}">
                <adec:decorative xmlns=""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 xmlns:a16="http://schemas.microsoft.com/office/drawing/2014/main" id="{EC86C884-D766-9149-B40E-B86A943DE6D1}"/>
              </a:ext>
              <a:ext uri="{C183D7F6-B498-43B3-948B-1728B52AA6E4}">
                <adec:decorative xmlns=""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 xmlns:a16="http://schemas.microsoft.com/office/drawing/2014/main" id="{F4607C07-D864-4A1A-8061-D12997CC50CE}"/>
              </a:ext>
            </a:extLst>
          </p:cNvPr>
          <p:cNvSpPr>
            <a:spLocks noGrp="1"/>
          </p:cNvSpPr>
          <p:nvPr>
            <p:ph type="ftr" sz="quarter" idx="12"/>
          </p:nvPr>
        </p:nvSpPr>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
        <p:nvSpPr>
          <p:cNvPr id="13" name="Content Placeholder 5">
            <a:extLst>
              <a:ext uri="{FF2B5EF4-FFF2-40B4-BE49-F238E27FC236}">
                <a16:creationId xmlns="" xmlns:a16="http://schemas.microsoft.com/office/drawing/2014/main" id="{94676E63-5785-42C5-94C7-249B828FABD8}"/>
              </a:ext>
            </a:extLst>
          </p:cNvPr>
          <p:cNvSpPr>
            <a:spLocks noGrp="1"/>
          </p:cNvSpPr>
          <p:nvPr>
            <p:ph sz="quarter" idx="13"/>
          </p:nvPr>
        </p:nvSpPr>
        <p:spPr>
          <a:xfrm>
            <a:off x="365125" y="6543675"/>
            <a:ext cx="8421688" cy="173038"/>
          </a:xfrm>
          <a:prstGeom prst="rect">
            <a:avLst/>
          </a:prstGeom>
        </p:spPr>
        <p:txBody>
          <a:bodyPr/>
          <a:lstStyle/>
          <a:p>
            <a:pPr lvl="0"/>
            <a:endParaRPr lang="en-US" dirty="0"/>
          </a:p>
        </p:txBody>
      </p:sp>
    </p:spTree>
    <p:extLst>
      <p:ext uri="{BB962C8B-B14F-4D97-AF65-F5344CB8AC3E}">
        <p14:creationId xmlns="" xmlns:p14="http://schemas.microsoft.com/office/powerpoint/2010/main" val="2489068921"/>
      </p:ext>
    </p:extLst>
  </p:cSld>
  <p:clrMapOvr>
    <a:masterClrMapping/>
  </p:clrMapOvr>
  <p:extLst>
    <p:ext uri="{DCECCB84-F9BA-43D5-87BE-67443E8EF086}">
      <p15:sldGuideLst xmlns=""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 xmlns:a16="http://schemas.microsoft.com/office/drawing/2014/main" id="{EC86C884-D766-9149-B40E-B86A943DE6D1}"/>
              </a:ext>
              <a:ext uri="{C183D7F6-B498-43B3-948B-1728B52AA6E4}">
                <adec:decorative xmlns=""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6" name="Content Placeholder 5">
            <a:extLst>
              <a:ext uri="{FF2B5EF4-FFF2-40B4-BE49-F238E27FC236}">
                <a16:creationId xmlns="" xmlns:a16="http://schemas.microsoft.com/office/drawing/2014/main" id="{CA361214-B33C-4406-86F1-E94F18031AEF}"/>
              </a:ext>
            </a:extLst>
          </p:cNvPr>
          <p:cNvSpPr>
            <a:spLocks noGrp="1"/>
          </p:cNvSpPr>
          <p:nvPr>
            <p:ph sz="quarter" idx="11"/>
          </p:nvPr>
        </p:nvSpPr>
        <p:spPr>
          <a:xfrm>
            <a:off x="365125" y="6543675"/>
            <a:ext cx="8421688" cy="173038"/>
          </a:xfrm>
          <a:prstGeom prst="rect">
            <a:avLst/>
          </a:prstGeom>
        </p:spPr>
        <p:txBody>
          <a:bodyPr/>
          <a:lstStyle/>
          <a:p>
            <a:pPr lvl="0"/>
            <a:endParaRPr lang="en-US" dirty="0"/>
          </a:p>
        </p:txBody>
      </p:sp>
    </p:spTree>
    <p:extLst>
      <p:ext uri="{BB962C8B-B14F-4D97-AF65-F5344CB8AC3E}">
        <p14:creationId xmlns="" xmlns:p14="http://schemas.microsoft.com/office/powerpoint/2010/main" val="380643474"/>
      </p:ext>
    </p:extLst>
  </p:cSld>
  <p:clrMapOvr>
    <a:masterClrMapping/>
  </p:clrMapOvr>
  <p:extLst>
    <p:ext uri="{DCECCB84-F9BA-43D5-87BE-67443E8EF086}">
      <p15:sldGuideLst xmlns=""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 xmlns:a16="http://schemas.microsoft.com/office/drawing/2014/main" id="{7A14A7A9-A9D7-4A08-A24F-4D1C1F4C29CE}"/>
              </a:ext>
              <a:ext uri="{C183D7F6-B498-43B3-948B-1728B52AA6E4}">
                <adec:decorative xmlns=""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 xmlns:a16="http://schemas.microsoft.com/office/drawing/2014/main" id="{EC86C884-D766-9149-B40E-B86A943DE6D1}"/>
              </a:ext>
              <a:ext uri="{C183D7F6-B498-43B3-948B-1728B52AA6E4}">
                <adec:decorative xmlns=""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 xmlns:p14="http://schemas.microsoft.com/office/powerpoint/2010/main" val="1233895555"/>
      </p:ext>
    </p:extLst>
  </p:cSld>
  <p:clrMapOvr>
    <a:masterClrMapping/>
  </p:clrMapOvr>
  <p:extLst>
    <p:ext uri="{DCECCB84-F9BA-43D5-87BE-67443E8EF086}">
      <p15:sldGuideLst xmlns=""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 xmlns:a16="http://schemas.microsoft.com/office/drawing/2014/main" id="{A4407840-F6A4-4638-BB2F-9FBAA1A81461}"/>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276710"/>
            <a:ext cx="8458200" cy="4878028"/>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 xmlns:a16="http://schemas.microsoft.com/office/drawing/2014/main" id="{24E3FC7A-8095-4466-BF43-4B6D04A5D884}"/>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9" name="Image Credit">
            <a:extLst>
              <a:ext uri="{FF2B5EF4-FFF2-40B4-BE49-F238E27FC236}">
                <a16:creationId xmlns=""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 xmlns:p14="http://schemas.microsoft.com/office/powerpoint/2010/main" val="745085821"/>
      </p:ext>
    </p:extLst>
  </p:cSld>
  <p:clrMapOvr>
    <a:masterClrMapping/>
  </p:clrMapOvr>
  <p:extLst>
    <p:ext uri="{DCECCB84-F9BA-43D5-87BE-67443E8EF086}">
      <p15:sldGuideLst xmlns=""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Main Placeholder">
    <p:spTree>
      <p:nvGrpSpPr>
        <p:cNvPr id="1" name=""/>
        <p:cNvGrpSpPr/>
        <p:nvPr/>
      </p:nvGrpSpPr>
      <p:grpSpPr>
        <a:xfrm>
          <a:off x="0" y="0"/>
          <a:ext cx="0" cy="0"/>
          <a:chOff x="0" y="0"/>
          <a:chExt cx="0" cy="0"/>
        </a:xfrm>
      </p:grpSpPr>
      <p:sp>
        <p:nvSpPr>
          <p:cNvPr id="2" name="Slide Title">
            <a:extLst>
              <a:ext uri="{FF2B5EF4-FFF2-40B4-BE49-F238E27FC236}">
                <a16:creationId xmlns="" xmlns:a16="http://schemas.microsoft.com/office/drawing/2014/main" id="{A4407840-F6A4-4638-BB2F-9FBAA1A81461}"/>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276710"/>
            <a:ext cx="8458200" cy="4878028"/>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 xmlns:a16="http://schemas.microsoft.com/office/drawing/2014/main" id="{24E3FC7A-8095-4466-BF43-4B6D04A5D884}"/>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9" name="Image Credit">
            <a:extLst>
              <a:ext uri="{FF2B5EF4-FFF2-40B4-BE49-F238E27FC236}">
                <a16:creationId xmlns=""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pic>
        <p:nvPicPr>
          <p:cNvPr id="8" name="Picture 7">
            <a:extLst>
              <a:ext uri="{FF2B5EF4-FFF2-40B4-BE49-F238E27FC236}">
                <a16:creationId xmlns="" xmlns:a16="http://schemas.microsoft.com/office/drawing/2014/main" id="{DF02F542-A0AC-4B04-BC5D-14501114FF6F}"/>
              </a:ext>
            </a:extLst>
          </p:cNvPr>
          <p:cNvPicPr>
            <a:picLocks noChangeAspect="1"/>
          </p:cNvPicPr>
          <p:nvPr userDrawn="1"/>
        </p:nvPicPr>
        <p:blipFill>
          <a:blip r:embed="rId2"/>
          <a:stretch>
            <a:fillRect/>
          </a:stretch>
        </p:blipFill>
        <p:spPr>
          <a:xfrm>
            <a:off x="3554103" y="543129"/>
            <a:ext cx="5253187" cy="289292"/>
          </a:xfrm>
          <a:prstGeom prst="rect">
            <a:avLst/>
          </a:prstGeom>
        </p:spPr>
      </p:pic>
    </p:spTree>
    <p:extLst>
      <p:ext uri="{BB962C8B-B14F-4D97-AF65-F5344CB8AC3E}">
        <p14:creationId xmlns="" xmlns:p14="http://schemas.microsoft.com/office/powerpoint/2010/main" val="2355616976"/>
      </p:ext>
    </p:extLst>
  </p:cSld>
  <p:clrMapOvr>
    <a:masterClrMapping/>
  </p:clrMapOvr>
  <p:extLst>
    <p:ext uri="{DCECCB84-F9BA-43D5-87BE-67443E8EF086}">
      <p15:sldGuideLst xmlns=""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11" name="Slide Title">
            <a:extLst>
              <a:ext uri="{FF2B5EF4-FFF2-40B4-BE49-F238E27FC236}">
                <a16:creationId xmlns="" xmlns:a16="http://schemas.microsoft.com/office/drawing/2014/main" id="{0E8983CA-7565-4832-AEB6-43019C690817}"/>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 xmlns:a16="http://schemas.microsoft.com/office/drawing/2014/main" id="{0B2D170F-7AF9-40BB-A11B-08474DF5C3AA}"/>
              </a:ext>
            </a:extLst>
          </p:cNvPr>
          <p:cNvSpPr>
            <a:spLocks noGrp="1"/>
          </p:cNvSpPr>
          <p:nvPr>
            <p:ph sz="quarter" idx="14" hasCustomPrompt="1"/>
          </p:nvPr>
        </p:nvSpPr>
        <p:spPr>
          <a:xfrm>
            <a:off x="342900" y="4343400"/>
            <a:ext cx="8458200" cy="1660358"/>
          </a:xfrm>
        </p:spPr>
        <p:txBody>
          <a:bodyPr/>
          <a:lstStyle>
            <a:lvl1pPr>
              <a:spcBef>
                <a:spcPts val="1000"/>
              </a:spcBef>
              <a:spcAft>
                <a:spcPts val="0"/>
              </a:spcAft>
              <a:defRPr sz="2400"/>
            </a:lvl1pPr>
            <a:lvl2pPr marL="291600" indent="-291600">
              <a:spcBef>
                <a:spcPts val="1000"/>
              </a:spcBef>
              <a:spcAft>
                <a:spcPts val="0"/>
              </a:spcAft>
              <a:defRPr sz="2200"/>
            </a:lvl2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 xmlns:a16="http://schemas.microsoft.com/office/drawing/2014/main" id="{C5EF4C7E-E3EA-4A51-AD02-0D44BC45482F}"/>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 xmlns:a16="http://schemas.microsoft.com/office/drawing/2014/main" id="{4D1E5D3D-B35C-4CCC-8033-D6BFD87670D4}"/>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 xmlns:p14="http://schemas.microsoft.com/office/powerpoint/2010/main" val="3422933013"/>
      </p:ext>
    </p:extLst>
  </p:cSld>
  <p:clrMapOvr>
    <a:masterClrMapping/>
  </p:clrMapOvr>
  <p:extLst>
    <p:ext uri="{DCECCB84-F9BA-43D5-87BE-67443E8EF086}">
      <p15:sldGuideLst xmlns=""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11" name="Slide Title">
            <a:extLst>
              <a:ext uri="{FF2B5EF4-FFF2-40B4-BE49-F238E27FC236}">
                <a16:creationId xmlns="" xmlns:a16="http://schemas.microsoft.com/office/drawing/2014/main" id="{48FD5FD3-075E-4CEF-88D4-58326FA57E7D}"/>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276710"/>
            <a:ext cx="4076700" cy="4594702"/>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 xmlns:a16="http://schemas.microsoft.com/office/drawing/2014/main" id="{0B2D170F-7AF9-40BB-A11B-08474DF5C3AA}"/>
              </a:ext>
            </a:extLst>
          </p:cNvPr>
          <p:cNvSpPr>
            <a:spLocks noGrp="1"/>
          </p:cNvSpPr>
          <p:nvPr>
            <p:ph sz="quarter" idx="14" hasCustomPrompt="1"/>
          </p:nvPr>
        </p:nvSpPr>
        <p:spPr>
          <a:xfrm>
            <a:off x="4724400" y="1257300"/>
            <a:ext cx="4076700" cy="4612639"/>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 xmlns:a16="http://schemas.microsoft.com/office/drawing/2014/main" id="{7E930E35-B6A4-4F9E-84BF-898BF0B102B5}"/>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 xmlns:a16="http://schemas.microsoft.com/office/drawing/2014/main" id="{8F1429F0-0067-4606-9215-B313A14C5024}"/>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 xmlns:p14="http://schemas.microsoft.com/office/powerpoint/2010/main" val="478815702"/>
      </p:ext>
    </p:extLst>
  </p:cSld>
  <p:clrMapOvr>
    <a:masterClrMapping/>
  </p:clrMapOvr>
  <p:extLst>
    <p:ext uri="{DCECCB84-F9BA-43D5-87BE-67443E8EF086}">
      <p15:sldGuideLst xmlns=""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11" name="Slide Title">
            <a:extLst>
              <a:ext uri="{FF2B5EF4-FFF2-40B4-BE49-F238E27FC236}">
                <a16:creationId xmlns="" xmlns:a16="http://schemas.microsoft.com/office/drawing/2014/main" id="{685B7D10-C617-41CF-A7CD-B95C01F469B6}"/>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276709"/>
            <a:ext cx="5791200" cy="472704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 xmlns:a16="http://schemas.microsoft.com/office/drawing/2014/main" id="{0B2D170F-7AF9-40BB-A11B-08474DF5C3AA}"/>
              </a:ext>
            </a:extLst>
          </p:cNvPr>
          <p:cNvSpPr>
            <a:spLocks noGrp="1"/>
          </p:cNvSpPr>
          <p:nvPr>
            <p:ph sz="quarter" idx="14" hasCustomPrompt="1"/>
          </p:nvPr>
        </p:nvSpPr>
        <p:spPr>
          <a:xfrm>
            <a:off x="6418052" y="1257300"/>
            <a:ext cx="2383047" cy="4745503"/>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 xmlns:a16="http://schemas.microsoft.com/office/drawing/2014/main" id="{2C05CBB5-542D-485E-BF27-8F0EC98A2C80}"/>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 xmlns:a16="http://schemas.microsoft.com/office/drawing/2014/main" id="{9E83341F-F763-4070-A42C-3DFE82E669E8}"/>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 xmlns:p14="http://schemas.microsoft.com/office/powerpoint/2010/main" val="1446962700"/>
      </p:ext>
    </p:extLst>
  </p:cSld>
  <p:clrMapOvr>
    <a:masterClrMapping/>
  </p:clrMapOvr>
  <p:extLst>
    <p:ext uri="{DCECCB84-F9BA-43D5-87BE-67443E8EF086}">
      <p15:sldGuideLst xmlns=""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12" name="Slide Title">
            <a:extLst>
              <a:ext uri="{FF2B5EF4-FFF2-40B4-BE49-F238E27FC236}">
                <a16:creationId xmlns="" xmlns:a16="http://schemas.microsoft.com/office/drawing/2014/main" id="{BB7A7B45-8A6F-4051-9680-215D1BD8529C}"/>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276710"/>
            <a:ext cx="8458200" cy="1979254"/>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 xmlns:a16="http://schemas.microsoft.com/office/drawing/2014/main" id="{0B2D170F-7AF9-40BB-A11B-08474DF5C3AA}"/>
              </a:ext>
            </a:extLst>
          </p:cNvPr>
          <p:cNvSpPr>
            <a:spLocks noGrp="1"/>
          </p:cNvSpPr>
          <p:nvPr>
            <p:ph sz="quarter" idx="14" hasCustomPrompt="1"/>
          </p:nvPr>
        </p:nvSpPr>
        <p:spPr>
          <a:xfrm>
            <a:off x="342899" y="3599450"/>
            <a:ext cx="8548437" cy="1309434"/>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 xmlns:a16="http://schemas.microsoft.com/office/drawing/2014/main" id="{22432755-BCF5-451F-968D-CFFD10D87BE2}"/>
              </a:ext>
            </a:extLst>
          </p:cNvPr>
          <p:cNvSpPr>
            <a:spLocks noGrp="1"/>
          </p:cNvSpPr>
          <p:nvPr>
            <p:ph sz="quarter" idx="15" hasCustomPrompt="1"/>
          </p:nvPr>
        </p:nvSpPr>
        <p:spPr>
          <a:xfrm>
            <a:off x="342899" y="5293892"/>
            <a:ext cx="8458201" cy="822158"/>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10" name="Appendix Link">
            <a:extLst>
              <a:ext uri="{FF2B5EF4-FFF2-40B4-BE49-F238E27FC236}">
                <a16:creationId xmlns="" xmlns:a16="http://schemas.microsoft.com/office/drawing/2014/main" id="{06D96B1E-9D79-4ED9-967D-10BA257CF30B}"/>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1" name="Image Credit">
            <a:extLst>
              <a:ext uri="{FF2B5EF4-FFF2-40B4-BE49-F238E27FC236}">
                <a16:creationId xmlns="" xmlns:a16="http://schemas.microsoft.com/office/drawing/2014/main" id="{22D3DFF2-A432-439E-808E-198EFC11B359}"/>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 xmlns:p14="http://schemas.microsoft.com/office/powerpoint/2010/main" val="4100005588"/>
      </p:ext>
    </p:extLst>
  </p:cSld>
  <p:clrMapOvr>
    <a:masterClrMapping/>
  </p:clrMapOvr>
  <p:extLst>
    <p:ext uri="{DCECCB84-F9BA-43D5-87BE-67443E8EF086}">
      <p15:sldGuideLst xmlns=""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16" name="Slide Title">
            <a:extLst>
              <a:ext uri="{FF2B5EF4-FFF2-40B4-BE49-F238E27FC236}">
                <a16:creationId xmlns="" xmlns:a16="http://schemas.microsoft.com/office/drawing/2014/main" id="{0AEF76B8-09D8-4437-B6C6-86E80F0B5D99}"/>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 xmlns:a16="http://schemas.microsoft.com/office/drawing/2014/main" id="{8B728CCD-2639-461B-9841-57505AC13467}"/>
              </a:ext>
            </a:extLst>
          </p:cNvPr>
          <p:cNvSpPr>
            <a:spLocks noGrp="1"/>
          </p:cNvSpPr>
          <p:nvPr>
            <p:ph sz="quarter" idx="18" hasCustomPrompt="1"/>
          </p:nvPr>
        </p:nvSpPr>
        <p:spPr>
          <a:xfrm>
            <a:off x="342900" y="5514975"/>
            <a:ext cx="8458200" cy="53710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12" name="Appendix Link">
            <a:extLst>
              <a:ext uri="{FF2B5EF4-FFF2-40B4-BE49-F238E27FC236}">
                <a16:creationId xmlns="" xmlns:a16="http://schemas.microsoft.com/office/drawing/2014/main" id="{AF95AD97-07DA-4F61-A6D6-FA93CAFE059F}"/>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4" name="Image Credit">
            <a:extLst>
              <a:ext uri="{FF2B5EF4-FFF2-40B4-BE49-F238E27FC236}">
                <a16:creationId xmlns="" xmlns:a16="http://schemas.microsoft.com/office/drawing/2014/main" id="{2378B41D-4109-4622-8529-FD51F6960526}"/>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17" name="Content Placeholder 1">
            <a:extLst>
              <a:ext uri="{FF2B5EF4-FFF2-40B4-BE49-F238E27FC236}">
                <a16:creationId xmlns="" xmlns:a16="http://schemas.microsoft.com/office/drawing/2014/main" id="{7DDD7A36-42B8-41F0-AA6A-4A5F0C04D20B}"/>
              </a:ext>
            </a:extLst>
          </p:cNvPr>
          <p:cNvSpPr>
            <a:spLocks noGrp="1"/>
          </p:cNvSpPr>
          <p:nvPr>
            <p:ph sz="quarter" idx="19" hasCustomPrompt="1"/>
          </p:nvPr>
        </p:nvSpPr>
        <p:spPr>
          <a:xfrm>
            <a:off x="5745018" y="1429110"/>
            <a:ext cx="3208482"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8" name="Content Placeholder 2">
            <a:extLst>
              <a:ext uri="{FF2B5EF4-FFF2-40B4-BE49-F238E27FC236}">
                <a16:creationId xmlns="" xmlns:a16="http://schemas.microsoft.com/office/drawing/2014/main" id="{C9C88938-CC0D-449E-8A4A-2D221941436C}"/>
              </a:ext>
            </a:extLst>
          </p:cNvPr>
          <p:cNvSpPr>
            <a:spLocks noGrp="1"/>
          </p:cNvSpPr>
          <p:nvPr>
            <p:ph sz="quarter" idx="20" hasCustomPrompt="1"/>
          </p:nvPr>
        </p:nvSpPr>
        <p:spPr>
          <a:xfrm>
            <a:off x="5745018" y="2222896"/>
            <a:ext cx="3208482"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19" name="Content Placeholder 3">
            <a:extLst>
              <a:ext uri="{FF2B5EF4-FFF2-40B4-BE49-F238E27FC236}">
                <a16:creationId xmlns="" xmlns:a16="http://schemas.microsoft.com/office/drawing/2014/main" id="{13BEA462-0627-4D3D-8811-6E504C56E37F}"/>
              </a:ext>
            </a:extLst>
          </p:cNvPr>
          <p:cNvSpPr>
            <a:spLocks noGrp="1"/>
          </p:cNvSpPr>
          <p:nvPr>
            <p:ph sz="quarter" idx="21" hasCustomPrompt="1"/>
          </p:nvPr>
        </p:nvSpPr>
        <p:spPr>
          <a:xfrm>
            <a:off x="5745018" y="3053344"/>
            <a:ext cx="3208482"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20" name="Content Placeholder 4">
            <a:extLst>
              <a:ext uri="{FF2B5EF4-FFF2-40B4-BE49-F238E27FC236}">
                <a16:creationId xmlns="" xmlns:a16="http://schemas.microsoft.com/office/drawing/2014/main" id="{F57C9484-BFB6-4C85-A92A-62C821553D9D}"/>
              </a:ext>
            </a:extLst>
          </p:cNvPr>
          <p:cNvSpPr>
            <a:spLocks noGrp="1"/>
          </p:cNvSpPr>
          <p:nvPr>
            <p:ph sz="quarter" idx="22" hasCustomPrompt="1"/>
          </p:nvPr>
        </p:nvSpPr>
        <p:spPr>
          <a:xfrm>
            <a:off x="5745018" y="3907754"/>
            <a:ext cx="3208482"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21" name="Content Placeholder 5">
            <a:extLst>
              <a:ext uri="{FF2B5EF4-FFF2-40B4-BE49-F238E27FC236}">
                <a16:creationId xmlns="" xmlns:a16="http://schemas.microsoft.com/office/drawing/2014/main" id="{48A7BABE-83B2-40C6-AF01-D4FACED73C9C}"/>
              </a:ext>
            </a:extLst>
          </p:cNvPr>
          <p:cNvSpPr>
            <a:spLocks noGrp="1"/>
          </p:cNvSpPr>
          <p:nvPr>
            <p:ph sz="quarter" idx="23" hasCustomPrompt="1"/>
          </p:nvPr>
        </p:nvSpPr>
        <p:spPr>
          <a:xfrm>
            <a:off x="5745018" y="4787564"/>
            <a:ext cx="3208482"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22" name="Content Placeholder 6">
            <a:extLst>
              <a:ext uri="{FF2B5EF4-FFF2-40B4-BE49-F238E27FC236}">
                <a16:creationId xmlns="" xmlns:a16="http://schemas.microsoft.com/office/drawing/2014/main" id="{07A09D0D-557D-45D4-B594-32807A4AAC90}"/>
              </a:ext>
            </a:extLst>
          </p:cNvPr>
          <p:cNvSpPr>
            <a:spLocks noGrp="1"/>
          </p:cNvSpPr>
          <p:nvPr>
            <p:ph sz="quarter" idx="24" hasCustomPrompt="1"/>
          </p:nvPr>
        </p:nvSpPr>
        <p:spPr>
          <a:xfrm>
            <a:off x="5745018" y="5667375"/>
            <a:ext cx="3208482" cy="537105"/>
          </a:xfrm>
        </p:spPr>
        <p:txBody>
          <a:bodyPr/>
          <a:lstStyle>
            <a:lvl1pPr>
              <a:defRPr/>
            </a:lvl1pPr>
          </a:lstStyle>
          <a:p>
            <a:pPr lvl="0"/>
            <a:r>
              <a:rPr lang="en-US" dirty="0"/>
              <a:t>Slide Content 6</a:t>
            </a:r>
          </a:p>
          <a:p>
            <a:pPr lvl="1"/>
            <a:r>
              <a:rPr lang="en-US" dirty="0"/>
              <a:t>Second level</a:t>
            </a:r>
          </a:p>
          <a:p>
            <a:pPr lvl="2"/>
            <a:r>
              <a:rPr lang="en-US" dirty="0"/>
              <a:t>Third level</a:t>
            </a:r>
          </a:p>
        </p:txBody>
      </p:sp>
    </p:spTree>
    <p:extLst>
      <p:ext uri="{BB962C8B-B14F-4D97-AF65-F5344CB8AC3E}">
        <p14:creationId xmlns="" xmlns:p14="http://schemas.microsoft.com/office/powerpoint/2010/main" val="407061431"/>
      </p:ext>
    </p:extLst>
  </p:cSld>
  <p:clrMapOvr>
    <a:masterClrMapping/>
  </p:clrMapOvr>
  <p:extLst>
    <p:ext uri="{DCECCB84-F9BA-43D5-87BE-67443E8EF086}">
      <p15:sldGuideLst xmlns=""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 xmlns:a16="http://schemas.microsoft.com/office/drawing/2014/main" id="{60DCFDF5-2A5B-440E-888A-BC0BFEF9FF5F}"/>
              </a:ext>
            </a:extLst>
          </p:cNvPr>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3350211" y="1005697"/>
            <a:ext cx="2443579" cy="2443579"/>
          </a:xfrm>
          <a:prstGeom prst="rect">
            <a:avLst/>
          </a:prstGeom>
        </p:spPr>
      </p:pic>
      <p:sp>
        <p:nvSpPr>
          <p:cNvPr id="9" name="MGH Tagline">
            <a:extLst>
              <a:ext uri="{FF2B5EF4-FFF2-40B4-BE49-F238E27FC236}">
                <a16:creationId xmlns=""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
        <p:nvSpPr>
          <p:cNvPr id="5" name="Content Placeholder 4">
            <a:extLst>
              <a:ext uri="{FF2B5EF4-FFF2-40B4-BE49-F238E27FC236}">
                <a16:creationId xmlns="" xmlns:a16="http://schemas.microsoft.com/office/drawing/2014/main" id="{8352138A-1304-465B-AE03-541BDE0CCB45}"/>
              </a:ext>
            </a:extLst>
          </p:cNvPr>
          <p:cNvSpPr>
            <a:spLocks noGrp="1"/>
          </p:cNvSpPr>
          <p:nvPr>
            <p:ph sz="quarter" idx="10"/>
          </p:nvPr>
        </p:nvSpPr>
        <p:spPr>
          <a:xfrm>
            <a:off x="228600" y="6543675"/>
            <a:ext cx="8715375" cy="1873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 xmlns:p14="http://schemas.microsoft.com/office/powerpoint/2010/main" val="744366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 xmlns:a16="http://schemas.microsoft.com/office/drawing/2014/main" id="{0B6E1DCB-9B8A-423D-B48B-2CCDE624B45C}"/>
              </a:ext>
            </a:extLst>
          </p:cNvPr>
          <p:cNvSpPr>
            <a:spLocks noGrp="1"/>
          </p:cNvSpPr>
          <p:nvPr>
            <p:ph type="sldNum" sz="quarter" idx="10"/>
          </p:nvPr>
        </p:nvSpPr>
        <p:spPr>
          <a:xfrm>
            <a:off x="8637202" y="6682314"/>
            <a:ext cx="342900" cy="143831"/>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 xmlns:p14="http://schemas.microsoft.com/office/powerpoint/2010/main" val="1425963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 xmlns:a16="http://schemas.microsoft.com/office/drawing/2014/main"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000"/>
            </a:lvl1pPr>
          </a:lstStyle>
          <a:p>
            <a:r>
              <a:rPr lang="en-US" dirty="0"/>
              <a:t>Slide Title</a:t>
            </a:r>
          </a:p>
        </p:txBody>
      </p:sp>
      <p:sp>
        <p:nvSpPr>
          <p:cNvPr id="6" name="Return to main slide Link 1">
            <a:extLst>
              <a:ext uri="{FF2B5EF4-FFF2-40B4-BE49-F238E27FC236}">
                <a16:creationId xmlns="" xmlns:a16="http://schemas.microsoft.com/office/drawing/2014/main"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 xmlns:p14="http://schemas.microsoft.com/office/powerpoint/2010/main" val="3852377218"/>
      </p:ext>
    </p:extLst>
  </p:cSld>
  <p:clrMapOvr>
    <a:masterClrMapping/>
  </p:clrMapOvr>
  <p:extLst>
    <p:ext uri="{DCECCB84-F9BA-43D5-87BE-67443E8EF086}">
      <p15:sldGuideLst xmlns=""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Tree>
    <p:extLst>
      <p:ext uri="{BB962C8B-B14F-4D97-AF65-F5344CB8AC3E}">
        <p14:creationId xmlns="" xmlns:p14="http://schemas.microsoft.com/office/powerpoint/2010/main" val="3692571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5" name="Content Placeholder">
            <a:extLst>
              <a:ext uri="{FF2B5EF4-FFF2-40B4-BE49-F238E27FC236}">
                <a16:creationId xmlns=""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 xmlns:p14="http://schemas.microsoft.com/office/powerpoint/2010/main" val="44541601"/>
      </p:ext>
    </p:extLst>
  </p:cSld>
  <p:clrMapOvr>
    <a:masterClrMapping/>
  </p:clrMapOvr>
  <p:extLst>
    <p:ext uri="{DCECCB84-F9BA-43D5-87BE-67443E8EF086}">
      <p15:sldGuideLst xmlns=""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 xmlns:a16="http://schemas.microsoft.com/office/drawing/2014/main"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000"/>
            </a:lvl1pPr>
          </a:lstStyle>
          <a:p>
            <a:r>
              <a:rPr lang="en-US" dirty="0"/>
              <a:t>Slide Title</a:t>
            </a:r>
          </a:p>
        </p:txBody>
      </p:sp>
      <p:sp>
        <p:nvSpPr>
          <p:cNvPr id="6" name="Return to main slide Link 1">
            <a:extLst>
              <a:ext uri="{FF2B5EF4-FFF2-40B4-BE49-F238E27FC236}">
                <a16:creationId xmlns="" xmlns:a16="http://schemas.microsoft.com/office/drawing/2014/main"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sz="800"/>
            </a:lvl1pPr>
          </a:lstStyle>
          <a:p>
            <a:fld id="{68151E55-6873-49E2-B8D5-2F265E6F1973}" type="slidenum">
              <a:rPr lang="en-US" smtClean="0"/>
              <a:pPr/>
              <a:t>‹#›</a:t>
            </a:fld>
            <a:endParaRPr lang="en-US"/>
          </a:p>
        </p:txBody>
      </p:sp>
    </p:spTree>
    <p:extLst>
      <p:ext uri="{BB962C8B-B14F-4D97-AF65-F5344CB8AC3E}">
        <p14:creationId xmlns="" xmlns:p14="http://schemas.microsoft.com/office/powerpoint/2010/main" val="842702864"/>
      </p:ext>
    </p:extLst>
  </p:cSld>
  <p:clrMapOvr>
    <a:masterClrMapping/>
  </p:clrMapOvr>
  <p:extLst>
    <p:ext uri="{DCECCB84-F9BA-43D5-87BE-67443E8EF086}">
      <p15:sldGuideLst xmlns=""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3000"/>
            </a:lvl1pPr>
          </a:lstStyle>
          <a:p>
            <a:r>
              <a:rPr lang="en-US" dirty="0"/>
              <a:t>Slide Title</a:t>
            </a:r>
          </a:p>
        </p:txBody>
      </p:sp>
      <p:sp>
        <p:nvSpPr>
          <p:cNvPr id="9" name="Return to main slide Link 1">
            <a:extLst>
              <a:ext uri="{FF2B5EF4-FFF2-40B4-BE49-F238E27FC236}">
                <a16:creationId xmlns="" xmlns:a16="http://schemas.microsoft.com/office/drawing/2014/main"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 xmlns:a16="http://schemas.microsoft.com/office/drawing/2014/main"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 xmlns:a16="http://schemas.microsoft.com/office/drawing/2014/main"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 xmlns:a16="http://schemas.microsoft.com/office/drawing/2014/main"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 xmlns:a16="http://schemas.microsoft.com/office/drawing/2014/main"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 xmlns:a16="http://schemas.microsoft.com/office/drawing/2014/main"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 xmlns:p14="http://schemas.microsoft.com/office/powerpoint/2010/main" val="2505933215"/>
      </p:ext>
    </p:extLst>
  </p:cSld>
  <p:clrMapOvr>
    <a:masterClrMapping/>
  </p:clrMapOvr>
  <p:extLst>
    <p:ext uri="{DCECCB84-F9BA-43D5-87BE-67443E8EF086}">
      <p15:sldGuideLst xmlns=""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 xmlns:a16="http://schemas.microsoft.com/office/drawing/2014/main" id="{BF372B49-B6F5-4826-B4F8-2F8A4FFF8894}"/>
              </a:ext>
            </a:extLst>
          </p:cNvPr>
          <p:cNvPicPr>
            <a:picLocks noChangeAspect="1"/>
          </p:cNvPicPr>
          <p:nvPr userDrawn="1"/>
        </p:nvPicPr>
        <p:blipFill>
          <a:blip r:embed="rId6">
            <a:extLst>
              <a:ext uri="{28A0092B-C50C-407E-A947-70E740481C1C}">
                <a14:useLocalDpi xmlns=""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Add long copyright</a:t>
            </a:r>
          </a:p>
        </p:txBody>
      </p:sp>
      <p:sp>
        <p:nvSpPr>
          <p:cNvPr id="8" name="MGH Yellow Line">
            <a:extLst>
              <a:ext uri="{FF2B5EF4-FFF2-40B4-BE49-F238E27FC236}">
                <a16:creationId xmlns="" xmlns:a16="http://schemas.microsoft.com/office/drawing/2014/main" id="{86E6E250-D1F9-6444-A77C-4DC8C64A97D7}"/>
              </a:ext>
              <a:ext uri="{C183D7F6-B498-43B3-948B-1728B52AA6E4}">
                <adec:decorative xmlns=""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 xmlns:a16="http://schemas.microsoft.com/office/drawing/2014/main" id="{881C4C4E-EEEF-442A-AE3B-63C7E062F18C}"/>
              </a:ext>
            </a:extLst>
          </p:cNvPr>
          <p:cNvSpPr>
            <a:spLocks noGrp="1"/>
          </p:cNvSpPr>
          <p:nvPr>
            <p:ph type="title"/>
          </p:nvPr>
        </p:nvSpPr>
        <p:spPr>
          <a:xfrm>
            <a:off x="342900" y="131045"/>
            <a:ext cx="8458200" cy="912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 xmlns:a16="http://schemas.microsoft.com/office/drawing/2014/main" id="{86E6E250-D1F9-6444-A77C-4DC8C64A97D7}"/>
              </a:ext>
              <a:ext uri="{C183D7F6-B498-43B3-948B-1728B52AA6E4}">
                <adec:decorative xmlns=""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7" name="TextBox 6">
            <a:extLst>
              <a:ext uri="{FF2B5EF4-FFF2-40B4-BE49-F238E27FC236}">
                <a16:creationId xmlns="" xmlns:a16="http://schemas.microsoft.com/office/drawing/2014/main" id="{BC1B2337-34C2-471F-9832-A0DE81FAB6F3}"/>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706" r:id="rId2"/>
    <p:sldLayoutId id="2147483693" r:id="rId3"/>
    <p:sldLayoutId id="2147483699" r:id="rId4"/>
    <p:sldLayoutId id="2147483695" r:id="rId5"/>
    <p:sldLayoutId id="2147483696" r:id="rId6"/>
    <p:sldLayoutId id="2147483697" r:id="rId7"/>
  </p:sldLayoutIdLst>
  <p:hf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1000"/>
        </a:spcBef>
        <a:spcAft>
          <a:spcPts val="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1000"/>
        </a:spcBef>
        <a:spcAft>
          <a:spcPts val="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r>
              <a:rPr lang="en-US" dirty="0"/>
              <a:t>Add long copyright line here</a:t>
            </a:r>
          </a:p>
        </p:txBody>
      </p:sp>
      <p:sp>
        <p:nvSpPr>
          <p:cNvPr id="6" name="MGH Yellow Line">
            <a:extLst>
              <a:ext uri="{FF2B5EF4-FFF2-40B4-BE49-F238E27FC236}">
                <a16:creationId xmlns="" xmlns:a16="http://schemas.microsoft.com/office/drawing/2014/main" id="{F20163A4-4644-4B17-9C8A-EF42A992331B}"/>
              </a:ext>
              <a:ext uri="{C183D7F6-B498-43B3-948B-1728B52AA6E4}">
                <adec:decorative xmlns=""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 id="2147483704" r:id="rId2"/>
    <p:sldLayoutId id="2147483705" r:id="rId3"/>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 xmlns:a16="http://schemas.microsoft.com/office/drawing/2014/main" id="{86E6E250-D1F9-6444-A77C-4DC8C64A97D7}"/>
              </a:ext>
              <a:ext uri="{C183D7F6-B498-43B3-948B-1728B52AA6E4}">
                <adec:decorative xmlns=""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MGH Shape">
            <a:extLst>
              <a:ext uri="{FF2B5EF4-FFF2-40B4-BE49-F238E27FC236}">
                <a16:creationId xmlns="" xmlns:a16="http://schemas.microsoft.com/office/drawing/2014/main" id="{B719ECBD-8119-4217-9D58-2638FA4365C1}"/>
              </a:ext>
              <a:ext uri="{C183D7F6-B498-43B3-948B-1728B52AA6E4}">
                <adec:decorative xmlns=""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Freeform 12">
              <a:extLst>
                <a:ext uri="{FF2B5EF4-FFF2-40B4-BE49-F238E27FC236}">
                  <a16:creationId xmlns=""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Freeform 13">
              <a:extLst>
                <a:ext uri="{FF2B5EF4-FFF2-40B4-BE49-F238E27FC236}">
                  <a16:creationId xmlns=""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13" name="Title Placeholder">
            <a:extLst>
              <a:ext uri="{FF2B5EF4-FFF2-40B4-BE49-F238E27FC236}">
                <a16:creationId xmlns=""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
        <p:nvSpPr>
          <p:cNvPr id="14" name="Short Copyright">
            <a:extLst>
              <a:ext uri="{FF2B5EF4-FFF2-40B4-BE49-F238E27FC236}">
                <a16:creationId xmlns="" xmlns:a16="http://schemas.microsoft.com/office/drawing/2014/main" id="{F3BDDC7C-D852-4A8B-9531-FF9F4D54C97F}"/>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16" name="TextBox 15">
            <a:extLst>
              <a:ext uri="{FF2B5EF4-FFF2-40B4-BE49-F238E27FC236}">
                <a16:creationId xmlns="" xmlns:a16="http://schemas.microsoft.com/office/drawing/2014/main" id="{6CC848F6-B9C4-4C5D-BD46-13C8678F3842}"/>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 xmlns:a16="http://schemas.microsoft.com/office/drawing/2014/main" id="{86E6E250-D1F9-6444-A77C-4DC8C64A97D7}"/>
              </a:ext>
              <a:ext uri="{C183D7F6-B498-43B3-948B-1728B52AA6E4}">
                <adec:decorative xmlns=""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hort Copyright">
            <a:extLst>
              <a:ext uri="{FF2B5EF4-FFF2-40B4-BE49-F238E27FC236}">
                <a16:creationId xmlns="" xmlns:a16="http://schemas.microsoft.com/office/drawing/2014/main" id="{3CA65E65-AFCF-41F9-9F4C-DBA786BCCA0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9" name="TextBox 8">
            <a:extLst>
              <a:ext uri="{FF2B5EF4-FFF2-40B4-BE49-F238E27FC236}">
                <a16:creationId xmlns="" xmlns:a16="http://schemas.microsoft.com/office/drawing/2014/main" id="{12A6E2DE-952F-43EE-BDAB-DA231627ED5F}"/>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slide" Target="slide4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slide" Target="slide5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slide" Target="slide5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slide" Target="slide5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slide" Target="slide5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7BBC77-FBB6-45E2-8230-D8FD9F71672A}"/>
              </a:ext>
            </a:extLst>
          </p:cNvPr>
          <p:cNvSpPr>
            <a:spLocks noGrp="1"/>
          </p:cNvSpPr>
          <p:nvPr>
            <p:ph type="ctrTitle"/>
          </p:nvPr>
        </p:nvSpPr>
        <p:spPr/>
        <p:txBody>
          <a:bodyPr/>
          <a:lstStyle/>
          <a:p>
            <a:r>
              <a:rPr lang="en-US" noProof="0" dirty="0">
                <a:latin typeface="+mn-lt"/>
              </a:rPr>
              <a:t>Chapter 6</a:t>
            </a:r>
          </a:p>
        </p:txBody>
      </p:sp>
      <p:sp>
        <p:nvSpPr>
          <p:cNvPr id="3" name="Subtitle 2">
            <a:extLst>
              <a:ext uri="{FF2B5EF4-FFF2-40B4-BE49-F238E27FC236}">
                <a16:creationId xmlns="" xmlns:a16="http://schemas.microsoft.com/office/drawing/2014/main" id="{68F655B9-E4A1-4C7C-A498-25B3BB6CBE1D}"/>
              </a:ext>
            </a:extLst>
          </p:cNvPr>
          <p:cNvSpPr>
            <a:spLocks noGrp="1"/>
          </p:cNvSpPr>
          <p:nvPr>
            <p:ph type="subTitle" idx="1"/>
          </p:nvPr>
        </p:nvSpPr>
        <p:spPr>
          <a:xfrm>
            <a:off x="621792" y="4181662"/>
            <a:ext cx="3035808" cy="740858"/>
          </a:xfrm>
        </p:spPr>
        <p:txBody>
          <a:bodyPr/>
          <a:lstStyle/>
          <a:p>
            <a:r>
              <a:rPr lang="en-US" dirty="0"/>
              <a:t>International Trade Theory</a:t>
            </a:r>
            <a:endParaRPr lang="en-US" noProof="0" dirty="0">
              <a:latin typeface="+mn-lt"/>
            </a:endParaRPr>
          </a:p>
        </p:txBody>
      </p:sp>
      <p:pic>
        <p:nvPicPr>
          <p:cNvPr id="8" name="Picture 11" descr="An image shows the logo for chapter six.">
            <a:extLst>
              <a:ext uri="{FF2B5EF4-FFF2-40B4-BE49-F238E27FC236}">
                <a16:creationId xmlns="" xmlns:a16="http://schemas.microsoft.com/office/drawing/2014/main" id="{4BFFE733-978A-40D6-951A-81400AA8EA84}"/>
              </a:ext>
            </a:extLst>
          </p:cNvPr>
          <p:cNvPicPr>
            <a:picLocks noGrp="1" noChangeAspect="1"/>
          </p:cNvPicPr>
          <p:nvPr>
            <p:ph type="pic" sz="quarter" idx="11"/>
          </p:nvPr>
        </p:nvPicPr>
        <p:blipFill rotWithShape="1">
          <a:blip r:embed="rId2" cstate="print">
            <a:extLst>
              <a:ext uri="{28A0092B-C50C-407E-A947-70E740481C1C}">
                <a14:useLocalDpi xmlns="" xmlns:a14="http://schemas.microsoft.com/office/drawing/2010/main" val="0"/>
              </a:ext>
            </a:extLst>
          </a:blip>
          <a:srcRect l="-4380" r="-4380"/>
          <a:stretch/>
        </p:blipFill>
        <p:spPr>
          <a:xfrm>
            <a:off x="4777273" y="1059813"/>
            <a:ext cx="4229100" cy="4975225"/>
          </a:xfrm>
          <a:prstGeom prst="rect">
            <a:avLst/>
          </a:prstGeom>
          <a:ln>
            <a:noFill/>
          </a:ln>
          <a:effectLst>
            <a:outerShdw blurRad="292100" dist="139700" dir="2700000" algn="tl" rotWithShape="0">
              <a:srgbClr val="333333">
                <a:alpha val="65000"/>
              </a:srgbClr>
            </a:outerShdw>
          </a:effectLst>
        </p:spPr>
      </p:pic>
      <p:sp>
        <p:nvSpPr>
          <p:cNvPr id="4" name="Text Placeholder 3">
            <a:extLst>
              <a:ext uri="{FF2B5EF4-FFF2-40B4-BE49-F238E27FC236}">
                <a16:creationId xmlns="" xmlns:a16="http://schemas.microsoft.com/office/drawing/2014/main" id="{A3661299-E91D-4351-8697-0386ADC32B82}"/>
              </a:ext>
            </a:extLst>
          </p:cNvPr>
          <p:cNvSpPr>
            <a:spLocks noGrp="1"/>
          </p:cNvSpPr>
          <p:nvPr>
            <p:ph type="body" sz="quarter" idx="10"/>
          </p:nvPr>
        </p:nvSpPr>
        <p:spPr>
          <a:xfrm>
            <a:off x="5876760" y="6156827"/>
            <a:ext cx="3043303" cy="216890"/>
          </a:xfrm>
        </p:spPr>
        <p:txBody>
          <a:bodyPr/>
          <a:lstStyle/>
          <a:p>
            <a:pPr algn="r"/>
            <a:r>
              <a:rPr lang="en-US" sz="800" b="0" noProof="0" dirty="0">
                <a:solidFill>
                  <a:schemeClr val="tx1"/>
                </a:solidFill>
                <a:latin typeface="+mn-lt"/>
              </a:rPr>
              <a:t>naqiewei/DigitalVision Vectors/Getty Images</a:t>
            </a:r>
          </a:p>
        </p:txBody>
      </p:sp>
      <p:sp>
        <p:nvSpPr>
          <p:cNvPr id="7" name="Content Placeholder 6">
            <a:extLst>
              <a:ext uri="{FF2B5EF4-FFF2-40B4-BE49-F238E27FC236}">
                <a16:creationId xmlns="" xmlns:a16="http://schemas.microsoft.com/office/drawing/2014/main" id="{1C419E4B-B2AC-4ACE-B37F-BF2E109D6ABE}"/>
              </a:ext>
            </a:extLst>
          </p:cNvPr>
          <p:cNvSpPr>
            <a:spLocks noGrp="1"/>
          </p:cNvSpPr>
          <p:nvPr>
            <p:ph sz="quarter" idx="13"/>
          </p:nvPr>
        </p:nvSpPr>
        <p:spPr>
          <a:xfrm>
            <a:off x="205272" y="6553005"/>
            <a:ext cx="8733453" cy="216890"/>
          </a:xfrm>
        </p:spPr>
        <p:txBody>
          <a:bodyPr/>
          <a:lstStyle/>
          <a:p>
            <a:r>
              <a:rPr lang="en-US" sz="800" noProof="0" dirty="0">
                <a:solidFill>
                  <a:schemeClr val="tx1"/>
                </a:solidFill>
                <a:latin typeface="+mn-lt"/>
              </a:rPr>
              <a:t>© 2022 McGraw Hill. All rights reserved. Authorized only for instructor use in the classroom. No reproduction or further distribution permitted without the prior written consent of McGraw Hill.</a:t>
            </a:r>
          </a:p>
        </p:txBody>
      </p:sp>
    </p:spTree>
    <p:extLst>
      <p:ext uri="{BB962C8B-B14F-4D97-AF65-F5344CB8AC3E}">
        <p14:creationId xmlns="" xmlns:p14="http://schemas.microsoft.com/office/powerpoint/2010/main" val="419790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64504A-78DE-413D-AE62-05B0008A1E46}"/>
              </a:ext>
            </a:extLst>
          </p:cNvPr>
          <p:cNvSpPr>
            <a:spLocks noGrp="1"/>
          </p:cNvSpPr>
          <p:nvPr>
            <p:ph type="title"/>
          </p:nvPr>
        </p:nvSpPr>
        <p:spPr/>
        <p:txBody>
          <a:bodyPr/>
          <a:lstStyle/>
          <a:p>
            <a:r>
              <a:rPr lang="en-US" noProof="0" dirty="0">
                <a:latin typeface="+mn-lt"/>
              </a:rPr>
              <a:t>Learning Objectives</a:t>
            </a:r>
          </a:p>
        </p:txBody>
      </p:sp>
      <p:sp>
        <p:nvSpPr>
          <p:cNvPr id="3" name="Content Placeholder 2">
            <a:extLst>
              <a:ext uri="{FF2B5EF4-FFF2-40B4-BE49-F238E27FC236}">
                <a16:creationId xmlns="" xmlns:a16="http://schemas.microsoft.com/office/drawing/2014/main" id="{06AF95A5-4D89-4F58-9CF4-EC035DB383A6}"/>
              </a:ext>
            </a:extLst>
          </p:cNvPr>
          <p:cNvSpPr>
            <a:spLocks noGrp="1"/>
          </p:cNvSpPr>
          <p:nvPr>
            <p:ph sz="quarter" idx="11"/>
          </p:nvPr>
        </p:nvSpPr>
        <p:spPr>
          <a:xfrm>
            <a:off x="342900" y="1276709"/>
            <a:ext cx="8458200" cy="5238391"/>
          </a:xfrm>
        </p:spPr>
        <p:txBody>
          <a:bodyPr>
            <a:noAutofit/>
          </a:bodyPr>
          <a:lstStyle/>
          <a:p>
            <a:pPr marL="628650" indent="-628650"/>
            <a:r>
              <a:rPr lang="en-US" sz="2200" b="1" noProof="0" dirty="0">
                <a:solidFill>
                  <a:srgbClr val="00589A"/>
                </a:solidFill>
              </a:rPr>
              <a:t>6-1</a:t>
            </a:r>
            <a:r>
              <a:rPr lang="en-US" b="1" dirty="0">
                <a:solidFill>
                  <a:srgbClr val="00589A"/>
                </a:solidFill>
              </a:rPr>
              <a:t>  </a:t>
            </a:r>
            <a:r>
              <a:rPr lang="en-US" altLang="en-US" sz="2200" dirty="0"/>
              <a:t>Understand why nations trade with each other.</a:t>
            </a:r>
            <a:endParaRPr lang="en-US" sz="2200" noProof="0" dirty="0"/>
          </a:p>
          <a:p>
            <a:pPr marL="587375" indent="-587375"/>
            <a:r>
              <a:rPr lang="en-US" sz="2200" b="1" noProof="0" dirty="0">
                <a:solidFill>
                  <a:srgbClr val="00589A"/>
                </a:solidFill>
              </a:rPr>
              <a:t>6-2 </a:t>
            </a:r>
            <a:r>
              <a:rPr lang="en-US" b="1" dirty="0">
                <a:solidFill>
                  <a:srgbClr val="00589A"/>
                </a:solidFill>
              </a:rPr>
              <a:t> </a:t>
            </a:r>
            <a:r>
              <a:rPr lang="en-US" altLang="en-US" sz="2200" dirty="0"/>
              <a:t>Summarize the different theories explaining trade flows between nations.</a:t>
            </a:r>
            <a:endParaRPr lang="en-US" sz="2200" noProof="0" dirty="0"/>
          </a:p>
          <a:p>
            <a:pPr marL="587375" indent="-587375"/>
            <a:r>
              <a:rPr lang="en-US" sz="2200" b="1" noProof="0" dirty="0">
                <a:solidFill>
                  <a:srgbClr val="00589A"/>
                </a:solidFill>
              </a:rPr>
              <a:t>6-3</a:t>
            </a:r>
            <a:r>
              <a:rPr lang="en-US" b="1" dirty="0">
                <a:solidFill>
                  <a:srgbClr val="00589A"/>
                </a:solidFill>
              </a:rPr>
              <a:t>  </a:t>
            </a:r>
            <a:r>
              <a:rPr lang="en-US" altLang="en-US" sz="2200" dirty="0"/>
              <a:t>Recognize why many economists believe that unrestricted free trade between nations will raise the economic welfare of countries that participate in a free trade system.</a:t>
            </a:r>
            <a:endParaRPr lang="en-US" sz="2200" noProof="0" dirty="0"/>
          </a:p>
          <a:p>
            <a:pPr marL="587375" indent="-587375"/>
            <a:r>
              <a:rPr lang="en-US" sz="2200" b="1" noProof="0" dirty="0">
                <a:solidFill>
                  <a:srgbClr val="00589A"/>
                </a:solidFill>
              </a:rPr>
              <a:t>6-4</a:t>
            </a:r>
            <a:r>
              <a:rPr lang="en-US" b="1" dirty="0">
                <a:solidFill>
                  <a:srgbClr val="00589A"/>
                </a:solidFill>
              </a:rPr>
              <a:t>  </a:t>
            </a:r>
            <a:r>
              <a:rPr lang="en-US" altLang="en-US" sz="2200" dirty="0"/>
              <a:t>Explain the arguments of those who maintain that government can play a proactive role in promoting national competitive advantage in certain industries.</a:t>
            </a:r>
          </a:p>
          <a:p>
            <a:pPr marL="587375" indent="-587375"/>
            <a:r>
              <a:rPr lang="en-US" sz="2200" b="1" dirty="0">
                <a:solidFill>
                  <a:srgbClr val="00589A"/>
                </a:solidFill>
              </a:rPr>
              <a:t>6-5</a:t>
            </a:r>
            <a:r>
              <a:rPr lang="en-US" b="1" dirty="0">
                <a:solidFill>
                  <a:srgbClr val="00589A"/>
                </a:solidFill>
              </a:rPr>
              <a:t>  </a:t>
            </a:r>
            <a:r>
              <a:rPr lang="en-US" altLang="en-US" sz="2200" dirty="0"/>
              <a:t>Understand the important implications that international trade theory holds for management practice.</a:t>
            </a:r>
            <a:endParaRPr lang="en-US" sz="2200" dirty="0"/>
          </a:p>
        </p:txBody>
      </p:sp>
    </p:spTree>
    <p:extLst>
      <p:ext uri="{BB962C8B-B14F-4D97-AF65-F5344CB8AC3E}">
        <p14:creationId xmlns="" xmlns:p14="http://schemas.microsoft.com/office/powerpoint/2010/main" val="328976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29207F-BEF7-4C38-B357-ED313C1C4AE1}"/>
              </a:ext>
            </a:extLst>
          </p:cNvPr>
          <p:cNvSpPr>
            <a:spLocks noGrp="1"/>
          </p:cNvSpPr>
          <p:nvPr>
            <p:ph type="title"/>
          </p:nvPr>
        </p:nvSpPr>
        <p:spPr/>
        <p:txBody>
          <a:bodyPr/>
          <a:lstStyle/>
          <a:p>
            <a:r>
              <a:rPr lang="en-US" dirty="0"/>
              <a:t>Opening Case</a:t>
            </a:r>
          </a:p>
        </p:txBody>
      </p:sp>
      <p:sp>
        <p:nvSpPr>
          <p:cNvPr id="3" name="Content Placeholder 2">
            <a:extLst>
              <a:ext uri="{FF2B5EF4-FFF2-40B4-BE49-F238E27FC236}">
                <a16:creationId xmlns="" xmlns:a16="http://schemas.microsoft.com/office/drawing/2014/main" id="{9DE6915F-1B1E-4A1E-AEFF-389618A62FFC}"/>
              </a:ext>
            </a:extLst>
          </p:cNvPr>
          <p:cNvSpPr>
            <a:spLocks noGrp="1"/>
          </p:cNvSpPr>
          <p:nvPr>
            <p:ph sz="quarter" idx="11"/>
          </p:nvPr>
        </p:nvSpPr>
        <p:spPr>
          <a:xfrm>
            <a:off x="342900" y="1276710"/>
            <a:ext cx="5006340" cy="2679544"/>
          </a:xfrm>
        </p:spPr>
        <p:txBody>
          <a:bodyPr>
            <a:normAutofit lnSpcReduction="10000"/>
          </a:bodyPr>
          <a:lstStyle/>
          <a:p>
            <a:pPr>
              <a:lnSpc>
                <a:spcPct val="110000"/>
              </a:lnSpc>
            </a:pPr>
            <a:r>
              <a:rPr lang="en-US" sz="2200" dirty="0"/>
              <a:t>Trade in Services</a:t>
            </a:r>
          </a:p>
          <a:p>
            <a:pPr marL="0" lvl="1" indent="0">
              <a:lnSpc>
                <a:spcPct val="110000"/>
              </a:lnSpc>
              <a:buNone/>
            </a:pPr>
            <a:r>
              <a:rPr lang="en-US" sz="2000" dirty="0"/>
              <a:t>Cross-border transactions increasingly involve services.</a:t>
            </a:r>
          </a:p>
          <a:p>
            <a:pPr marL="292608" lvl="2" indent="-292608"/>
            <a:r>
              <a:rPr lang="en-US" dirty="0"/>
              <a:t>Distribution, financial services, transportation, telecommunications, health, etc.</a:t>
            </a:r>
          </a:p>
          <a:p>
            <a:pPr marL="292608" lvl="2" indent="-292608"/>
            <a:r>
              <a:rPr lang="en-US" dirty="0"/>
              <a:t>About 20 percent of world trade; growing rapidly.</a:t>
            </a:r>
          </a:p>
        </p:txBody>
      </p:sp>
      <p:sp>
        <p:nvSpPr>
          <p:cNvPr id="4" name="Content Placeholder 3">
            <a:extLst>
              <a:ext uri="{FF2B5EF4-FFF2-40B4-BE49-F238E27FC236}">
                <a16:creationId xmlns="" xmlns:a16="http://schemas.microsoft.com/office/drawing/2014/main" id="{1B0DD44E-19C8-46A2-826A-45BFA169625A}"/>
              </a:ext>
            </a:extLst>
          </p:cNvPr>
          <p:cNvSpPr>
            <a:spLocks noGrp="1"/>
          </p:cNvSpPr>
          <p:nvPr>
            <p:ph sz="quarter" idx="14"/>
          </p:nvPr>
        </p:nvSpPr>
        <p:spPr>
          <a:xfrm>
            <a:off x="342900" y="4039534"/>
            <a:ext cx="5189220" cy="2239968"/>
          </a:xfrm>
        </p:spPr>
        <p:txBody>
          <a:bodyPr>
            <a:noAutofit/>
          </a:bodyPr>
          <a:lstStyle/>
          <a:p>
            <a:pPr marL="0" lvl="1" indent="0">
              <a:buNone/>
            </a:pPr>
            <a:r>
              <a:rPr lang="en-US" sz="2000" dirty="0"/>
              <a:t>Services account for over 75 percent of G</a:t>
            </a:r>
            <a:r>
              <a:rPr lang="en-US" sz="100" dirty="0"/>
              <a:t> </a:t>
            </a:r>
            <a:r>
              <a:rPr lang="en-US" sz="2000" dirty="0"/>
              <a:t>D</a:t>
            </a:r>
            <a:r>
              <a:rPr lang="en-US" sz="100" dirty="0"/>
              <a:t> </a:t>
            </a:r>
            <a:r>
              <a:rPr lang="en-US" sz="2000" dirty="0"/>
              <a:t>P today in most developed nations.</a:t>
            </a:r>
          </a:p>
          <a:p>
            <a:pPr marL="0" lvl="1" indent="0">
              <a:buNone/>
            </a:pPr>
            <a:r>
              <a:rPr lang="en-US" sz="2000" dirty="0"/>
              <a:t>Trade in services hampered by regulatory barriers.</a:t>
            </a:r>
          </a:p>
          <a:p>
            <a:pPr marL="0" lvl="1" indent="0">
              <a:buNone/>
            </a:pPr>
            <a:r>
              <a:rPr lang="en-US" sz="2000" dirty="0"/>
              <a:t>Need for common standards, rules, and regulations to realize trade gains.</a:t>
            </a:r>
          </a:p>
        </p:txBody>
      </p:sp>
      <p:pic>
        <p:nvPicPr>
          <p:cNvPr id="8" name="Picture 7" descr="A photograph shows employees working on computers in a firm.">
            <a:extLst>
              <a:ext uri="{FF2B5EF4-FFF2-40B4-BE49-F238E27FC236}">
                <a16:creationId xmlns="" xmlns:a16="http://schemas.microsoft.com/office/drawing/2014/main" id="{C00F12DA-99A6-4F76-AD5F-21ACC3FB3934}"/>
              </a:ext>
            </a:extLst>
          </p:cNvPr>
          <p:cNvPicPr>
            <a:picLocks noChangeAspect="1"/>
          </p:cNvPicPr>
          <p:nvPr/>
        </p:nvPicPr>
        <p:blipFill>
          <a:blip r:embed="rId3"/>
          <a:stretch>
            <a:fillRect/>
          </a:stretch>
        </p:blipFill>
        <p:spPr>
          <a:xfrm>
            <a:off x="5695238" y="1691495"/>
            <a:ext cx="3300883" cy="2194849"/>
          </a:xfrm>
          <a:prstGeom prst="rect">
            <a:avLst/>
          </a:prstGeom>
        </p:spPr>
      </p:pic>
      <p:sp>
        <p:nvSpPr>
          <p:cNvPr id="7" name="Text Placeholder 6">
            <a:extLst>
              <a:ext uri="{FF2B5EF4-FFF2-40B4-BE49-F238E27FC236}">
                <a16:creationId xmlns="" xmlns:a16="http://schemas.microsoft.com/office/drawing/2014/main" id="{9DF06855-CE4F-4578-9E35-95AD1F8EEEFB}"/>
              </a:ext>
            </a:extLst>
          </p:cNvPr>
          <p:cNvSpPr>
            <a:spLocks noGrp="1"/>
          </p:cNvSpPr>
          <p:nvPr>
            <p:ph type="body" sz="quarter" idx="13"/>
          </p:nvPr>
        </p:nvSpPr>
        <p:spPr/>
        <p:txBody>
          <a:bodyPr/>
          <a:lstStyle/>
          <a:p>
            <a:r>
              <a:rPr lang="en-US" dirty="0"/>
              <a:t>Education Images/Getty Images</a:t>
            </a:r>
          </a:p>
        </p:txBody>
      </p:sp>
    </p:spTree>
    <p:extLst>
      <p:ext uri="{BB962C8B-B14F-4D97-AF65-F5344CB8AC3E}">
        <p14:creationId xmlns="" xmlns:p14="http://schemas.microsoft.com/office/powerpoint/2010/main" val="26186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6D8A55-8937-4F7D-AC9D-89A490AD3C7D}"/>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 xmlns:a16="http://schemas.microsoft.com/office/drawing/2014/main" id="{83EC5649-C6EF-4CDE-BF25-0B5C666F5884}"/>
              </a:ext>
            </a:extLst>
          </p:cNvPr>
          <p:cNvSpPr>
            <a:spLocks noGrp="1"/>
          </p:cNvSpPr>
          <p:nvPr>
            <p:ph sz="quarter" idx="11"/>
          </p:nvPr>
        </p:nvSpPr>
        <p:spPr>
          <a:xfrm>
            <a:off x="342900" y="1276709"/>
            <a:ext cx="8458200" cy="3051451"/>
          </a:xfrm>
        </p:spPr>
        <p:txBody>
          <a:bodyPr/>
          <a:lstStyle/>
          <a:p>
            <a:r>
              <a:rPr lang="en-US" altLang="en-US" dirty="0"/>
              <a:t>Trade Policy</a:t>
            </a:r>
          </a:p>
          <a:p>
            <a:pPr marL="0" lvl="1" indent="0">
              <a:buNone/>
            </a:pPr>
            <a:r>
              <a:rPr lang="en-US" altLang="en-US" dirty="0"/>
              <a:t>Motivation for trade is to realize </a:t>
            </a:r>
            <a:r>
              <a:rPr lang="en-US" altLang="en-US" i="1" dirty="0"/>
              <a:t>gains from trade</a:t>
            </a:r>
            <a:r>
              <a:rPr lang="en-US" altLang="en-US" dirty="0"/>
              <a:t>.</a:t>
            </a:r>
          </a:p>
          <a:p>
            <a:pPr marL="0" lvl="1" indent="0">
              <a:buNone/>
            </a:pPr>
            <a:r>
              <a:rPr lang="en-US" altLang="en-US" dirty="0"/>
              <a:t>Economists generally advocate for lower barriers to cross-border trade, both in goods and services.</a:t>
            </a:r>
          </a:p>
          <a:p>
            <a:pPr marL="0" lvl="1" indent="0">
              <a:buNone/>
            </a:pPr>
            <a:r>
              <a:rPr lang="en-US" altLang="en-US" dirty="0"/>
              <a:t>Recent shift in U.S. trade policy away from free trade and toward managed trade.</a:t>
            </a:r>
          </a:p>
          <a:p>
            <a:pPr marL="292608" lvl="2" indent="-292608"/>
            <a:r>
              <a:rPr lang="en-US" altLang="en-US" sz="2000" dirty="0"/>
              <a:t>Pushed trade policy to political center stage.</a:t>
            </a:r>
            <a:endParaRPr lang="en-US" sz="2000" dirty="0"/>
          </a:p>
        </p:txBody>
      </p:sp>
      <p:sp>
        <p:nvSpPr>
          <p:cNvPr id="4" name="Content Placeholder 3">
            <a:extLst>
              <a:ext uri="{FF2B5EF4-FFF2-40B4-BE49-F238E27FC236}">
                <a16:creationId xmlns="" xmlns:a16="http://schemas.microsoft.com/office/drawing/2014/main" id="{BB2F1C0B-AC94-44D7-B9FC-E0CA70794A69}"/>
              </a:ext>
            </a:extLst>
          </p:cNvPr>
          <p:cNvSpPr>
            <a:spLocks noGrp="1"/>
          </p:cNvSpPr>
          <p:nvPr>
            <p:ph sz="quarter" idx="14"/>
          </p:nvPr>
        </p:nvSpPr>
        <p:spPr>
          <a:xfrm>
            <a:off x="342900" y="4541519"/>
            <a:ext cx="8458200" cy="1039771"/>
          </a:xfrm>
        </p:spPr>
        <p:txBody>
          <a:bodyPr>
            <a:normAutofit/>
          </a:bodyPr>
          <a:lstStyle/>
          <a:p>
            <a:r>
              <a:rPr lang="en-US" sz="2200" dirty="0"/>
              <a:t>Trade and investment policies have an extremely important impact on international business practices.</a:t>
            </a:r>
          </a:p>
        </p:txBody>
      </p:sp>
    </p:spTree>
    <p:extLst>
      <p:ext uri="{BB962C8B-B14F-4D97-AF65-F5344CB8AC3E}">
        <p14:creationId xmlns="" xmlns:p14="http://schemas.microsoft.com/office/powerpoint/2010/main" val="3502995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6D8A55-8937-4F7D-AC9D-89A490AD3C7D}"/>
              </a:ext>
            </a:extLst>
          </p:cNvPr>
          <p:cNvSpPr>
            <a:spLocks noGrp="1"/>
          </p:cNvSpPr>
          <p:nvPr>
            <p:ph type="title"/>
          </p:nvPr>
        </p:nvSpPr>
        <p:spPr/>
        <p:txBody>
          <a:bodyPr/>
          <a:lstStyle/>
          <a:p>
            <a:r>
              <a:rPr lang="en-US" dirty="0"/>
              <a:t>An Overview of Trade Theory </a:t>
            </a:r>
            <a:r>
              <a:rPr lang="en-US" sz="1000" b="0" dirty="0"/>
              <a:t>1</a:t>
            </a:r>
          </a:p>
        </p:txBody>
      </p:sp>
      <p:sp>
        <p:nvSpPr>
          <p:cNvPr id="3" name="Content Placeholder 2">
            <a:extLst>
              <a:ext uri="{FF2B5EF4-FFF2-40B4-BE49-F238E27FC236}">
                <a16:creationId xmlns="" xmlns:a16="http://schemas.microsoft.com/office/drawing/2014/main" id="{83EC5649-C6EF-4CDE-BF25-0B5C666F5884}"/>
              </a:ext>
            </a:extLst>
          </p:cNvPr>
          <p:cNvSpPr>
            <a:spLocks noGrp="1"/>
          </p:cNvSpPr>
          <p:nvPr>
            <p:ph sz="quarter" idx="11"/>
          </p:nvPr>
        </p:nvSpPr>
        <p:spPr>
          <a:xfrm>
            <a:off x="342900" y="1276709"/>
            <a:ext cx="8458200" cy="3081931"/>
          </a:xfrm>
        </p:spPr>
        <p:txBody>
          <a:bodyPr/>
          <a:lstStyle/>
          <a:p>
            <a:pPr>
              <a:defRPr/>
            </a:pPr>
            <a:r>
              <a:rPr lang="en-US" dirty="0"/>
              <a:t>Trade Approaches</a:t>
            </a:r>
          </a:p>
          <a:p>
            <a:pPr marL="0" lvl="1" indent="0">
              <a:buNone/>
              <a:defRPr/>
            </a:pPr>
            <a:r>
              <a:rPr lang="en-US" dirty="0"/>
              <a:t>Mercantilism (16</a:t>
            </a:r>
            <a:r>
              <a:rPr lang="en-US" baseline="30000" dirty="0"/>
              <a:t>th</a:t>
            </a:r>
            <a:r>
              <a:rPr lang="en-US" dirty="0"/>
              <a:t> and 17</a:t>
            </a:r>
            <a:r>
              <a:rPr lang="en-US" baseline="30000" dirty="0"/>
              <a:t>th</a:t>
            </a:r>
            <a:r>
              <a:rPr lang="en-US" dirty="0"/>
              <a:t> centuries) encouraged exports and discouraged imports.</a:t>
            </a:r>
          </a:p>
          <a:p>
            <a:pPr marL="0" lvl="1" indent="0">
              <a:buNone/>
              <a:defRPr/>
            </a:pPr>
            <a:r>
              <a:rPr lang="en-US" dirty="0"/>
              <a:t>Adam Smith (17</a:t>
            </a:r>
            <a:r>
              <a:rPr lang="en-US" sz="100" dirty="0"/>
              <a:t> </a:t>
            </a:r>
            <a:r>
              <a:rPr lang="en-US" dirty="0"/>
              <a:t>76) promoted unrestricted free trade.</a:t>
            </a:r>
          </a:p>
          <a:p>
            <a:pPr marL="0" lvl="1" indent="0">
              <a:buNone/>
              <a:defRPr/>
            </a:pPr>
            <a:r>
              <a:rPr lang="en-US" dirty="0"/>
              <a:t>David Ricardo (19</a:t>
            </a:r>
            <a:r>
              <a:rPr lang="en-US" baseline="30000" dirty="0"/>
              <a:t>th</a:t>
            </a:r>
            <a:r>
              <a:rPr lang="en-US" dirty="0"/>
              <a:t> century) built on Smith’s ideas; advocated comparative advantage.</a:t>
            </a:r>
          </a:p>
          <a:p>
            <a:pPr marL="292608" lvl="2" indent="-292608">
              <a:defRPr/>
            </a:pPr>
            <a:r>
              <a:rPr lang="en-US" sz="2000" dirty="0"/>
              <a:t>Eli Heckscher and </a:t>
            </a:r>
            <a:r>
              <a:rPr lang="en-US" sz="2000" dirty="0" err="1"/>
              <a:t>Bertil</a:t>
            </a:r>
            <a:r>
              <a:rPr lang="en-US" sz="2000" dirty="0"/>
              <a:t> Ohlin (20</a:t>
            </a:r>
            <a:r>
              <a:rPr lang="en-US" sz="2000" baseline="30000" dirty="0"/>
              <a:t>th</a:t>
            </a:r>
            <a:r>
              <a:rPr lang="en-US" sz="2000" dirty="0"/>
              <a:t> century ) refined Ricardo’s work.</a:t>
            </a:r>
          </a:p>
        </p:txBody>
      </p:sp>
      <p:sp>
        <p:nvSpPr>
          <p:cNvPr id="4" name="Content Placeholder 3">
            <a:extLst>
              <a:ext uri="{FF2B5EF4-FFF2-40B4-BE49-F238E27FC236}">
                <a16:creationId xmlns="" xmlns:a16="http://schemas.microsoft.com/office/drawing/2014/main" id="{BB2F1C0B-AC94-44D7-B9FC-E0CA70794A69}"/>
              </a:ext>
            </a:extLst>
          </p:cNvPr>
          <p:cNvSpPr>
            <a:spLocks noGrp="1"/>
          </p:cNvSpPr>
          <p:nvPr>
            <p:ph sz="quarter" idx="14"/>
          </p:nvPr>
        </p:nvSpPr>
        <p:spPr>
          <a:xfrm>
            <a:off x="342900" y="4495799"/>
            <a:ext cx="8458200" cy="1295401"/>
          </a:xfrm>
        </p:spPr>
        <p:txBody>
          <a:bodyPr>
            <a:normAutofit/>
          </a:bodyPr>
          <a:lstStyle/>
          <a:p>
            <a:r>
              <a:rPr lang="en-US" sz="2200" b="1" dirty="0"/>
              <a:t>Free trade: </a:t>
            </a:r>
            <a:r>
              <a:rPr lang="en-US" sz="2200" dirty="0"/>
              <a:t>absence of barriers to the free flow of goods and services between countries.</a:t>
            </a:r>
          </a:p>
        </p:txBody>
      </p:sp>
    </p:spTree>
    <p:extLst>
      <p:ext uri="{BB962C8B-B14F-4D97-AF65-F5344CB8AC3E}">
        <p14:creationId xmlns="" xmlns:p14="http://schemas.microsoft.com/office/powerpoint/2010/main" val="3947875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8AE5F0-D5B5-46F6-B35D-0B4F4E4BEACC}"/>
              </a:ext>
            </a:extLst>
          </p:cNvPr>
          <p:cNvSpPr>
            <a:spLocks noGrp="1"/>
          </p:cNvSpPr>
          <p:nvPr>
            <p:ph type="title"/>
          </p:nvPr>
        </p:nvSpPr>
        <p:spPr/>
        <p:txBody>
          <a:bodyPr/>
          <a:lstStyle/>
          <a:p>
            <a:r>
              <a:rPr lang="en-US" dirty="0"/>
              <a:t>An Overview of Trade Theory </a:t>
            </a:r>
            <a:r>
              <a:rPr lang="en-US" sz="1000" b="0" dirty="0"/>
              <a:t>2</a:t>
            </a:r>
          </a:p>
        </p:txBody>
      </p:sp>
      <p:sp>
        <p:nvSpPr>
          <p:cNvPr id="3" name="Content Placeholder 2">
            <a:extLst>
              <a:ext uri="{FF2B5EF4-FFF2-40B4-BE49-F238E27FC236}">
                <a16:creationId xmlns="" xmlns:a16="http://schemas.microsoft.com/office/drawing/2014/main" id="{2C377FA9-2A39-4188-8AE1-594C9754C3B7}"/>
              </a:ext>
            </a:extLst>
          </p:cNvPr>
          <p:cNvSpPr>
            <a:spLocks noGrp="1"/>
          </p:cNvSpPr>
          <p:nvPr>
            <p:ph sz="quarter" idx="11"/>
          </p:nvPr>
        </p:nvSpPr>
        <p:spPr/>
        <p:txBody>
          <a:bodyPr/>
          <a:lstStyle/>
          <a:p>
            <a:pPr>
              <a:defRPr/>
            </a:pPr>
            <a:r>
              <a:rPr lang="en-US" dirty="0"/>
              <a:t>The Benefits of Trade</a:t>
            </a:r>
          </a:p>
          <a:p>
            <a:pPr marL="292608" lvl="1" indent="-292608">
              <a:defRPr/>
            </a:pPr>
            <a:r>
              <a:rPr lang="en-US" dirty="0"/>
              <a:t>Specialize in manufacture and export of products that can be produced most efficiently in that country.</a:t>
            </a:r>
          </a:p>
          <a:p>
            <a:pPr marL="292608" lvl="1" indent="-292608">
              <a:defRPr/>
            </a:pPr>
            <a:r>
              <a:rPr lang="en-US" dirty="0"/>
              <a:t>Import products that can be produced more efficiently in other countries.</a:t>
            </a:r>
          </a:p>
          <a:p>
            <a:pPr marL="292608" lvl="1" indent="-292608">
              <a:defRPr/>
            </a:pPr>
            <a:r>
              <a:rPr lang="en-US" dirty="0"/>
              <a:t>Gains arise because international trade allows a country to specialize in the manufacture and export of products.</a:t>
            </a:r>
          </a:p>
        </p:txBody>
      </p:sp>
    </p:spTree>
    <p:extLst>
      <p:ext uri="{BB962C8B-B14F-4D97-AF65-F5344CB8AC3E}">
        <p14:creationId xmlns="" xmlns:p14="http://schemas.microsoft.com/office/powerpoint/2010/main" val="2516498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EF66EF-C92F-4D28-9463-68BC5E1A1B11}"/>
              </a:ext>
            </a:extLst>
          </p:cNvPr>
          <p:cNvSpPr>
            <a:spLocks noGrp="1"/>
          </p:cNvSpPr>
          <p:nvPr>
            <p:ph type="title"/>
          </p:nvPr>
        </p:nvSpPr>
        <p:spPr/>
        <p:txBody>
          <a:bodyPr/>
          <a:lstStyle/>
          <a:p>
            <a:r>
              <a:rPr lang="en-US" dirty="0"/>
              <a:t>An Overview of Trade Theory </a:t>
            </a:r>
            <a:r>
              <a:rPr lang="en-US" sz="1000" b="0" dirty="0"/>
              <a:t>3</a:t>
            </a:r>
          </a:p>
        </p:txBody>
      </p:sp>
      <p:sp>
        <p:nvSpPr>
          <p:cNvPr id="3" name="Content Placeholder 2">
            <a:extLst>
              <a:ext uri="{FF2B5EF4-FFF2-40B4-BE49-F238E27FC236}">
                <a16:creationId xmlns="" xmlns:a16="http://schemas.microsoft.com/office/drawing/2014/main" id="{F9F0548A-BB20-4718-A032-42641561298D}"/>
              </a:ext>
            </a:extLst>
          </p:cNvPr>
          <p:cNvSpPr>
            <a:spLocks noGrp="1"/>
          </p:cNvSpPr>
          <p:nvPr>
            <p:ph sz="quarter" idx="11"/>
          </p:nvPr>
        </p:nvSpPr>
        <p:spPr>
          <a:xfrm>
            <a:off x="342900" y="1276710"/>
            <a:ext cx="8458200" cy="1420770"/>
          </a:xfrm>
        </p:spPr>
        <p:txBody>
          <a:bodyPr/>
          <a:lstStyle/>
          <a:p>
            <a:pPr>
              <a:defRPr/>
            </a:pPr>
            <a:r>
              <a:rPr lang="en-US" sz="2400" dirty="0"/>
              <a:t>The Pattern of International Trade</a:t>
            </a:r>
          </a:p>
          <a:p>
            <a:pPr marL="0" lvl="1" indent="0">
              <a:buNone/>
              <a:defRPr/>
            </a:pPr>
            <a:r>
              <a:rPr lang="en-US" sz="2200" dirty="0"/>
              <a:t>Ricardo’s theory of comparative advantage:</a:t>
            </a:r>
          </a:p>
          <a:p>
            <a:pPr marL="292608" lvl="2" indent="-292608">
              <a:defRPr/>
            </a:pPr>
            <a:r>
              <a:rPr lang="en-US" sz="2000" dirty="0"/>
              <a:t>Trade patterns reflect differences in labor productivity.</a:t>
            </a:r>
          </a:p>
        </p:txBody>
      </p:sp>
      <p:sp>
        <p:nvSpPr>
          <p:cNvPr id="4" name="Content Placeholder 3">
            <a:extLst>
              <a:ext uri="{FF2B5EF4-FFF2-40B4-BE49-F238E27FC236}">
                <a16:creationId xmlns="" xmlns:a16="http://schemas.microsoft.com/office/drawing/2014/main" id="{B367CEAF-F507-48EB-A798-518588D79637}"/>
              </a:ext>
            </a:extLst>
          </p:cNvPr>
          <p:cNvSpPr>
            <a:spLocks noGrp="1"/>
          </p:cNvSpPr>
          <p:nvPr>
            <p:ph sz="quarter" idx="14"/>
          </p:nvPr>
        </p:nvSpPr>
        <p:spPr>
          <a:xfrm>
            <a:off x="342899" y="2806970"/>
            <a:ext cx="8548437" cy="1521190"/>
          </a:xfrm>
        </p:spPr>
        <p:txBody>
          <a:bodyPr/>
          <a:lstStyle/>
          <a:p>
            <a:pPr marL="0" lvl="1" indent="0">
              <a:buNone/>
              <a:defRPr/>
            </a:pPr>
            <a:r>
              <a:rPr lang="en-US" sz="2200" dirty="0"/>
              <a:t>Heckscher-Ohlin theory:</a:t>
            </a:r>
          </a:p>
          <a:p>
            <a:pPr marL="292608" lvl="2" indent="-292608">
              <a:defRPr/>
            </a:pPr>
            <a:r>
              <a:rPr lang="en-US" sz="2000" dirty="0"/>
              <a:t>Trade reflects the interplay between the proportions in which the factors of production are available in different countries and the proportions in which they are needed for producing particular goods.</a:t>
            </a:r>
          </a:p>
        </p:txBody>
      </p:sp>
      <p:sp>
        <p:nvSpPr>
          <p:cNvPr id="5" name="Content Placeholder 4">
            <a:extLst>
              <a:ext uri="{FF2B5EF4-FFF2-40B4-BE49-F238E27FC236}">
                <a16:creationId xmlns="" xmlns:a16="http://schemas.microsoft.com/office/drawing/2014/main" id="{291CF2B3-094D-4CB4-845E-8F3D9CF03684}"/>
              </a:ext>
            </a:extLst>
          </p:cNvPr>
          <p:cNvSpPr>
            <a:spLocks noGrp="1"/>
          </p:cNvSpPr>
          <p:nvPr>
            <p:ph sz="quarter" idx="15"/>
          </p:nvPr>
        </p:nvSpPr>
        <p:spPr>
          <a:xfrm>
            <a:off x="342899" y="4486172"/>
            <a:ext cx="8458201" cy="1508076"/>
          </a:xfrm>
        </p:spPr>
        <p:txBody>
          <a:bodyPr/>
          <a:lstStyle/>
          <a:p>
            <a:pPr marL="0" lvl="1" indent="0">
              <a:buNone/>
              <a:defRPr/>
            </a:pPr>
            <a:r>
              <a:rPr lang="en-US" sz="2200" dirty="0"/>
              <a:t>Raymond Vernon:</a:t>
            </a:r>
          </a:p>
          <a:p>
            <a:pPr marL="292608" lvl="2" indent="-292608">
              <a:defRPr/>
            </a:pPr>
            <a:r>
              <a:rPr lang="en-US" sz="2000" dirty="0"/>
              <a:t>Trade patterns reflect a product’s life cycle.</a:t>
            </a:r>
          </a:p>
        </p:txBody>
      </p:sp>
    </p:spTree>
    <p:extLst>
      <p:ext uri="{BB962C8B-B14F-4D97-AF65-F5344CB8AC3E}">
        <p14:creationId xmlns="" xmlns:p14="http://schemas.microsoft.com/office/powerpoint/2010/main" val="1183010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29207F-BEF7-4C38-B357-ED313C1C4AE1}"/>
              </a:ext>
            </a:extLst>
          </p:cNvPr>
          <p:cNvSpPr>
            <a:spLocks noGrp="1"/>
          </p:cNvSpPr>
          <p:nvPr>
            <p:ph type="title"/>
          </p:nvPr>
        </p:nvSpPr>
        <p:spPr/>
        <p:txBody>
          <a:bodyPr/>
          <a:lstStyle/>
          <a:p>
            <a:r>
              <a:rPr lang="en-US" dirty="0"/>
              <a:t>Comparative Advantage?</a:t>
            </a:r>
          </a:p>
        </p:txBody>
      </p:sp>
      <p:pic>
        <p:nvPicPr>
          <p:cNvPr id="5" name="Picture 4" descr="A photograph shows a Rolex outlet.">
            <a:extLst>
              <a:ext uri="{FF2B5EF4-FFF2-40B4-BE49-F238E27FC236}">
                <a16:creationId xmlns="" xmlns:a16="http://schemas.microsoft.com/office/drawing/2014/main" id="{8C16234B-4804-4A08-8164-A1A228B9D4AB}"/>
              </a:ext>
            </a:extLst>
          </p:cNvPr>
          <p:cNvPicPr>
            <a:picLocks noChangeAspect="1"/>
          </p:cNvPicPr>
          <p:nvPr/>
        </p:nvPicPr>
        <p:blipFill>
          <a:blip r:embed="rId3"/>
          <a:stretch>
            <a:fillRect/>
          </a:stretch>
        </p:blipFill>
        <p:spPr>
          <a:xfrm>
            <a:off x="548472" y="1467485"/>
            <a:ext cx="4911017" cy="3526791"/>
          </a:xfrm>
          <a:prstGeom prst="rect">
            <a:avLst/>
          </a:prstGeom>
        </p:spPr>
      </p:pic>
      <p:sp>
        <p:nvSpPr>
          <p:cNvPr id="3" name="Content Placeholder 2">
            <a:extLst>
              <a:ext uri="{FF2B5EF4-FFF2-40B4-BE49-F238E27FC236}">
                <a16:creationId xmlns="" xmlns:a16="http://schemas.microsoft.com/office/drawing/2014/main" id="{9DE6915F-1B1E-4A1E-AEFF-389618A62FFC}"/>
              </a:ext>
            </a:extLst>
          </p:cNvPr>
          <p:cNvSpPr>
            <a:spLocks noGrp="1"/>
          </p:cNvSpPr>
          <p:nvPr>
            <p:ph sz="quarter" idx="11"/>
          </p:nvPr>
        </p:nvSpPr>
        <p:spPr>
          <a:xfrm>
            <a:off x="5643028" y="1396998"/>
            <a:ext cx="3329940" cy="1644782"/>
          </a:xfrm>
        </p:spPr>
        <p:txBody>
          <a:bodyPr>
            <a:normAutofit/>
          </a:bodyPr>
          <a:lstStyle/>
          <a:p>
            <a:r>
              <a:rPr lang="en-US" dirty="0"/>
              <a:t>A Rolex Group logo sits on display above a luxury wristwatch store in Vienna, Austria.</a:t>
            </a:r>
          </a:p>
        </p:txBody>
      </p:sp>
      <p:sp>
        <p:nvSpPr>
          <p:cNvPr id="7" name="Text Placeholder 6">
            <a:extLst>
              <a:ext uri="{FF2B5EF4-FFF2-40B4-BE49-F238E27FC236}">
                <a16:creationId xmlns="" xmlns:a16="http://schemas.microsoft.com/office/drawing/2014/main" id="{9DF06855-CE4F-4578-9E35-95AD1F8EEEFB}"/>
              </a:ext>
            </a:extLst>
          </p:cNvPr>
          <p:cNvSpPr>
            <a:spLocks noGrp="1"/>
          </p:cNvSpPr>
          <p:nvPr>
            <p:ph type="body" sz="quarter" idx="13"/>
          </p:nvPr>
        </p:nvSpPr>
        <p:spPr/>
        <p:txBody>
          <a:bodyPr/>
          <a:lstStyle/>
          <a:p>
            <a:r>
              <a:rPr lang="en-US" dirty="0"/>
              <a:t>Bloomberg/Getty Images</a:t>
            </a:r>
          </a:p>
        </p:txBody>
      </p:sp>
    </p:spTree>
    <p:extLst>
      <p:ext uri="{BB962C8B-B14F-4D97-AF65-F5344CB8AC3E}">
        <p14:creationId xmlns="" xmlns:p14="http://schemas.microsoft.com/office/powerpoint/2010/main" val="2946411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6D8A55-8937-4F7D-AC9D-89A490AD3C7D}"/>
              </a:ext>
            </a:extLst>
          </p:cNvPr>
          <p:cNvSpPr>
            <a:spLocks noGrp="1"/>
          </p:cNvSpPr>
          <p:nvPr>
            <p:ph type="title"/>
          </p:nvPr>
        </p:nvSpPr>
        <p:spPr/>
        <p:txBody>
          <a:bodyPr/>
          <a:lstStyle/>
          <a:p>
            <a:r>
              <a:rPr lang="en-US" dirty="0"/>
              <a:t>An Overview of Trade Theory </a:t>
            </a:r>
            <a:r>
              <a:rPr lang="en-US" sz="1000" b="0" dirty="0"/>
              <a:t>4</a:t>
            </a:r>
          </a:p>
        </p:txBody>
      </p:sp>
      <p:sp>
        <p:nvSpPr>
          <p:cNvPr id="3" name="Content Placeholder 2">
            <a:extLst>
              <a:ext uri="{FF2B5EF4-FFF2-40B4-BE49-F238E27FC236}">
                <a16:creationId xmlns="" xmlns:a16="http://schemas.microsoft.com/office/drawing/2014/main" id="{83EC5649-C6EF-4CDE-BF25-0B5C666F5884}"/>
              </a:ext>
            </a:extLst>
          </p:cNvPr>
          <p:cNvSpPr>
            <a:spLocks noGrp="1"/>
          </p:cNvSpPr>
          <p:nvPr>
            <p:ph sz="quarter" idx="11"/>
          </p:nvPr>
        </p:nvSpPr>
        <p:spPr>
          <a:xfrm>
            <a:off x="342900" y="1276709"/>
            <a:ext cx="8458200" cy="2518051"/>
          </a:xfrm>
        </p:spPr>
        <p:txBody>
          <a:bodyPr/>
          <a:lstStyle/>
          <a:p>
            <a:pPr marL="0" lvl="1" indent="0">
              <a:buNone/>
            </a:pPr>
            <a:r>
              <a:rPr lang="en-US" altLang="en-US" dirty="0"/>
              <a:t>Paul Krugman’s </a:t>
            </a:r>
            <a:r>
              <a:rPr lang="en-US" altLang="en-US" b="1" dirty="0"/>
              <a:t>new trade theory</a:t>
            </a:r>
            <a:r>
              <a:rPr lang="en-US" altLang="en-US" dirty="0"/>
              <a:t>:</a:t>
            </a:r>
          </a:p>
          <a:p>
            <a:pPr marL="292608" lvl="2" indent="-292608"/>
            <a:r>
              <a:rPr lang="en-US" altLang="en-US" sz="2000" dirty="0"/>
              <a:t>World market can only support a limited number of firms in some industries.</a:t>
            </a:r>
          </a:p>
          <a:p>
            <a:pPr marL="292608" lvl="2" indent="-292608"/>
            <a:r>
              <a:rPr lang="en-US" altLang="en-US" sz="2000" dirty="0"/>
              <a:t>Trade will skew toward countries that have firms that are able to capture first-mover advantages.</a:t>
            </a:r>
            <a:endParaRPr lang="en-US" sz="2000" dirty="0"/>
          </a:p>
        </p:txBody>
      </p:sp>
      <p:sp>
        <p:nvSpPr>
          <p:cNvPr id="4" name="Content Placeholder 3">
            <a:extLst>
              <a:ext uri="{FF2B5EF4-FFF2-40B4-BE49-F238E27FC236}">
                <a16:creationId xmlns="" xmlns:a16="http://schemas.microsoft.com/office/drawing/2014/main" id="{BB2F1C0B-AC94-44D7-B9FC-E0CA70794A69}"/>
              </a:ext>
            </a:extLst>
          </p:cNvPr>
          <p:cNvSpPr>
            <a:spLocks noGrp="1"/>
          </p:cNvSpPr>
          <p:nvPr>
            <p:ph sz="quarter" idx="14"/>
          </p:nvPr>
        </p:nvSpPr>
        <p:spPr>
          <a:xfrm>
            <a:off x="342900" y="3916679"/>
            <a:ext cx="8458200" cy="2331721"/>
          </a:xfrm>
        </p:spPr>
        <p:txBody>
          <a:bodyPr>
            <a:normAutofit/>
          </a:bodyPr>
          <a:lstStyle/>
          <a:p>
            <a:pPr marL="0" lvl="1" indent="0">
              <a:buNone/>
            </a:pPr>
            <a:r>
              <a:rPr lang="en-US" altLang="en-US" dirty="0"/>
              <a:t>Michael Porter’s theory of national competitive advantage:</a:t>
            </a:r>
          </a:p>
          <a:p>
            <a:pPr marL="292608" lvl="2" indent="-292608"/>
            <a:r>
              <a:rPr lang="en-US" altLang="en-US" sz="2000" dirty="0"/>
              <a:t>Country factors explain a nation’s dominance in the production and export of certain products.</a:t>
            </a:r>
            <a:endParaRPr lang="en-US" sz="2000" dirty="0"/>
          </a:p>
        </p:txBody>
      </p:sp>
    </p:spTree>
    <p:extLst>
      <p:ext uri="{BB962C8B-B14F-4D97-AF65-F5344CB8AC3E}">
        <p14:creationId xmlns="" xmlns:p14="http://schemas.microsoft.com/office/powerpoint/2010/main" val="751977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8AE5F0-D5B5-46F6-B35D-0B4F4E4BEACC}"/>
              </a:ext>
            </a:extLst>
          </p:cNvPr>
          <p:cNvSpPr>
            <a:spLocks noGrp="1"/>
          </p:cNvSpPr>
          <p:nvPr>
            <p:ph type="title"/>
          </p:nvPr>
        </p:nvSpPr>
        <p:spPr/>
        <p:txBody>
          <a:bodyPr/>
          <a:lstStyle/>
          <a:p>
            <a:r>
              <a:rPr lang="en-US" dirty="0"/>
              <a:t>An Overview of Trade Theory </a:t>
            </a:r>
            <a:r>
              <a:rPr lang="en-US" sz="1000" b="0" dirty="0"/>
              <a:t>5</a:t>
            </a:r>
          </a:p>
        </p:txBody>
      </p:sp>
      <p:sp>
        <p:nvSpPr>
          <p:cNvPr id="3" name="Content Placeholder 2">
            <a:extLst>
              <a:ext uri="{FF2B5EF4-FFF2-40B4-BE49-F238E27FC236}">
                <a16:creationId xmlns="" xmlns:a16="http://schemas.microsoft.com/office/drawing/2014/main" id="{2C377FA9-2A39-4188-8AE1-594C9754C3B7}"/>
              </a:ext>
            </a:extLst>
          </p:cNvPr>
          <p:cNvSpPr>
            <a:spLocks noGrp="1"/>
          </p:cNvSpPr>
          <p:nvPr>
            <p:ph sz="quarter" idx="11"/>
          </p:nvPr>
        </p:nvSpPr>
        <p:spPr/>
        <p:txBody>
          <a:bodyPr/>
          <a:lstStyle/>
          <a:p>
            <a:r>
              <a:rPr lang="en-US" altLang="en-US" dirty="0"/>
              <a:t>Trade Theory and Government Policy</a:t>
            </a:r>
          </a:p>
          <a:p>
            <a:pPr marL="292608" lvl="1" indent="-292608"/>
            <a:r>
              <a:rPr lang="en-US" altLang="en-US" dirty="0"/>
              <a:t>Mercantilism makes a case for government involvement in promoting exports and limiting imports.</a:t>
            </a:r>
          </a:p>
          <a:p>
            <a:pPr marL="292608" lvl="1" indent="-292608"/>
            <a:r>
              <a:rPr lang="en-US" altLang="en-US" dirty="0"/>
              <a:t>Smith, Ricardo, and Heckscher-Ohlin promote unrestricted free trade.</a:t>
            </a:r>
          </a:p>
          <a:p>
            <a:pPr marL="292608" lvl="1" indent="-292608"/>
            <a:r>
              <a:rPr lang="en-US" altLang="en-US" dirty="0"/>
              <a:t>New trade theory and Porter justify limited and selective government intervention to support development of certain export-oriented industries.</a:t>
            </a:r>
          </a:p>
        </p:txBody>
      </p:sp>
    </p:spTree>
    <p:extLst>
      <p:ext uri="{BB962C8B-B14F-4D97-AF65-F5344CB8AC3E}">
        <p14:creationId xmlns="" xmlns:p14="http://schemas.microsoft.com/office/powerpoint/2010/main" val="2552714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6D8A55-8937-4F7D-AC9D-89A490AD3C7D}"/>
              </a:ext>
            </a:extLst>
          </p:cNvPr>
          <p:cNvSpPr>
            <a:spLocks noGrp="1"/>
          </p:cNvSpPr>
          <p:nvPr>
            <p:ph type="title"/>
          </p:nvPr>
        </p:nvSpPr>
        <p:spPr/>
        <p:txBody>
          <a:bodyPr/>
          <a:lstStyle/>
          <a:p>
            <a:r>
              <a:rPr lang="en-US" dirty="0"/>
              <a:t>Mercantilism</a:t>
            </a:r>
            <a:endParaRPr lang="en-US" sz="1000" b="0" dirty="0"/>
          </a:p>
        </p:txBody>
      </p:sp>
      <p:sp>
        <p:nvSpPr>
          <p:cNvPr id="3" name="Content Placeholder 2">
            <a:extLst>
              <a:ext uri="{FF2B5EF4-FFF2-40B4-BE49-F238E27FC236}">
                <a16:creationId xmlns="" xmlns:a16="http://schemas.microsoft.com/office/drawing/2014/main" id="{83EC5649-C6EF-4CDE-BF25-0B5C666F5884}"/>
              </a:ext>
            </a:extLst>
          </p:cNvPr>
          <p:cNvSpPr>
            <a:spLocks noGrp="1"/>
          </p:cNvSpPr>
          <p:nvPr>
            <p:ph sz="quarter" idx="11"/>
          </p:nvPr>
        </p:nvSpPr>
        <p:spPr>
          <a:xfrm>
            <a:off x="342900" y="1276709"/>
            <a:ext cx="8458200" cy="2487571"/>
          </a:xfrm>
        </p:spPr>
        <p:txBody>
          <a:bodyPr/>
          <a:lstStyle/>
          <a:p>
            <a:r>
              <a:rPr lang="en-US" altLang="en-US" b="1" dirty="0"/>
              <a:t>Mercantilism</a:t>
            </a:r>
          </a:p>
          <a:p>
            <a:pPr marL="0" lvl="1" indent="0">
              <a:buNone/>
            </a:pPr>
            <a:r>
              <a:rPr lang="en-US" altLang="en-US" dirty="0"/>
              <a:t>In a country’s best interest to maintain a trade surplus</a:t>
            </a:r>
            <a:r>
              <a:rPr lang="en-US" dirty="0"/>
              <a:t>—</a:t>
            </a:r>
            <a:r>
              <a:rPr lang="en-US" altLang="en-US" dirty="0"/>
              <a:t>to export more than it imports.</a:t>
            </a:r>
          </a:p>
          <a:p>
            <a:pPr marL="292608" lvl="2" indent="-292608"/>
            <a:r>
              <a:rPr lang="en-US" altLang="en-US" sz="2000" dirty="0"/>
              <a:t>Gold and silver considered mainstays of national wealth.</a:t>
            </a:r>
          </a:p>
          <a:p>
            <a:pPr marL="292608" lvl="2" indent="-292608"/>
            <a:r>
              <a:rPr lang="en-US" altLang="en-US" sz="2000" dirty="0"/>
              <a:t>Advocated government intervention to achieve a surplus in balance of trade.</a:t>
            </a:r>
            <a:endParaRPr lang="en-US" sz="2000" dirty="0"/>
          </a:p>
        </p:txBody>
      </p:sp>
      <p:sp>
        <p:nvSpPr>
          <p:cNvPr id="4" name="Content Placeholder 3">
            <a:extLst>
              <a:ext uri="{FF2B5EF4-FFF2-40B4-BE49-F238E27FC236}">
                <a16:creationId xmlns="" xmlns:a16="http://schemas.microsoft.com/office/drawing/2014/main" id="{BB2F1C0B-AC94-44D7-B9FC-E0CA70794A69}"/>
              </a:ext>
            </a:extLst>
          </p:cNvPr>
          <p:cNvSpPr>
            <a:spLocks noGrp="1"/>
          </p:cNvSpPr>
          <p:nvPr>
            <p:ph sz="quarter" idx="14"/>
          </p:nvPr>
        </p:nvSpPr>
        <p:spPr>
          <a:xfrm>
            <a:off x="342900" y="3901440"/>
            <a:ext cx="8458200" cy="2613660"/>
          </a:xfrm>
        </p:spPr>
        <p:txBody>
          <a:bodyPr>
            <a:normAutofit/>
          </a:bodyPr>
          <a:lstStyle/>
          <a:p>
            <a:pPr marL="0" lvl="1" indent="0">
              <a:buNone/>
            </a:pPr>
            <a:r>
              <a:rPr lang="en-US" altLang="en-US" dirty="0"/>
              <a:t>Viewed trade as a </a:t>
            </a:r>
            <a:r>
              <a:rPr lang="en-US" altLang="en-US" b="1" dirty="0"/>
              <a:t>zero-sum game:</a:t>
            </a:r>
            <a:r>
              <a:rPr lang="en-US" dirty="0"/>
              <a:t> </a:t>
            </a:r>
            <a:r>
              <a:rPr lang="en-US" altLang="en-US" dirty="0"/>
              <a:t>one in which a gain by one country results in a loss by another.</a:t>
            </a:r>
          </a:p>
          <a:p>
            <a:pPr marL="0" lvl="1" indent="0">
              <a:buNone/>
            </a:pPr>
            <a:r>
              <a:rPr lang="en-US" altLang="en-US" dirty="0"/>
              <a:t>Critics charge China with having a neo-mercantilist policy to keep currency value low in order to sell more goods to developed nations.</a:t>
            </a:r>
            <a:endParaRPr lang="en-US" dirty="0"/>
          </a:p>
        </p:txBody>
      </p:sp>
    </p:spTree>
    <p:extLst>
      <p:ext uri="{BB962C8B-B14F-4D97-AF65-F5344CB8AC3E}">
        <p14:creationId xmlns="" xmlns:p14="http://schemas.microsoft.com/office/powerpoint/2010/main" val="2502870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5573DE-A597-4D6E-8DAB-23D98727C367}"/>
              </a:ext>
            </a:extLst>
          </p:cNvPr>
          <p:cNvSpPr>
            <a:spLocks noGrp="1"/>
          </p:cNvSpPr>
          <p:nvPr>
            <p:ph type="title"/>
          </p:nvPr>
        </p:nvSpPr>
        <p:spPr/>
        <p:txBody>
          <a:bodyPr/>
          <a:lstStyle/>
          <a:p>
            <a:r>
              <a:rPr lang="en-US" dirty="0"/>
              <a:t>Absolute Advantage</a:t>
            </a:r>
          </a:p>
        </p:txBody>
      </p:sp>
      <p:sp>
        <p:nvSpPr>
          <p:cNvPr id="3" name="Content Placeholder 2">
            <a:extLst>
              <a:ext uri="{FF2B5EF4-FFF2-40B4-BE49-F238E27FC236}">
                <a16:creationId xmlns="" xmlns:a16="http://schemas.microsoft.com/office/drawing/2014/main" id="{195476B1-60C8-4CF6-92A2-84CDE99F1C72}"/>
              </a:ext>
            </a:extLst>
          </p:cNvPr>
          <p:cNvSpPr>
            <a:spLocks noGrp="1"/>
          </p:cNvSpPr>
          <p:nvPr>
            <p:ph sz="quarter" idx="11"/>
          </p:nvPr>
        </p:nvSpPr>
        <p:spPr/>
        <p:txBody>
          <a:bodyPr/>
          <a:lstStyle/>
          <a:p>
            <a:pPr>
              <a:defRPr/>
            </a:pPr>
            <a:r>
              <a:rPr lang="en-US" b="1" dirty="0"/>
              <a:t>Absolute Advantage</a:t>
            </a:r>
          </a:p>
          <a:p>
            <a:pPr marL="0" lvl="1" indent="0">
              <a:buNone/>
              <a:defRPr/>
            </a:pPr>
            <a:r>
              <a:rPr lang="en-US" dirty="0"/>
              <a:t>A country has absolute advantage in producing a product when it is more efficient than any other country in producing it.</a:t>
            </a:r>
          </a:p>
          <a:p>
            <a:pPr marL="0" lvl="1" indent="0">
              <a:buNone/>
              <a:defRPr/>
            </a:pPr>
            <a:r>
              <a:rPr lang="en-US" dirty="0"/>
              <a:t>Smith (17</a:t>
            </a:r>
            <a:r>
              <a:rPr lang="en-US" sz="100" dirty="0"/>
              <a:t> </a:t>
            </a:r>
            <a:r>
              <a:rPr lang="en-US" dirty="0"/>
              <a:t>76): countries differ in their ability to produce goods efficiently.</a:t>
            </a:r>
          </a:p>
          <a:p>
            <a:pPr marL="292608" lvl="2" indent="-292608">
              <a:defRPr/>
            </a:pPr>
            <a:r>
              <a:rPr lang="en-US" sz="2000" dirty="0"/>
              <a:t>Trade is not a zero-sum game.</a:t>
            </a:r>
          </a:p>
          <a:p>
            <a:pPr marL="292608" lvl="2" indent="-292608">
              <a:defRPr/>
            </a:pPr>
            <a:r>
              <a:rPr lang="en-US" sz="2000" dirty="0"/>
              <a:t>Countries should specialize in production of goods they have an absolute advantage in and then trade these goods for goods produced by other countries.</a:t>
            </a:r>
          </a:p>
        </p:txBody>
      </p:sp>
    </p:spTree>
    <p:extLst>
      <p:ext uri="{BB962C8B-B14F-4D97-AF65-F5344CB8AC3E}">
        <p14:creationId xmlns="" xmlns:p14="http://schemas.microsoft.com/office/powerpoint/2010/main" val="3381528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29207F-BEF7-4C38-B357-ED313C1C4AE1}"/>
              </a:ext>
            </a:extLst>
          </p:cNvPr>
          <p:cNvSpPr>
            <a:spLocks noGrp="1"/>
          </p:cNvSpPr>
          <p:nvPr>
            <p:ph type="title"/>
          </p:nvPr>
        </p:nvSpPr>
        <p:spPr/>
        <p:txBody>
          <a:bodyPr>
            <a:normAutofit fontScale="90000"/>
          </a:bodyPr>
          <a:lstStyle/>
          <a:p>
            <a:r>
              <a:rPr lang="en-US" dirty="0"/>
              <a:t>Figure 6.1 The Theory of Absolute Advantage</a:t>
            </a:r>
          </a:p>
        </p:txBody>
      </p:sp>
      <p:pic>
        <p:nvPicPr>
          <p:cNvPr id="12" name="Picture 11" descr="A graph displays The theory of absolute advantage.">
            <a:extLst>
              <a:ext uri="{FF2B5EF4-FFF2-40B4-BE49-F238E27FC236}">
                <a16:creationId xmlns="" xmlns:a16="http://schemas.microsoft.com/office/drawing/2014/main" id="{29CA43D8-1D18-4308-B1FD-B74A98843635}"/>
              </a:ext>
            </a:extLst>
          </p:cNvPr>
          <p:cNvPicPr>
            <a:picLocks noChangeAspect="1"/>
          </p:cNvPicPr>
          <p:nvPr/>
        </p:nvPicPr>
        <p:blipFill>
          <a:blip r:embed="rId3"/>
          <a:stretch>
            <a:fillRect/>
          </a:stretch>
        </p:blipFill>
        <p:spPr>
          <a:xfrm>
            <a:off x="1545073" y="1621343"/>
            <a:ext cx="6053853" cy="4438273"/>
          </a:xfrm>
          <a:prstGeom prst="rect">
            <a:avLst/>
          </a:prstGeom>
        </p:spPr>
      </p:pic>
      <p:sp>
        <p:nvSpPr>
          <p:cNvPr id="6" name="Text Placeholder 5">
            <a:extLst>
              <a:ext uri="{FF2B5EF4-FFF2-40B4-BE49-F238E27FC236}">
                <a16:creationId xmlns="" xmlns:a16="http://schemas.microsoft.com/office/drawing/2014/main"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endParaRPr lang="en-US" dirty="0"/>
          </a:p>
        </p:txBody>
      </p:sp>
    </p:spTree>
    <p:extLst>
      <p:ext uri="{BB962C8B-B14F-4D97-AF65-F5344CB8AC3E}">
        <p14:creationId xmlns="" xmlns:p14="http://schemas.microsoft.com/office/powerpoint/2010/main" val="3896002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B4EC04-8BA5-4072-8F04-35A16ECA8046}"/>
              </a:ext>
            </a:extLst>
          </p:cNvPr>
          <p:cNvSpPr>
            <a:spLocks noGrp="1"/>
          </p:cNvSpPr>
          <p:nvPr>
            <p:ph type="title"/>
          </p:nvPr>
        </p:nvSpPr>
        <p:spPr/>
        <p:txBody>
          <a:bodyPr>
            <a:normAutofit fontScale="90000"/>
          </a:bodyPr>
          <a:lstStyle/>
          <a:p>
            <a:r>
              <a:rPr lang="en-US" dirty="0"/>
              <a:t>Table 6.1 Absolute Advantage and the Gains from Trade </a:t>
            </a:r>
            <a:r>
              <a:rPr lang="en-US" sz="1100" b="0" dirty="0"/>
              <a:t>1</a:t>
            </a:r>
          </a:p>
        </p:txBody>
      </p:sp>
      <p:sp>
        <p:nvSpPr>
          <p:cNvPr id="3" name="Content Placeholder 2">
            <a:extLst>
              <a:ext uri="{FF2B5EF4-FFF2-40B4-BE49-F238E27FC236}">
                <a16:creationId xmlns="" xmlns:a16="http://schemas.microsoft.com/office/drawing/2014/main" id="{34D623AE-E607-4416-994A-B2494C669091}"/>
              </a:ext>
            </a:extLst>
          </p:cNvPr>
          <p:cNvSpPr>
            <a:spLocks noGrp="1"/>
          </p:cNvSpPr>
          <p:nvPr>
            <p:ph sz="quarter" idx="11"/>
          </p:nvPr>
        </p:nvSpPr>
        <p:spPr>
          <a:xfrm>
            <a:off x="342900" y="1276710"/>
            <a:ext cx="8458200" cy="384450"/>
          </a:xfrm>
        </p:spPr>
        <p:txBody>
          <a:bodyPr>
            <a:normAutofit/>
          </a:bodyPr>
          <a:lstStyle/>
          <a:p>
            <a:pPr algn="ctr"/>
            <a:r>
              <a:rPr lang="en-US" sz="1800" b="1" dirty="0"/>
              <a:t>Resources Required to Produce 1 Ton of Cocoa and Rice</a:t>
            </a:r>
          </a:p>
        </p:txBody>
      </p:sp>
      <p:graphicFrame>
        <p:nvGraphicFramePr>
          <p:cNvPr id="9" name="Table 9">
            <a:extLst>
              <a:ext uri="{FF2B5EF4-FFF2-40B4-BE49-F238E27FC236}">
                <a16:creationId xmlns="" xmlns:a16="http://schemas.microsoft.com/office/drawing/2014/main" id="{6BC09BB8-D9B2-403F-874D-E96AF1723660}"/>
              </a:ext>
            </a:extLst>
          </p:cNvPr>
          <p:cNvGraphicFramePr>
            <a:graphicFrameLocks noGrp="1"/>
          </p:cNvGraphicFramePr>
          <p:nvPr>
            <p:extLst>
              <p:ext uri="{D42A27DB-BD31-4B8C-83A1-F6EECF244321}">
                <p14:modId xmlns="" xmlns:p14="http://schemas.microsoft.com/office/powerpoint/2010/main" val="1747823621"/>
              </p:ext>
            </p:extLst>
          </p:nvPr>
        </p:nvGraphicFramePr>
        <p:xfrm>
          <a:off x="381000" y="1758368"/>
          <a:ext cx="8420100" cy="1005840"/>
        </p:xfrm>
        <a:graphic>
          <a:graphicData uri="http://schemas.openxmlformats.org/drawingml/2006/table">
            <a:tbl>
              <a:tblPr firstRow="1" bandRow="1">
                <a:tableStyleId>{5C22544A-7EE6-4342-B048-85BDC9FD1C3A}</a:tableStyleId>
              </a:tblPr>
              <a:tblGrid>
                <a:gridCol w="2806700">
                  <a:extLst>
                    <a:ext uri="{9D8B030D-6E8A-4147-A177-3AD203B41FA5}">
                      <a16:colId xmlns="" xmlns:a16="http://schemas.microsoft.com/office/drawing/2014/main" val="1371769763"/>
                    </a:ext>
                  </a:extLst>
                </a:gridCol>
                <a:gridCol w="2806700">
                  <a:extLst>
                    <a:ext uri="{9D8B030D-6E8A-4147-A177-3AD203B41FA5}">
                      <a16:colId xmlns="" xmlns:a16="http://schemas.microsoft.com/office/drawing/2014/main" val="938983635"/>
                    </a:ext>
                  </a:extLst>
                </a:gridCol>
                <a:gridCol w="2806700">
                  <a:extLst>
                    <a:ext uri="{9D8B030D-6E8A-4147-A177-3AD203B41FA5}">
                      <a16:colId xmlns="" xmlns:a16="http://schemas.microsoft.com/office/drawing/2014/main" val="3905727931"/>
                    </a:ext>
                  </a:extLst>
                </a:gridCol>
              </a:tblGrid>
              <a:tr h="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2799105385"/>
                  </a:ext>
                </a:extLst>
              </a:tr>
              <a:tr h="0">
                <a:tc>
                  <a:txBody>
                    <a:bodyPr/>
                    <a:lstStyle/>
                    <a:p>
                      <a:r>
                        <a:rPr lang="en-US" sz="1600" dirty="0"/>
                        <a:t>Ghana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20</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52277827"/>
                  </a:ext>
                </a:extLst>
              </a:tr>
              <a:tr h="161872">
                <a:tc>
                  <a:txBody>
                    <a:bodyPr/>
                    <a:lstStyle/>
                    <a:p>
                      <a:r>
                        <a:rPr lang="en-US" sz="1600" dirty="0"/>
                        <a:t>South Korea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40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71789442"/>
                  </a:ext>
                </a:extLst>
              </a:tr>
            </a:tbl>
          </a:graphicData>
        </a:graphic>
      </p:graphicFrame>
      <p:sp>
        <p:nvSpPr>
          <p:cNvPr id="4" name="Content Placeholder 3">
            <a:extLst>
              <a:ext uri="{FF2B5EF4-FFF2-40B4-BE49-F238E27FC236}">
                <a16:creationId xmlns="" xmlns:a16="http://schemas.microsoft.com/office/drawing/2014/main" id="{69822C86-BCE0-4674-90F0-7E949D52A68D}"/>
              </a:ext>
            </a:extLst>
          </p:cNvPr>
          <p:cNvSpPr>
            <a:spLocks noGrp="1"/>
          </p:cNvSpPr>
          <p:nvPr>
            <p:ph sz="quarter" idx="14"/>
          </p:nvPr>
        </p:nvSpPr>
        <p:spPr>
          <a:xfrm>
            <a:off x="342899" y="2852690"/>
            <a:ext cx="8548437" cy="393430"/>
          </a:xfrm>
        </p:spPr>
        <p:txBody>
          <a:bodyPr>
            <a:normAutofit/>
          </a:bodyPr>
          <a:lstStyle/>
          <a:p>
            <a:pPr algn="ctr"/>
            <a:r>
              <a:rPr lang="en-US" sz="1800" b="1" dirty="0"/>
              <a:t>Production and Consumption without Trade</a:t>
            </a:r>
            <a:endParaRPr lang="en-US" sz="1800" dirty="0"/>
          </a:p>
        </p:txBody>
      </p:sp>
      <p:graphicFrame>
        <p:nvGraphicFramePr>
          <p:cNvPr id="11" name="Table 11">
            <a:extLst>
              <a:ext uri="{FF2B5EF4-FFF2-40B4-BE49-F238E27FC236}">
                <a16:creationId xmlns="" xmlns:a16="http://schemas.microsoft.com/office/drawing/2014/main" id="{6289A1C4-9CC6-4238-9A97-FEFEBE48E108}"/>
              </a:ext>
            </a:extLst>
          </p:cNvPr>
          <p:cNvGraphicFramePr>
            <a:graphicFrameLocks noGrp="1"/>
          </p:cNvGraphicFramePr>
          <p:nvPr>
            <p:extLst>
              <p:ext uri="{D42A27DB-BD31-4B8C-83A1-F6EECF244321}">
                <p14:modId xmlns="" xmlns:p14="http://schemas.microsoft.com/office/powerpoint/2010/main" val="2827424395"/>
              </p:ext>
            </p:extLst>
          </p:nvPr>
        </p:nvGraphicFramePr>
        <p:xfrm>
          <a:off x="358138" y="3302000"/>
          <a:ext cx="8442960" cy="1341120"/>
        </p:xfrm>
        <a:graphic>
          <a:graphicData uri="http://schemas.openxmlformats.org/drawingml/2006/table">
            <a:tbl>
              <a:tblPr firstRow="1" bandRow="1">
                <a:tableStyleId>{5C22544A-7EE6-4342-B048-85BDC9FD1C3A}</a:tableStyleId>
              </a:tblPr>
              <a:tblGrid>
                <a:gridCol w="2814320">
                  <a:extLst>
                    <a:ext uri="{9D8B030D-6E8A-4147-A177-3AD203B41FA5}">
                      <a16:colId xmlns="" xmlns:a16="http://schemas.microsoft.com/office/drawing/2014/main" val="4197522571"/>
                    </a:ext>
                  </a:extLst>
                </a:gridCol>
                <a:gridCol w="2814320">
                  <a:extLst>
                    <a:ext uri="{9D8B030D-6E8A-4147-A177-3AD203B41FA5}">
                      <a16:colId xmlns="" xmlns:a16="http://schemas.microsoft.com/office/drawing/2014/main" val="2692072121"/>
                    </a:ext>
                  </a:extLst>
                </a:gridCol>
                <a:gridCol w="2814320">
                  <a:extLst>
                    <a:ext uri="{9D8B030D-6E8A-4147-A177-3AD203B41FA5}">
                      <a16:colId xmlns="" xmlns:a16="http://schemas.microsoft.com/office/drawing/2014/main" val="523960671"/>
                    </a:ext>
                  </a:extLst>
                </a:gridCol>
              </a:tblGrid>
              <a:tr h="21844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3278718275"/>
                  </a:ext>
                </a:extLst>
              </a:tr>
              <a:tr h="294640">
                <a:tc>
                  <a:txBody>
                    <a:bodyPr/>
                    <a:lstStyle/>
                    <a:p>
                      <a:r>
                        <a:rPr lang="en-US" sz="1600" dirty="0"/>
                        <a:t>Ghana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10.0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5.0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773158896"/>
                  </a:ext>
                </a:extLst>
              </a:tr>
              <a:tr h="233680">
                <a:tc>
                  <a:txBody>
                    <a:bodyPr/>
                    <a:lstStyle/>
                    <a:p>
                      <a:r>
                        <a:rPr lang="en-US" sz="1600" dirty="0"/>
                        <a:t>South Korea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2.5</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10.0</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521094036"/>
                  </a:ext>
                </a:extLst>
              </a:tr>
              <a:tr h="233680">
                <a:tc>
                  <a:txBody>
                    <a:bodyPr/>
                    <a:lstStyle/>
                    <a:p>
                      <a:r>
                        <a:rPr lang="en-US" sz="1600" dirty="0"/>
                        <a:t>Total Production</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12.5</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15.0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709776260"/>
                  </a:ext>
                </a:extLst>
              </a:tr>
            </a:tbl>
          </a:graphicData>
        </a:graphic>
      </p:graphicFrame>
      <p:sp>
        <p:nvSpPr>
          <p:cNvPr id="5" name="Content Placeholder 4">
            <a:extLst>
              <a:ext uri="{FF2B5EF4-FFF2-40B4-BE49-F238E27FC236}">
                <a16:creationId xmlns="" xmlns:a16="http://schemas.microsoft.com/office/drawing/2014/main" id="{41045368-CD06-4BD3-A454-FC0996485D6E}"/>
              </a:ext>
            </a:extLst>
          </p:cNvPr>
          <p:cNvSpPr>
            <a:spLocks noGrp="1"/>
          </p:cNvSpPr>
          <p:nvPr>
            <p:ph sz="quarter" idx="15"/>
          </p:nvPr>
        </p:nvSpPr>
        <p:spPr>
          <a:xfrm>
            <a:off x="342899" y="4714772"/>
            <a:ext cx="8458201" cy="421108"/>
          </a:xfrm>
        </p:spPr>
        <p:txBody>
          <a:bodyPr>
            <a:normAutofit/>
          </a:bodyPr>
          <a:lstStyle/>
          <a:p>
            <a:pPr algn="ctr"/>
            <a:r>
              <a:rPr lang="en-US" sz="1800" b="1" dirty="0"/>
              <a:t>Production with Specialization</a:t>
            </a:r>
            <a:endParaRPr lang="en-US" sz="1800" dirty="0"/>
          </a:p>
        </p:txBody>
      </p:sp>
      <p:graphicFrame>
        <p:nvGraphicFramePr>
          <p:cNvPr id="13" name="Table 13">
            <a:extLst>
              <a:ext uri="{FF2B5EF4-FFF2-40B4-BE49-F238E27FC236}">
                <a16:creationId xmlns="" xmlns:a16="http://schemas.microsoft.com/office/drawing/2014/main" id="{F169B07D-1EB6-44C2-9533-D7C18FD21EC3}"/>
              </a:ext>
            </a:extLst>
          </p:cNvPr>
          <p:cNvGraphicFramePr>
            <a:graphicFrameLocks noGrp="1"/>
          </p:cNvGraphicFramePr>
          <p:nvPr>
            <p:extLst>
              <p:ext uri="{D42A27DB-BD31-4B8C-83A1-F6EECF244321}">
                <p14:modId xmlns="" xmlns:p14="http://schemas.microsoft.com/office/powerpoint/2010/main" val="361964830"/>
              </p:ext>
            </p:extLst>
          </p:nvPr>
        </p:nvGraphicFramePr>
        <p:xfrm>
          <a:off x="358138" y="5191760"/>
          <a:ext cx="8442960" cy="1376680"/>
        </p:xfrm>
        <a:graphic>
          <a:graphicData uri="http://schemas.openxmlformats.org/drawingml/2006/table">
            <a:tbl>
              <a:tblPr firstRow="1" bandRow="1">
                <a:tableStyleId>{5C22544A-7EE6-4342-B048-85BDC9FD1C3A}</a:tableStyleId>
              </a:tblPr>
              <a:tblGrid>
                <a:gridCol w="2814320">
                  <a:extLst>
                    <a:ext uri="{9D8B030D-6E8A-4147-A177-3AD203B41FA5}">
                      <a16:colId xmlns="" xmlns:a16="http://schemas.microsoft.com/office/drawing/2014/main" val="423336443"/>
                    </a:ext>
                  </a:extLst>
                </a:gridCol>
                <a:gridCol w="2814320">
                  <a:extLst>
                    <a:ext uri="{9D8B030D-6E8A-4147-A177-3AD203B41FA5}">
                      <a16:colId xmlns="" xmlns:a16="http://schemas.microsoft.com/office/drawing/2014/main" val="125386495"/>
                    </a:ext>
                  </a:extLst>
                </a:gridCol>
                <a:gridCol w="2814320">
                  <a:extLst>
                    <a:ext uri="{9D8B030D-6E8A-4147-A177-3AD203B41FA5}">
                      <a16:colId xmlns="" xmlns:a16="http://schemas.microsoft.com/office/drawing/2014/main" val="1407811850"/>
                    </a:ext>
                  </a:extLst>
                </a:gridCol>
              </a:tblGrid>
              <a:tr h="37084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442484884"/>
                  </a:ext>
                </a:extLst>
              </a:tr>
              <a:tr h="0">
                <a:tc>
                  <a:txBody>
                    <a:bodyPr/>
                    <a:lstStyle/>
                    <a:p>
                      <a:r>
                        <a:rPr lang="en-US" sz="1600" dirty="0"/>
                        <a:t>Ghana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20.0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0.0</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930210849"/>
                  </a:ext>
                </a:extLst>
              </a:tr>
              <a:tr h="0">
                <a:tc>
                  <a:txBody>
                    <a:bodyPr/>
                    <a:lstStyle/>
                    <a:p>
                      <a:r>
                        <a:rPr lang="en-US" sz="1600" dirty="0"/>
                        <a:t>South Korea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0.0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20.0</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980648135"/>
                  </a:ext>
                </a:extLst>
              </a:tr>
              <a:tr h="0">
                <a:tc>
                  <a:txBody>
                    <a:bodyPr/>
                    <a:lstStyle/>
                    <a:p>
                      <a:r>
                        <a:rPr lang="en-US" sz="1600" dirty="0"/>
                        <a:t>Total Production</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20.0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20.0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287050764"/>
                  </a:ext>
                </a:extLst>
              </a:tr>
            </a:tbl>
          </a:graphicData>
        </a:graphic>
      </p:graphicFrame>
    </p:spTree>
    <p:extLst>
      <p:ext uri="{BB962C8B-B14F-4D97-AF65-F5344CB8AC3E}">
        <p14:creationId xmlns="" xmlns:p14="http://schemas.microsoft.com/office/powerpoint/2010/main" val="527083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B4EC04-8BA5-4072-8F04-35A16ECA8046}"/>
              </a:ext>
            </a:extLst>
          </p:cNvPr>
          <p:cNvSpPr>
            <a:spLocks noGrp="1"/>
          </p:cNvSpPr>
          <p:nvPr>
            <p:ph type="title"/>
          </p:nvPr>
        </p:nvSpPr>
        <p:spPr/>
        <p:txBody>
          <a:bodyPr>
            <a:normAutofit fontScale="90000"/>
          </a:bodyPr>
          <a:lstStyle/>
          <a:p>
            <a:r>
              <a:rPr lang="en-US" dirty="0"/>
              <a:t>Table 6.1 Absolute Advantage and the Gains from Trade </a:t>
            </a:r>
            <a:r>
              <a:rPr lang="en-US" sz="1100" b="0" dirty="0"/>
              <a:t>2</a:t>
            </a:r>
          </a:p>
        </p:txBody>
      </p:sp>
      <p:sp>
        <p:nvSpPr>
          <p:cNvPr id="3" name="Content Placeholder 2">
            <a:extLst>
              <a:ext uri="{FF2B5EF4-FFF2-40B4-BE49-F238E27FC236}">
                <a16:creationId xmlns="" xmlns:a16="http://schemas.microsoft.com/office/drawing/2014/main" id="{34D623AE-E607-4416-994A-B2494C669091}"/>
              </a:ext>
            </a:extLst>
          </p:cNvPr>
          <p:cNvSpPr>
            <a:spLocks noGrp="1"/>
          </p:cNvSpPr>
          <p:nvPr>
            <p:ph sz="quarter" idx="11"/>
          </p:nvPr>
        </p:nvSpPr>
        <p:spPr>
          <a:xfrm>
            <a:off x="342900" y="1276710"/>
            <a:ext cx="8548436" cy="384450"/>
          </a:xfrm>
        </p:spPr>
        <p:txBody>
          <a:bodyPr>
            <a:noAutofit/>
          </a:bodyPr>
          <a:lstStyle/>
          <a:p>
            <a:pPr algn="ctr"/>
            <a:r>
              <a:rPr lang="en-US" sz="1600" b="1" dirty="0"/>
              <a:t>Consumption after Ghana Trades 6 Tons of Cocoa for 6 Tons of South Korean Rice</a:t>
            </a:r>
          </a:p>
        </p:txBody>
      </p:sp>
      <p:graphicFrame>
        <p:nvGraphicFramePr>
          <p:cNvPr id="9" name="Table 9">
            <a:extLst>
              <a:ext uri="{FF2B5EF4-FFF2-40B4-BE49-F238E27FC236}">
                <a16:creationId xmlns="" xmlns:a16="http://schemas.microsoft.com/office/drawing/2014/main" id="{6BC09BB8-D9B2-403F-874D-E96AF1723660}"/>
              </a:ext>
            </a:extLst>
          </p:cNvPr>
          <p:cNvGraphicFramePr>
            <a:graphicFrameLocks noGrp="1"/>
          </p:cNvGraphicFramePr>
          <p:nvPr>
            <p:extLst>
              <p:ext uri="{D42A27DB-BD31-4B8C-83A1-F6EECF244321}">
                <p14:modId xmlns="" xmlns:p14="http://schemas.microsoft.com/office/powerpoint/2010/main" val="380481195"/>
              </p:ext>
            </p:extLst>
          </p:nvPr>
        </p:nvGraphicFramePr>
        <p:xfrm>
          <a:off x="381000" y="1758368"/>
          <a:ext cx="8420100" cy="1005840"/>
        </p:xfrm>
        <a:graphic>
          <a:graphicData uri="http://schemas.openxmlformats.org/drawingml/2006/table">
            <a:tbl>
              <a:tblPr firstRow="1" bandRow="1">
                <a:tableStyleId>{5C22544A-7EE6-4342-B048-85BDC9FD1C3A}</a:tableStyleId>
              </a:tblPr>
              <a:tblGrid>
                <a:gridCol w="2806700">
                  <a:extLst>
                    <a:ext uri="{9D8B030D-6E8A-4147-A177-3AD203B41FA5}">
                      <a16:colId xmlns="" xmlns:a16="http://schemas.microsoft.com/office/drawing/2014/main" val="1371769763"/>
                    </a:ext>
                  </a:extLst>
                </a:gridCol>
                <a:gridCol w="2806700">
                  <a:extLst>
                    <a:ext uri="{9D8B030D-6E8A-4147-A177-3AD203B41FA5}">
                      <a16:colId xmlns="" xmlns:a16="http://schemas.microsoft.com/office/drawing/2014/main" val="938983635"/>
                    </a:ext>
                  </a:extLst>
                </a:gridCol>
                <a:gridCol w="2806700">
                  <a:extLst>
                    <a:ext uri="{9D8B030D-6E8A-4147-A177-3AD203B41FA5}">
                      <a16:colId xmlns="" xmlns:a16="http://schemas.microsoft.com/office/drawing/2014/main" val="3905727931"/>
                    </a:ext>
                  </a:extLst>
                </a:gridCol>
              </a:tblGrid>
              <a:tr h="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2799105385"/>
                  </a:ext>
                </a:extLst>
              </a:tr>
              <a:tr h="0">
                <a:tc>
                  <a:txBody>
                    <a:bodyPr/>
                    <a:lstStyle/>
                    <a:p>
                      <a:r>
                        <a:rPr lang="en-US" sz="1600" dirty="0"/>
                        <a:t>Ghana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14.0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6.0</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52277827"/>
                  </a:ext>
                </a:extLst>
              </a:tr>
              <a:tr h="161872">
                <a:tc>
                  <a:txBody>
                    <a:bodyPr/>
                    <a:lstStyle/>
                    <a:p>
                      <a:r>
                        <a:rPr lang="en-US" sz="1600" dirty="0"/>
                        <a:t>South Korea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6.0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14.0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71789442"/>
                  </a:ext>
                </a:extLst>
              </a:tr>
            </a:tbl>
          </a:graphicData>
        </a:graphic>
      </p:graphicFrame>
      <p:sp>
        <p:nvSpPr>
          <p:cNvPr id="4" name="Content Placeholder 3">
            <a:extLst>
              <a:ext uri="{FF2B5EF4-FFF2-40B4-BE49-F238E27FC236}">
                <a16:creationId xmlns="" xmlns:a16="http://schemas.microsoft.com/office/drawing/2014/main" id="{69822C86-BCE0-4674-90F0-7E949D52A68D}"/>
              </a:ext>
            </a:extLst>
          </p:cNvPr>
          <p:cNvSpPr>
            <a:spLocks noGrp="1"/>
          </p:cNvSpPr>
          <p:nvPr>
            <p:ph sz="quarter" idx="14"/>
          </p:nvPr>
        </p:nvSpPr>
        <p:spPr>
          <a:xfrm>
            <a:off x="342899" y="2852690"/>
            <a:ext cx="8548437" cy="393430"/>
          </a:xfrm>
        </p:spPr>
        <p:txBody>
          <a:bodyPr>
            <a:normAutofit/>
          </a:bodyPr>
          <a:lstStyle/>
          <a:p>
            <a:pPr algn="ctr"/>
            <a:r>
              <a:rPr lang="en-US" sz="1800" b="1" dirty="0"/>
              <a:t>Increase in Consumption as a Result of Specialization and Trade</a:t>
            </a:r>
            <a:endParaRPr lang="en-US" sz="1800" dirty="0"/>
          </a:p>
        </p:txBody>
      </p:sp>
      <p:graphicFrame>
        <p:nvGraphicFramePr>
          <p:cNvPr id="11" name="Table 11">
            <a:extLst>
              <a:ext uri="{FF2B5EF4-FFF2-40B4-BE49-F238E27FC236}">
                <a16:creationId xmlns="" xmlns:a16="http://schemas.microsoft.com/office/drawing/2014/main" id="{6289A1C4-9CC6-4238-9A97-FEFEBE48E108}"/>
              </a:ext>
            </a:extLst>
          </p:cNvPr>
          <p:cNvGraphicFramePr>
            <a:graphicFrameLocks noGrp="1"/>
          </p:cNvGraphicFramePr>
          <p:nvPr>
            <p:extLst>
              <p:ext uri="{D42A27DB-BD31-4B8C-83A1-F6EECF244321}">
                <p14:modId xmlns="" xmlns:p14="http://schemas.microsoft.com/office/powerpoint/2010/main" val="3181144991"/>
              </p:ext>
            </p:extLst>
          </p:nvPr>
        </p:nvGraphicFramePr>
        <p:xfrm>
          <a:off x="358138" y="3302000"/>
          <a:ext cx="8442960" cy="1005840"/>
        </p:xfrm>
        <a:graphic>
          <a:graphicData uri="http://schemas.openxmlformats.org/drawingml/2006/table">
            <a:tbl>
              <a:tblPr firstRow="1" bandRow="1">
                <a:tableStyleId>{5C22544A-7EE6-4342-B048-85BDC9FD1C3A}</a:tableStyleId>
              </a:tblPr>
              <a:tblGrid>
                <a:gridCol w="2814320">
                  <a:extLst>
                    <a:ext uri="{9D8B030D-6E8A-4147-A177-3AD203B41FA5}">
                      <a16:colId xmlns="" xmlns:a16="http://schemas.microsoft.com/office/drawing/2014/main" val="4197522571"/>
                    </a:ext>
                  </a:extLst>
                </a:gridCol>
                <a:gridCol w="2814320">
                  <a:extLst>
                    <a:ext uri="{9D8B030D-6E8A-4147-A177-3AD203B41FA5}">
                      <a16:colId xmlns="" xmlns:a16="http://schemas.microsoft.com/office/drawing/2014/main" val="2692072121"/>
                    </a:ext>
                  </a:extLst>
                </a:gridCol>
                <a:gridCol w="2814320">
                  <a:extLst>
                    <a:ext uri="{9D8B030D-6E8A-4147-A177-3AD203B41FA5}">
                      <a16:colId xmlns="" xmlns:a16="http://schemas.microsoft.com/office/drawing/2014/main" val="523960671"/>
                    </a:ext>
                  </a:extLst>
                </a:gridCol>
              </a:tblGrid>
              <a:tr h="21844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3278718275"/>
                  </a:ext>
                </a:extLst>
              </a:tr>
              <a:tr h="294640">
                <a:tc>
                  <a:txBody>
                    <a:bodyPr/>
                    <a:lstStyle/>
                    <a:p>
                      <a:r>
                        <a:rPr lang="en-US" sz="1600" dirty="0"/>
                        <a:t>Ghana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4.0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1.0</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773158896"/>
                  </a:ext>
                </a:extLst>
              </a:tr>
              <a:tr h="233680">
                <a:tc>
                  <a:txBody>
                    <a:bodyPr/>
                    <a:lstStyle/>
                    <a:p>
                      <a:r>
                        <a:rPr lang="en-US" sz="1600" dirty="0"/>
                        <a:t>South Korea</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3.5</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4.0</a:t>
                      </a:r>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521094036"/>
                  </a:ext>
                </a:extLst>
              </a:tr>
            </a:tbl>
          </a:graphicData>
        </a:graphic>
      </p:graphicFrame>
    </p:spTree>
    <p:extLst>
      <p:ext uri="{BB962C8B-B14F-4D97-AF65-F5344CB8AC3E}">
        <p14:creationId xmlns="" xmlns:p14="http://schemas.microsoft.com/office/powerpoint/2010/main" val="3048499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111E50-EB80-4C92-A52C-B2FC21A44300}"/>
              </a:ext>
            </a:extLst>
          </p:cNvPr>
          <p:cNvSpPr>
            <a:spLocks noGrp="1"/>
          </p:cNvSpPr>
          <p:nvPr>
            <p:ph type="title"/>
          </p:nvPr>
        </p:nvSpPr>
        <p:spPr/>
        <p:txBody>
          <a:bodyPr/>
          <a:lstStyle/>
          <a:p>
            <a:r>
              <a:rPr lang="en-US" dirty="0"/>
              <a:t>Comparative Advantage </a:t>
            </a:r>
            <a:r>
              <a:rPr lang="en-US" sz="1000" b="0" dirty="0"/>
              <a:t>1</a:t>
            </a:r>
          </a:p>
        </p:txBody>
      </p:sp>
      <p:sp>
        <p:nvSpPr>
          <p:cNvPr id="3" name="Content Placeholder 2">
            <a:extLst>
              <a:ext uri="{FF2B5EF4-FFF2-40B4-BE49-F238E27FC236}">
                <a16:creationId xmlns="" xmlns:a16="http://schemas.microsoft.com/office/drawing/2014/main" id="{DB07BB41-0228-4553-946B-172D3CD291AC}"/>
              </a:ext>
            </a:extLst>
          </p:cNvPr>
          <p:cNvSpPr>
            <a:spLocks noGrp="1"/>
          </p:cNvSpPr>
          <p:nvPr>
            <p:ph sz="quarter" idx="11"/>
          </p:nvPr>
        </p:nvSpPr>
        <p:spPr/>
        <p:txBody>
          <a:bodyPr/>
          <a:lstStyle/>
          <a:p>
            <a:r>
              <a:rPr lang="en-US" altLang="en-US" dirty="0"/>
              <a:t>Theory of Comparative Advantage</a:t>
            </a:r>
          </a:p>
          <a:p>
            <a:pPr marL="292608" lvl="1" indent="-292608"/>
            <a:r>
              <a:rPr lang="en-US" altLang="en-US" dirty="0"/>
              <a:t>Ricardo (18</a:t>
            </a:r>
            <a:r>
              <a:rPr lang="en-US" altLang="en-US" sz="100" dirty="0"/>
              <a:t> </a:t>
            </a:r>
            <a:r>
              <a:rPr lang="en-US" altLang="en-US" dirty="0"/>
              <a:t>17): What happens when one country has an absolute advantage in the production of </a:t>
            </a:r>
            <a:r>
              <a:rPr lang="en-US" altLang="en-US" i="1" dirty="0"/>
              <a:t>all</a:t>
            </a:r>
            <a:r>
              <a:rPr lang="en-US" altLang="en-US" dirty="0"/>
              <a:t> goods?</a:t>
            </a:r>
          </a:p>
          <a:p>
            <a:pPr marL="292608" lvl="1" indent="-292608"/>
            <a:r>
              <a:rPr lang="en-US" altLang="en-US" dirty="0"/>
              <a:t>A country should specialize in production of goods that it produces most efficiently and buy goods that it produces less efficiently from other countries.</a:t>
            </a:r>
            <a:endParaRPr lang="en-US" dirty="0"/>
          </a:p>
        </p:txBody>
      </p:sp>
    </p:spTree>
    <p:extLst>
      <p:ext uri="{BB962C8B-B14F-4D97-AF65-F5344CB8AC3E}">
        <p14:creationId xmlns="" xmlns:p14="http://schemas.microsoft.com/office/powerpoint/2010/main" val="3673603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29207F-BEF7-4C38-B357-ED313C1C4AE1}"/>
              </a:ext>
            </a:extLst>
          </p:cNvPr>
          <p:cNvSpPr>
            <a:spLocks noGrp="1"/>
          </p:cNvSpPr>
          <p:nvPr>
            <p:ph type="title"/>
          </p:nvPr>
        </p:nvSpPr>
        <p:spPr/>
        <p:txBody>
          <a:bodyPr>
            <a:normAutofit fontScale="90000"/>
          </a:bodyPr>
          <a:lstStyle/>
          <a:p>
            <a:r>
              <a:rPr lang="en-US" dirty="0"/>
              <a:t>Figure 6.2 The Theory of Comparative Advantage</a:t>
            </a:r>
          </a:p>
        </p:txBody>
      </p:sp>
      <p:pic>
        <p:nvPicPr>
          <p:cNvPr id="3" name="Picture 2" descr="A graph displays The theory of comparative advantage.">
            <a:extLst>
              <a:ext uri="{FF2B5EF4-FFF2-40B4-BE49-F238E27FC236}">
                <a16:creationId xmlns="" xmlns:a16="http://schemas.microsoft.com/office/drawing/2014/main" id="{01EE8BA8-1B6D-46F0-8FA4-50EB11C97513}"/>
              </a:ext>
            </a:extLst>
          </p:cNvPr>
          <p:cNvPicPr>
            <a:picLocks noChangeAspect="1"/>
          </p:cNvPicPr>
          <p:nvPr/>
        </p:nvPicPr>
        <p:blipFill rotWithShape="1">
          <a:blip r:embed="rId3"/>
          <a:srcRect t="3050"/>
          <a:stretch/>
        </p:blipFill>
        <p:spPr>
          <a:xfrm>
            <a:off x="1398755" y="1386840"/>
            <a:ext cx="6376969" cy="4657552"/>
          </a:xfrm>
          <a:prstGeom prst="rect">
            <a:avLst/>
          </a:prstGeom>
        </p:spPr>
      </p:pic>
      <p:sp>
        <p:nvSpPr>
          <p:cNvPr id="6" name="Text Placeholder 5">
            <a:extLst>
              <a:ext uri="{FF2B5EF4-FFF2-40B4-BE49-F238E27FC236}">
                <a16:creationId xmlns="" xmlns:a16="http://schemas.microsoft.com/office/drawing/2014/main"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p>
        </p:txBody>
      </p:sp>
    </p:spTree>
    <p:extLst>
      <p:ext uri="{BB962C8B-B14F-4D97-AF65-F5344CB8AC3E}">
        <p14:creationId xmlns="" xmlns:p14="http://schemas.microsoft.com/office/powerpoint/2010/main" val="3613622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A777B9-5701-4081-A702-BF270E751D62}"/>
              </a:ext>
            </a:extLst>
          </p:cNvPr>
          <p:cNvSpPr>
            <a:spLocks noGrp="1"/>
          </p:cNvSpPr>
          <p:nvPr>
            <p:ph type="title"/>
          </p:nvPr>
        </p:nvSpPr>
        <p:spPr/>
        <p:txBody>
          <a:bodyPr/>
          <a:lstStyle/>
          <a:p>
            <a:r>
              <a:rPr lang="en-US" dirty="0"/>
              <a:t>Comparative Advantage </a:t>
            </a:r>
            <a:r>
              <a:rPr lang="en-US" sz="1000" b="0" dirty="0"/>
              <a:t>2</a:t>
            </a:r>
          </a:p>
        </p:txBody>
      </p:sp>
      <p:sp>
        <p:nvSpPr>
          <p:cNvPr id="3" name="Content Placeholder 2">
            <a:extLst>
              <a:ext uri="{FF2B5EF4-FFF2-40B4-BE49-F238E27FC236}">
                <a16:creationId xmlns="" xmlns:a16="http://schemas.microsoft.com/office/drawing/2014/main" id="{440D0740-8BAE-4378-8E98-E7B96C5CF75B}"/>
              </a:ext>
            </a:extLst>
          </p:cNvPr>
          <p:cNvSpPr>
            <a:spLocks noGrp="1"/>
          </p:cNvSpPr>
          <p:nvPr>
            <p:ph sz="quarter" idx="11"/>
          </p:nvPr>
        </p:nvSpPr>
        <p:spPr/>
        <p:txBody>
          <a:bodyPr/>
          <a:lstStyle/>
          <a:p>
            <a:r>
              <a:rPr lang="en-US" altLang="en-US" dirty="0"/>
              <a:t>The Gains from Trade</a:t>
            </a:r>
          </a:p>
          <a:p>
            <a:pPr marL="0" lvl="1" indent="0">
              <a:buNone/>
            </a:pPr>
            <a:r>
              <a:rPr lang="en-US" altLang="en-US" dirty="0"/>
              <a:t>Trade is a positive-sum game in which all gain.</a:t>
            </a:r>
          </a:p>
          <a:p>
            <a:pPr marL="292608" lvl="2" indent="-292608"/>
            <a:r>
              <a:rPr lang="en-US" altLang="en-US" sz="2000" dirty="0"/>
              <a:t>Potential world production is greater with unrestricted free trade than with restricted trade.</a:t>
            </a:r>
          </a:p>
          <a:p>
            <a:pPr marL="292608" lvl="2" indent="-292608"/>
            <a:r>
              <a:rPr lang="en-US" altLang="en-US" sz="2000" dirty="0"/>
              <a:t>Provides a strong rationale for encouraging free trade.</a:t>
            </a:r>
            <a:endParaRPr lang="en-US" sz="2000" dirty="0"/>
          </a:p>
        </p:txBody>
      </p:sp>
    </p:spTree>
    <p:extLst>
      <p:ext uri="{BB962C8B-B14F-4D97-AF65-F5344CB8AC3E}">
        <p14:creationId xmlns="" xmlns:p14="http://schemas.microsoft.com/office/powerpoint/2010/main" val="2469869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B4EC04-8BA5-4072-8F04-35A16ECA8046}"/>
              </a:ext>
            </a:extLst>
          </p:cNvPr>
          <p:cNvSpPr>
            <a:spLocks noGrp="1"/>
          </p:cNvSpPr>
          <p:nvPr>
            <p:ph type="title"/>
          </p:nvPr>
        </p:nvSpPr>
        <p:spPr/>
        <p:txBody>
          <a:bodyPr>
            <a:normAutofit fontScale="90000"/>
          </a:bodyPr>
          <a:lstStyle/>
          <a:p>
            <a:r>
              <a:rPr lang="en-US" dirty="0"/>
              <a:t>Table 6.2 Comparative Advantage and the Gains from Trade </a:t>
            </a:r>
            <a:r>
              <a:rPr lang="en-US" sz="1100" b="0" dirty="0"/>
              <a:t>1</a:t>
            </a:r>
          </a:p>
        </p:txBody>
      </p:sp>
      <p:sp>
        <p:nvSpPr>
          <p:cNvPr id="3" name="Content Placeholder 2">
            <a:extLst>
              <a:ext uri="{FF2B5EF4-FFF2-40B4-BE49-F238E27FC236}">
                <a16:creationId xmlns="" xmlns:a16="http://schemas.microsoft.com/office/drawing/2014/main" id="{34D623AE-E607-4416-994A-B2494C669091}"/>
              </a:ext>
            </a:extLst>
          </p:cNvPr>
          <p:cNvSpPr>
            <a:spLocks noGrp="1"/>
          </p:cNvSpPr>
          <p:nvPr>
            <p:ph sz="quarter" idx="11"/>
          </p:nvPr>
        </p:nvSpPr>
        <p:spPr>
          <a:xfrm>
            <a:off x="342900" y="1276710"/>
            <a:ext cx="8458200" cy="384450"/>
          </a:xfrm>
        </p:spPr>
        <p:txBody>
          <a:bodyPr>
            <a:normAutofit/>
          </a:bodyPr>
          <a:lstStyle/>
          <a:p>
            <a:pPr algn="ctr"/>
            <a:r>
              <a:rPr lang="en-US" sz="1800" b="1" dirty="0"/>
              <a:t>Resources Required to Produce 1 Ton of Cocoa and Rice</a:t>
            </a:r>
          </a:p>
        </p:txBody>
      </p:sp>
      <p:graphicFrame>
        <p:nvGraphicFramePr>
          <p:cNvPr id="9" name="Table 9">
            <a:extLst>
              <a:ext uri="{FF2B5EF4-FFF2-40B4-BE49-F238E27FC236}">
                <a16:creationId xmlns="" xmlns:a16="http://schemas.microsoft.com/office/drawing/2014/main" id="{6BC09BB8-D9B2-403F-874D-E96AF1723660}"/>
              </a:ext>
            </a:extLst>
          </p:cNvPr>
          <p:cNvGraphicFramePr>
            <a:graphicFrameLocks noGrp="1"/>
          </p:cNvGraphicFramePr>
          <p:nvPr>
            <p:extLst>
              <p:ext uri="{D42A27DB-BD31-4B8C-83A1-F6EECF244321}">
                <p14:modId xmlns="" xmlns:p14="http://schemas.microsoft.com/office/powerpoint/2010/main" val="2486395567"/>
              </p:ext>
            </p:extLst>
          </p:nvPr>
        </p:nvGraphicFramePr>
        <p:xfrm>
          <a:off x="381000" y="1758368"/>
          <a:ext cx="8420100" cy="1005840"/>
        </p:xfrm>
        <a:graphic>
          <a:graphicData uri="http://schemas.openxmlformats.org/drawingml/2006/table">
            <a:tbl>
              <a:tblPr firstRow="1" bandRow="1">
                <a:tableStyleId>{5C22544A-7EE6-4342-B048-85BDC9FD1C3A}</a:tableStyleId>
              </a:tblPr>
              <a:tblGrid>
                <a:gridCol w="2806700">
                  <a:extLst>
                    <a:ext uri="{9D8B030D-6E8A-4147-A177-3AD203B41FA5}">
                      <a16:colId xmlns="" xmlns:a16="http://schemas.microsoft.com/office/drawing/2014/main" val="1371769763"/>
                    </a:ext>
                  </a:extLst>
                </a:gridCol>
                <a:gridCol w="2806700">
                  <a:extLst>
                    <a:ext uri="{9D8B030D-6E8A-4147-A177-3AD203B41FA5}">
                      <a16:colId xmlns="" xmlns:a16="http://schemas.microsoft.com/office/drawing/2014/main" val="938983635"/>
                    </a:ext>
                  </a:extLst>
                </a:gridCol>
                <a:gridCol w="2806700">
                  <a:extLst>
                    <a:ext uri="{9D8B030D-6E8A-4147-A177-3AD203B41FA5}">
                      <a16:colId xmlns="" xmlns:a16="http://schemas.microsoft.com/office/drawing/2014/main" val="3905727931"/>
                    </a:ext>
                  </a:extLst>
                </a:gridCol>
              </a:tblGrid>
              <a:tr h="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2799105385"/>
                  </a:ext>
                </a:extLst>
              </a:tr>
              <a:tr h="0">
                <a:tc>
                  <a:txBody>
                    <a:bodyPr/>
                    <a:lstStyle/>
                    <a:p>
                      <a:r>
                        <a:rPr lang="en-US" sz="1600" dirty="0"/>
                        <a:t>Ghana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10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13.33</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52277827"/>
                  </a:ext>
                </a:extLst>
              </a:tr>
              <a:tr h="161872">
                <a:tc>
                  <a:txBody>
                    <a:bodyPr/>
                    <a:lstStyle/>
                    <a:p>
                      <a:r>
                        <a:rPr lang="en-US" sz="1600" dirty="0"/>
                        <a:t>South Korea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71789442"/>
                  </a:ext>
                </a:extLst>
              </a:tr>
            </a:tbl>
          </a:graphicData>
        </a:graphic>
      </p:graphicFrame>
      <p:sp>
        <p:nvSpPr>
          <p:cNvPr id="4" name="Content Placeholder 3">
            <a:extLst>
              <a:ext uri="{FF2B5EF4-FFF2-40B4-BE49-F238E27FC236}">
                <a16:creationId xmlns="" xmlns:a16="http://schemas.microsoft.com/office/drawing/2014/main" id="{69822C86-BCE0-4674-90F0-7E949D52A68D}"/>
              </a:ext>
            </a:extLst>
          </p:cNvPr>
          <p:cNvSpPr>
            <a:spLocks noGrp="1"/>
          </p:cNvSpPr>
          <p:nvPr>
            <p:ph sz="quarter" idx="14"/>
          </p:nvPr>
        </p:nvSpPr>
        <p:spPr>
          <a:xfrm>
            <a:off x="342899" y="2852690"/>
            <a:ext cx="8548437" cy="393430"/>
          </a:xfrm>
        </p:spPr>
        <p:txBody>
          <a:bodyPr>
            <a:normAutofit/>
          </a:bodyPr>
          <a:lstStyle/>
          <a:p>
            <a:pPr algn="ctr"/>
            <a:r>
              <a:rPr lang="en-US" sz="1800" b="1" dirty="0"/>
              <a:t>Production and Consumption without Trade</a:t>
            </a:r>
            <a:endParaRPr lang="en-US" sz="1800" dirty="0"/>
          </a:p>
        </p:txBody>
      </p:sp>
      <p:graphicFrame>
        <p:nvGraphicFramePr>
          <p:cNvPr id="11" name="Table 11">
            <a:extLst>
              <a:ext uri="{FF2B5EF4-FFF2-40B4-BE49-F238E27FC236}">
                <a16:creationId xmlns="" xmlns:a16="http://schemas.microsoft.com/office/drawing/2014/main" id="{6289A1C4-9CC6-4238-9A97-FEFEBE48E108}"/>
              </a:ext>
            </a:extLst>
          </p:cNvPr>
          <p:cNvGraphicFramePr>
            <a:graphicFrameLocks noGrp="1"/>
          </p:cNvGraphicFramePr>
          <p:nvPr>
            <p:extLst>
              <p:ext uri="{D42A27DB-BD31-4B8C-83A1-F6EECF244321}">
                <p14:modId xmlns="" xmlns:p14="http://schemas.microsoft.com/office/powerpoint/2010/main" val="445572492"/>
              </p:ext>
            </p:extLst>
          </p:nvPr>
        </p:nvGraphicFramePr>
        <p:xfrm>
          <a:off x="358138" y="3302000"/>
          <a:ext cx="8442960" cy="1341120"/>
        </p:xfrm>
        <a:graphic>
          <a:graphicData uri="http://schemas.openxmlformats.org/drawingml/2006/table">
            <a:tbl>
              <a:tblPr firstRow="1" bandRow="1">
                <a:tableStyleId>{5C22544A-7EE6-4342-B048-85BDC9FD1C3A}</a:tableStyleId>
              </a:tblPr>
              <a:tblGrid>
                <a:gridCol w="2814320">
                  <a:extLst>
                    <a:ext uri="{9D8B030D-6E8A-4147-A177-3AD203B41FA5}">
                      <a16:colId xmlns="" xmlns:a16="http://schemas.microsoft.com/office/drawing/2014/main" val="4197522571"/>
                    </a:ext>
                  </a:extLst>
                </a:gridCol>
                <a:gridCol w="2814320">
                  <a:extLst>
                    <a:ext uri="{9D8B030D-6E8A-4147-A177-3AD203B41FA5}">
                      <a16:colId xmlns="" xmlns:a16="http://schemas.microsoft.com/office/drawing/2014/main" val="2692072121"/>
                    </a:ext>
                  </a:extLst>
                </a:gridCol>
                <a:gridCol w="2814320">
                  <a:extLst>
                    <a:ext uri="{9D8B030D-6E8A-4147-A177-3AD203B41FA5}">
                      <a16:colId xmlns="" xmlns:a16="http://schemas.microsoft.com/office/drawing/2014/main" val="523960671"/>
                    </a:ext>
                  </a:extLst>
                </a:gridCol>
              </a:tblGrid>
              <a:tr h="21844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3278718275"/>
                  </a:ext>
                </a:extLst>
              </a:tr>
              <a:tr h="294640">
                <a:tc>
                  <a:txBody>
                    <a:bodyPr/>
                    <a:lstStyle/>
                    <a:p>
                      <a:r>
                        <a:rPr lang="en-US" sz="1600" dirty="0"/>
                        <a:t>Ghana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10.0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7.5</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773158896"/>
                  </a:ext>
                </a:extLst>
              </a:tr>
              <a:tr h="233680">
                <a:tc>
                  <a:txBody>
                    <a:bodyPr/>
                    <a:lstStyle/>
                    <a:p>
                      <a:r>
                        <a:rPr lang="en-US" sz="1600" dirty="0"/>
                        <a:t>South Korea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521094036"/>
                  </a:ext>
                </a:extLst>
              </a:tr>
              <a:tr h="233680">
                <a:tc>
                  <a:txBody>
                    <a:bodyPr/>
                    <a:lstStyle/>
                    <a:p>
                      <a:r>
                        <a:rPr lang="en-US" sz="1600" dirty="0"/>
                        <a:t>Total Production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709776260"/>
                  </a:ext>
                </a:extLst>
              </a:tr>
            </a:tbl>
          </a:graphicData>
        </a:graphic>
      </p:graphicFrame>
      <p:sp>
        <p:nvSpPr>
          <p:cNvPr id="5" name="Content Placeholder 4">
            <a:extLst>
              <a:ext uri="{FF2B5EF4-FFF2-40B4-BE49-F238E27FC236}">
                <a16:creationId xmlns="" xmlns:a16="http://schemas.microsoft.com/office/drawing/2014/main" id="{41045368-CD06-4BD3-A454-FC0996485D6E}"/>
              </a:ext>
            </a:extLst>
          </p:cNvPr>
          <p:cNvSpPr>
            <a:spLocks noGrp="1"/>
          </p:cNvSpPr>
          <p:nvPr>
            <p:ph sz="quarter" idx="15"/>
          </p:nvPr>
        </p:nvSpPr>
        <p:spPr>
          <a:xfrm>
            <a:off x="342899" y="4714772"/>
            <a:ext cx="8458201" cy="421108"/>
          </a:xfrm>
        </p:spPr>
        <p:txBody>
          <a:bodyPr>
            <a:normAutofit/>
          </a:bodyPr>
          <a:lstStyle/>
          <a:p>
            <a:pPr algn="ctr"/>
            <a:r>
              <a:rPr lang="en-US" sz="1800" b="1" dirty="0"/>
              <a:t>Production with Specialization</a:t>
            </a:r>
            <a:endParaRPr lang="en-US" sz="1800" dirty="0"/>
          </a:p>
        </p:txBody>
      </p:sp>
      <p:graphicFrame>
        <p:nvGraphicFramePr>
          <p:cNvPr id="13" name="Table 13">
            <a:extLst>
              <a:ext uri="{FF2B5EF4-FFF2-40B4-BE49-F238E27FC236}">
                <a16:creationId xmlns="" xmlns:a16="http://schemas.microsoft.com/office/drawing/2014/main" id="{F169B07D-1EB6-44C2-9533-D7C18FD21EC3}"/>
              </a:ext>
            </a:extLst>
          </p:cNvPr>
          <p:cNvGraphicFramePr>
            <a:graphicFrameLocks noGrp="1"/>
          </p:cNvGraphicFramePr>
          <p:nvPr>
            <p:extLst>
              <p:ext uri="{D42A27DB-BD31-4B8C-83A1-F6EECF244321}">
                <p14:modId xmlns="" xmlns:p14="http://schemas.microsoft.com/office/powerpoint/2010/main" val="1432921748"/>
              </p:ext>
            </p:extLst>
          </p:nvPr>
        </p:nvGraphicFramePr>
        <p:xfrm>
          <a:off x="358138" y="5191760"/>
          <a:ext cx="8442960" cy="1376680"/>
        </p:xfrm>
        <a:graphic>
          <a:graphicData uri="http://schemas.openxmlformats.org/drawingml/2006/table">
            <a:tbl>
              <a:tblPr firstRow="1" bandRow="1">
                <a:tableStyleId>{5C22544A-7EE6-4342-B048-85BDC9FD1C3A}</a:tableStyleId>
              </a:tblPr>
              <a:tblGrid>
                <a:gridCol w="2814320">
                  <a:extLst>
                    <a:ext uri="{9D8B030D-6E8A-4147-A177-3AD203B41FA5}">
                      <a16:colId xmlns="" xmlns:a16="http://schemas.microsoft.com/office/drawing/2014/main" val="423336443"/>
                    </a:ext>
                  </a:extLst>
                </a:gridCol>
                <a:gridCol w="2814320">
                  <a:extLst>
                    <a:ext uri="{9D8B030D-6E8A-4147-A177-3AD203B41FA5}">
                      <a16:colId xmlns="" xmlns:a16="http://schemas.microsoft.com/office/drawing/2014/main" val="125386495"/>
                    </a:ext>
                  </a:extLst>
                </a:gridCol>
                <a:gridCol w="2814320">
                  <a:extLst>
                    <a:ext uri="{9D8B030D-6E8A-4147-A177-3AD203B41FA5}">
                      <a16:colId xmlns="" xmlns:a16="http://schemas.microsoft.com/office/drawing/2014/main" val="1407811850"/>
                    </a:ext>
                  </a:extLst>
                </a:gridCol>
              </a:tblGrid>
              <a:tr h="37084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442484884"/>
                  </a:ext>
                </a:extLst>
              </a:tr>
              <a:tr h="0">
                <a:tc>
                  <a:txBody>
                    <a:bodyPr/>
                    <a:lstStyle/>
                    <a:p>
                      <a:r>
                        <a:rPr lang="en-US" sz="1600" dirty="0"/>
                        <a:t>Ghana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15.0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3.75</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930210849"/>
                  </a:ext>
                </a:extLst>
              </a:tr>
              <a:tr h="0">
                <a:tc>
                  <a:txBody>
                    <a:bodyPr/>
                    <a:lstStyle/>
                    <a:p>
                      <a:r>
                        <a:rPr lang="en-US" sz="1600" dirty="0"/>
                        <a:t>South Korea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980648135"/>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Total Production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13.75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287050764"/>
                  </a:ext>
                </a:extLst>
              </a:tr>
            </a:tbl>
          </a:graphicData>
        </a:graphic>
      </p:graphicFrame>
    </p:spTree>
    <p:extLst>
      <p:ext uri="{BB962C8B-B14F-4D97-AF65-F5344CB8AC3E}">
        <p14:creationId xmlns="" xmlns:p14="http://schemas.microsoft.com/office/powerpoint/2010/main" val="4258724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B4EC04-8BA5-4072-8F04-35A16ECA8046}"/>
              </a:ext>
            </a:extLst>
          </p:cNvPr>
          <p:cNvSpPr>
            <a:spLocks noGrp="1"/>
          </p:cNvSpPr>
          <p:nvPr>
            <p:ph type="title"/>
          </p:nvPr>
        </p:nvSpPr>
        <p:spPr/>
        <p:txBody>
          <a:bodyPr>
            <a:normAutofit fontScale="90000"/>
          </a:bodyPr>
          <a:lstStyle/>
          <a:p>
            <a:r>
              <a:rPr lang="en-US" dirty="0"/>
              <a:t>Table 6.2 Comparative Advantage and the Gains from Trade </a:t>
            </a:r>
            <a:r>
              <a:rPr lang="en-US" sz="1100" b="0" dirty="0"/>
              <a:t>2</a:t>
            </a:r>
          </a:p>
        </p:txBody>
      </p:sp>
      <p:sp>
        <p:nvSpPr>
          <p:cNvPr id="3" name="Content Placeholder 2">
            <a:extLst>
              <a:ext uri="{FF2B5EF4-FFF2-40B4-BE49-F238E27FC236}">
                <a16:creationId xmlns="" xmlns:a16="http://schemas.microsoft.com/office/drawing/2014/main" id="{34D623AE-E607-4416-994A-B2494C669091}"/>
              </a:ext>
            </a:extLst>
          </p:cNvPr>
          <p:cNvSpPr>
            <a:spLocks noGrp="1"/>
          </p:cNvSpPr>
          <p:nvPr>
            <p:ph sz="quarter" idx="11"/>
          </p:nvPr>
        </p:nvSpPr>
        <p:spPr>
          <a:xfrm>
            <a:off x="342900" y="1276710"/>
            <a:ext cx="8548436" cy="384450"/>
          </a:xfrm>
        </p:spPr>
        <p:txBody>
          <a:bodyPr>
            <a:noAutofit/>
          </a:bodyPr>
          <a:lstStyle/>
          <a:p>
            <a:pPr algn="ctr"/>
            <a:r>
              <a:rPr lang="en-US" sz="1600" b="1" dirty="0"/>
              <a:t>Consumption after Ghana Trades 4 Tons of Cocoa for 4 Tons of South Korean Rice</a:t>
            </a:r>
          </a:p>
        </p:txBody>
      </p:sp>
      <p:graphicFrame>
        <p:nvGraphicFramePr>
          <p:cNvPr id="9" name="Table 9">
            <a:extLst>
              <a:ext uri="{FF2B5EF4-FFF2-40B4-BE49-F238E27FC236}">
                <a16:creationId xmlns="" xmlns:a16="http://schemas.microsoft.com/office/drawing/2014/main" id="{6BC09BB8-D9B2-403F-874D-E96AF1723660}"/>
              </a:ext>
            </a:extLst>
          </p:cNvPr>
          <p:cNvGraphicFramePr>
            <a:graphicFrameLocks noGrp="1"/>
          </p:cNvGraphicFramePr>
          <p:nvPr>
            <p:extLst>
              <p:ext uri="{D42A27DB-BD31-4B8C-83A1-F6EECF244321}">
                <p14:modId xmlns="" xmlns:p14="http://schemas.microsoft.com/office/powerpoint/2010/main" val="2102732213"/>
              </p:ext>
            </p:extLst>
          </p:nvPr>
        </p:nvGraphicFramePr>
        <p:xfrm>
          <a:off x="381000" y="1758368"/>
          <a:ext cx="8420100" cy="1005840"/>
        </p:xfrm>
        <a:graphic>
          <a:graphicData uri="http://schemas.openxmlformats.org/drawingml/2006/table">
            <a:tbl>
              <a:tblPr firstRow="1" bandRow="1">
                <a:tableStyleId>{5C22544A-7EE6-4342-B048-85BDC9FD1C3A}</a:tableStyleId>
              </a:tblPr>
              <a:tblGrid>
                <a:gridCol w="2806700">
                  <a:extLst>
                    <a:ext uri="{9D8B030D-6E8A-4147-A177-3AD203B41FA5}">
                      <a16:colId xmlns="" xmlns:a16="http://schemas.microsoft.com/office/drawing/2014/main" val="1371769763"/>
                    </a:ext>
                  </a:extLst>
                </a:gridCol>
                <a:gridCol w="2806700">
                  <a:extLst>
                    <a:ext uri="{9D8B030D-6E8A-4147-A177-3AD203B41FA5}">
                      <a16:colId xmlns="" xmlns:a16="http://schemas.microsoft.com/office/drawing/2014/main" val="938983635"/>
                    </a:ext>
                  </a:extLst>
                </a:gridCol>
                <a:gridCol w="2806700">
                  <a:extLst>
                    <a:ext uri="{9D8B030D-6E8A-4147-A177-3AD203B41FA5}">
                      <a16:colId xmlns="" xmlns:a16="http://schemas.microsoft.com/office/drawing/2014/main" val="3905727931"/>
                    </a:ext>
                  </a:extLst>
                </a:gridCol>
              </a:tblGrid>
              <a:tr h="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2799105385"/>
                  </a:ext>
                </a:extLst>
              </a:tr>
              <a:tr h="0">
                <a:tc>
                  <a:txBody>
                    <a:bodyPr/>
                    <a:lstStyle/>
                    <a:p>
                      <a:r>
                        <a:rPr lang="en-US" sz="1600" dirty="0"/>
                        <a:t>Ghana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11.0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7.75</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52277827"/>
                  </a:ext>
                </a:extLst>
              </a:tr>
              <a:tr h="161872">
                <a:tc>
                  <a:txBody>
                    <a:bodyPr/>
                    <a:lstStyle/>
                    <a:p>
                      <a:r>
                        <a:rPr lang="en-US" sz="1600" dirty="0"/>
                        <a:t>South Korea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71789442"/>
                  </a:ext>
                </a:extLst>
              </a:tr>
            </a:tbl>
          </a:graphicData>
        </a:graphic>
      </p:graphicFrame>
      <p:sp>
        <p:nvSpPr>
          <p:cNvPr id="4" name="Content Placeholder 3">
            <a:extLst>
              <a:ext uri="{FF2B5EF4-FFF2-40B4-BE49-F238E27FC236}">
                <a16:creationId xmlns="" xmlns:a16="http://schemas.microsoft.com/office/drawing/2014/main" id="{69822C86-BCE0-4674-90F0-7E949D52A68D}"/>
              </a:ext>
            </a:extLst>
          </p:cNvPr>
          <p:cNvSpPr>
            <a:spLocks noGrp="1"/>
          </p:cNvSpPr>
          <p:nvPr>
            <p:ph sz="quarter" idx="14"/>
          </p:nvPr>
        </p:nvSpPr>
        <p:spPr>
          <a:xfrm>
            <a:off x="342899" y="2852690"/>
            <a:ext cx="8548437" cy="393430"/>
          </a:xfrm>
        </p:spPr>
        <p:txBody>
          <a:bodyPr>
            <a:normAutofit/>
          </a:bodyPr>
          <a:lstStyle/>
          <a:p>
            <a:pPr algn="ctr"/>
            <a:r>
              <a:rPr lang="en-US" sz="1800" b="1" dirty="0"/>
              <a:t>Increase in Consumption as a Result of Specialization and Trade</a:t>
            </a:r>
            <a:endParaRPr lang="en-US" sz="1800" dirty="0"/>
          </a:p>
        </p:txBody>
      </p:sp>
      <p:graphicFrame>
        <p:nvGraphicFramePr>
          <p:cNvPr id="11" name="Table 11">
            <a:extLst>
              <a:ext uri="{FF2B5EF4-FFF2-40B4-BE49-F238E27FC236}">
                <a16:creationId xmlns="" xmlns:a16="http://schemas.microsoft.com/office/drawing/2014/main" id="{6289A1C4-9CC6-4238-9A97-FEFEBE48E108}"/>
              </a:ext>
            </a:extLst>
          </p:cNvPr>
          <p:cNvGraphicFramePr>
            <a:graphicFrameLocks noGrp="1"/>
          </p:cNvGraphicFramePr>
          <p:nvPr>
            <p:extLst>
              <p:ext uri="{D42A27DB-BD31-4B8C-83A1-F6EECF244321}">
                <p14:modId xmlns="" xmlns:p14="http://schemas.microsoft.com/office/powerpoint/2010/main" val="195522754"/>
              </p:ext>
            </p:extLst>
          </p:nvPr>
        </p:nvGraphicFramePr>
        <p:xfrm>
          <a:off x="358138" y="3302000"/>
          <a:ext cx="8442960" cy="1005840"/>
        </p:xfrm>
        <a:graphic>
          <a:graphicData uri="http://schemas.openxmlformats.org/drawingml/2006/table">
            <a:tbl>
              <a:tblPr firstRow="1" bandRow="1">
                <a:tableStyleId>{5C22544A-7EE6-4342-B048-85BDC9FD1C3A}</a:tableStyleId>
              </a:tblPr>
              <a:tblGrid>
                <a:gridCol w="2814320">
                  <a:extLst>
                    <a:ext uri="{9D8B030D-6E8A-4147-A177-3AD203B41FA5}">
                      <a16:colId xmlns="" xmlns:a16="http://schemas.microsoft.com/office/drawing/2014/main" val="4197522571"/>
                    </a:ext>
                  </a:extLst>
                </a:gridCol>
                <a:gridCol w="2814320">
                  <a:extLst>
                    <a:ext uri="{9D8B030D-6E8A-4147-A177-3AD203B41FA5}">
                      <a16:colId xmlns="" xmlns:a16="http://schemas.microsoft.com/office/drawing/2014/main" val="2692072121"/>
                    </a:ext>
                  </a:extLst>
                </a:gridCol>
                <a:gridCol w="2814320">
                  <a:extLst>
                    <a:ext uri="{9D8B030D-6E8A-4147-A177-3AD203B41FA5}">
                      <a16:colId xmlns="" xmlns:a16="http://schemas.microsoft.com/office/drawing/2014/main" val="523960671"/>
                    </a:ext>
                  </a:extLst>
                </a:gridCol>
              </a:tblGrid>
              <a:tr h="218440">
                <a:tc>
                  <a:txBody>
                    <a:bodyPr/>
                    <a:lstStyle/>
                    <a:p>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Cocoa</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tc>
                  <a:txBody>
                    <a:bodyPr/>
                    <a:lstStyle/>
                    <a:p>
                      <a:pPr algn="ctr"/>
                      <a:r>
                        <a:rPr lang="en-US" sz="1600" b="1" dirty="0"/>
                        <a:t>Rice</a:t>
                      </a:r>
                      <a:endParaRPr lang="en-US" sz="1600" dirty="0"/>
                    </a:p>
                  </a:txBody>
                  <a:tcPr marL="100771" marR="10077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0000"/>
                    </a:solidFill>
                  </a:tcPr>
                </a:tc>
                <a:extLst>
                  <a:ext uri="{0D108BD9-81ED-4DB2-BD59-A6C34878D82A}">
                    <a16:rowId xmlns="" xmlns:a16="http://schemas.microsoft.com/office/drawing/2014/main" val="3278718275"/>
                  </a:ext>
                </a:extLst>
              </a:tr>
              <a:tr h="294640">
                <a:tc>
                  <a:txBody>
                    <a:bodyPr/>
                    <a:lstStyle/>
                    <a:p>
                      <a:r>
                        <a:rPr lang="en-US" sz="1600" dirty="0"/>
                        <a:t>Ghana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a:t>1.0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773158896"/>
                  </a:ext>
                </a:extLst>
              </a:tr>
              <a:tr h="233680">
                <a:tc>
                  <a:txBody>
                    <a:bodyPr/>
                    <a:lstStyle/>
                    <a:p>
                      <a:r>
                        <a:rPr lang="en-US" sz="1600" dirty="0"/>
                        <a:t>South Korea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521094036"/>
                  </a:ext>
                </a:extLst>
              </a:tr>
            </a:tbl>
          </a:graphicData>
        </a:graphic>
      </p:graphicFrame>
    </p:spTree>
    <p:extLst>
      <p:ext uri="{BB962C8B-B14F-4D97-AF65-F5344CB8AC3E}">
        <p14:creationId xmlns="" xmlns:p14="http://schemas.microsoft.com/office/powerpoint/2010/main" val="3743326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DFC727-9E82-46EF-9C6D-5A4D208D5F7A}"/>
              </a:ext>
            </a:extLst>
          </p:cNvPr>
          <p:cNvSpPr>
            <a:spLocks noGrp="1"/>
          </p:cNvSpPr>
          <p:nvPr>
            <p:ph type="title"/>
          </p:nvPr>
        </p:nvSpPr>
        <p:spPr/>
        <p:txBody>
          <a:bodyPr/>
          <a:lstStyle/>
          <a:p>
            <a:r>
              <a:rPr lang="en-US" altLang="en-US" dirty="0"/>
              <a:t>Comparative Advantage </a:t>
            </a:r>
            <a:r>
              <a:rPr lang="en-US" altLang="en-US" sz="1000" b="0" dirty="0"/>
              <a:t>3</a:t>
            </a:r>
            <a:endParaRPr lang="en-US" sz="1000" b="0" dirty="0"/>
          </a:p>
        </p:txBody>
      </p:sp>
      <p:sp>
        <p:nvSpPr>
          <p:cNvPr id="3" name="Content Placeholder 2">
            <a:extLst>
              <a:ext uri="{FF2B5EF4-FFF2-40B4-BE49-F238E27FC236}">
                <a16:creationId xmlns="" xmlns:a16="http://schemas.microsoft.com/office/drawing/2014/main" id="{F15198DD-3BD4-4AD5-8DEE-4D3A75A1A817}"/>
              </a:ext>
            </a:extLst>
          </p:cNvPr>
          <p:cNvSpPr>
            <a:spLocks noGrp="1"/>
          </p:cNvSpPr>
          <p:nvPr>
            <p:ph sz="quarter" idx="11"/>
          </p:nvPr>
        </p:nvSpPr>
        <p:spPr/>
        <p:txBody>
          <a:bodyPr/>
          <a:lstStyle/>
          <a:p>
            <a:pPr>
              <a:defRPr/>
            </a:pPr>
            <a:r>
              <a:rPr lang="en-US" dirty="0"/>
              <a:t>Qualifications and Assumptions</a:t>
            </a:r>
          </a:p>
          <a:p>
            <a:pPr marL="402336" lvl="1" indent="-402336">
              <a:buFont typeface="+mj-lt"/>
              <a:buAutoNum type="arabicPeriod"/>
              <a:defRPr/>
            </a:pPr>
            <a:r>
              <a:rPr lang="en-US" dirty="0"/>
              <a:t>Only two countries and two goods.</a:t>
            </a:r>
          </a:p>
          <a:p>
            <a:pPr marL="402336" lvl="1" indent="-402336">
              <a:buFont typeface="+mj-lt"/>
              <a:buAutoNum type="arabicPeriod"/>
              <a:defRPr/>
            </a:pPr>
            <a:r>
              <a:rPr lang="en-US" dirty="0"/>
              <a:t>Zero transportation costs.</a:t>
            </a:r>
          </a:p>
          <a:p>
            <a:pPr marL="402336" lvl="1" indent="-402336">
              <a:buFont typeface="+mj-lt"/>
              <a:buAutoNum type="arabicPeriod"/>
              <a:defRPr/>
            </a:pPr>
            <a:r>
              <a:rPr lang="en-US" dirty="0"/>
              <a:t>Similar prices and values.</a:t>
            </a:r>
          </a:p>
          <a:p>
            <a:pPr marL="402336" lvl="1" indent="-402336">
              <a:buFont typeface="+mj-lt"/>
              <a:buAutoNum type="arabicPeriod"/>
              <a:defRPr/>
            </a:pPr>
            <a:r>
              <a:rPr lang="en-US" dirty="0"/>
              <a:t>Resources can move freely from production of one good to another within a country.</a:t>
            </a:r>
          </a:p>
          <a:p>
            <a:pPr marL="402336" lvl="1" indent="-402336">
              <a:buFont typeface="+mj-lt"/>
              <a:buAutoNum type="arabicPeriod"/>
              <a:defRPr/>
            </a:pPr>
            <a:r>
              <a:rPr lang="en-US" dirty="0"/>
              <a:t>Constant returns to scale.</a:t>
            </a:r>
          </a:p>
          <a:p>
            <a:pPr marL="402336" lvl="1" indent="-402336">
              <a:buFont typeface="+mj-lt"/>
              <a:buAutoNum type="arabicPeriod"/>
              <a:defRPr/>
            </a:pPr>
            <a:r>
              <a:rPr lang="en-US" dirty="0"/>
              <a:t>Fixed stocks of resources.</a:t>
            </a:r>
          </a:p>
          <a:p>
            <a:pPr marL="402336" lvl="1" indent="-402336">
              <a:buFont typeface="+mj-lt"/>
              <a:buAutoNum type="arabicPeriod"/>
              <a:defRPr/>
            </a:pPr>
            <a:r>
              <a:rPr lang="en-US" dirty="0"/>
              <a:t>No effects on income distribution within countries.</a:t>
            </a:r>
          </a:p>
        </p:txBody>
      </p:sp>
    </p:spTree>
    <p:extLst>
      <p:ext uri="{BB962C8B-B14F-4D97-AF65-F5344CB8AC3E}">
        <p14:creationId xmlns="" xmlns:p14="http://schemas.microsoft.com/office/powerpoint/2010/main" val="1915858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DFC727-9E82-46EF-9C6D-5A4D208D5F7A}"/>
              </a:ext>
            </a:extLst>
          </p:cNvPr>
          <p:cNvSpPr>
            <a:spLocks noGrp="1"/>
          </p:cNvSpPr>
          <p:nvPr>
            <p:ph type="title"/>
          </p:nvPr>
        </p:nvSpPr>
        <p:spPr/>
        <p:txBody>
          <a:bodyPr/>
          <a:lstStyle/>
          <a:p>
            <a:r>
              <a:rPr lang="en-US" altLang="en-US" dirty="0"/>
              <a:t>Comparative Advantage </a:t>
            </a:r>
            <a:r>
              <a:rPr lang="en-US" altLang="en-US" sz="1000" b="0" dirty="0"/>
              <a:t>4</a:t>
            </a:r>
            <a:endParaRPr lang="en-US" sz="1000" b="0" dirty="0"/>
          </a:p>
        </p:txBody>
      </p:sp>
      <p:sp>
        <p:nvSpPr>
          <p:cNvPr id="3" name="Content Placeholder 2">
            <a:extLst>
              <a:ext uri="{FF2B5EF4-FFF2-40B4-BE49-F238E27FC236}">
                <a16:creationId xmlns="" xmlns:a16="http://schemas.microsoft.com/office/drawing/2014/main" id="{F15198DD-3BD4-4AD5-8DEE-4D3A75A1A817}"/>
              </a:ext>
            </a:extLst>
          </p:cNvPr>
          <p:cNvSpPr>
            <a:spLocks noGrp="1"/>
          </p:cNvSpPr>
          <p:nvPr>
            <p:ph sz="quarter" idx="11"/>
          </p:nvPr>
        </p:nvSpPr>
        <p:spPr/>
        <p:txBody>
          <a:bodyPr/>
          <a:lstStyle/>
          <a:p>
            <a:pPr>
              <a:defRPr/>
            </a:pPr>
            <a:r>
              <a:rPr lang="en-US" altLang="en-US" dirty="0"/>
              <a:t>Extensions of the Ricardian Model</a:t>
            </a:r>
          </a:p>
          <a:p>
            <a:pPr marL="0" lvl="1" indent="0">
              <a:buNone/>
              <a:defRPr/>
            </a:pPr>
            <a:r>
              <a:rPr lang="en-US" altLang="en-US" dirty="0"/>
              <a:t>Suppose the following assumptions are relaxed:</a:t>
            </a:r>
          </a:p>
          <a:p>
            <a:pPr marL="402336" lvl="2" indent="-402336">
              <a:buFont typeface="+mj-lt"/>
              <a:buAutoNum type="arabicPeriod"/>
              <a:defRPr/>
            </a:pPr>
            <a:r>
              <a:rPr lang="en-US" altLang="en-US" sz="2000" dirty="0"/>
              <a:t>Resources move freely from the production of one good to another within a country.</a:t>
            </a:r>
          </a:p>
          <a:p>
            <a:pPr marL="402336" lvl="2" indent="-402336">
              <a:buFont typeface="+mj-lt"/>
              <a:buAutoNum type="arabicPeriod"/>
              <a:defRPr/>
            </a:pPr>
            <a:r>
              <a:rPr lang="en-US" altLang="en-US" sz="2000" dirty="0"/>
              <a:t>Constant returns to scale.</a:t>
            </a:r>
          </a:p>
          <a:p>
            <a:pPr marL="402336" lvl="2" indent="-402336">
              <a:buFont typeface="+mj-lt"/>
              <a:buAutoNum type="arabicPeriod"/>
              <a:defRPr/>
            </a:pPr>
            <a:r>
              <a:rPr lang="en-US" altLang="en-US" sz="2000" dirty="0"/>
              <a:t>Trade does not change a country’s stock of resources or the efficiency with which those resources are utilized.</a:t>
            </a:r>
          </a:p>
        </p:txBody>
      </p:sp>
    </p:spTree>
    <p:extLst>
      <p:ext uri="{BB962C8B-B14F-4D97-AF65-F5344CB8AC3E}">
        <p14:creationId xmlns="" xmlns:p14="http://schemas.microsoft.com/office/powerpoint/2010/main" val="3260429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6D8A55-8937-4F7D-AC9D-89A490AD3C7D}"/>
              </a:ext>
            </a:extLst>
          </p:cNvPr>
          <p:cNvSpPr>
            <a:spLocks noGrp="1"/>
          </p:cNvSpPr>
          <p:nvPr>
            <p:ph type="title"/>
          </p:nvPr>
        </p:nvSpPr>
        <p:spPr/>
        <p:txBody>
          <a:bodyPr/>
          <a:lstStyle/>
          <a:p>
            <a:r>
              <a:rPr lang="en-US" dirty="0"/>
              <a:t>Comparative Advantage </a:t>
            </a:r>
            <a:r>
              <a:rPr lang="en-US" sz="1000" b="0" dirty="0"/>
              <a:t>5</a:t>
            </a:r>
          </a:p>
        </p:txBody>
      </p:sp>
      <p:sp>
        <p:nvSpPr>
          <p:cNvPr id="3" name="Content Placeholder 2">
            <a:extLst>
              <a:ext uri="{FF2B5EF4-FFF2-40B4-BE49-F238E27FC236}">
                <a16:creationId xmlns="" xmlns:a16="http://schemas.microsoft.com/office/drawing/2014/main" id="{83EC5649-C6EF-4CDE-BF25-0B5C666F5884}"/>
              </a:ext>
            </a:extLst>
          </p:cNvPr>
          <p:cNvSpPr>
            <a:spLocks noGrp="1"/>
          </p:cNvSpPr>
          <p:nvPr>
            <p:ph sz="quarter" idx="11"/>
          </p:nvPr>
        </p:nvSpPr>
        <p:spPr>
          <a:xfrm>
            <a:off x="342900" y="1276709"/>
            <a:ext cx="8458200" cy="1646105"/>
          </a:xfrm>
        </p:spPr>
        <p:txBody>
          <a:bodyPr/>
          <a:lstStyle/>
          <a:p>
            <a:pPr marL="0" lvl="1" indent="0">
              <a:buNone/>
            </a:pPr>
            <a:r>
              <a:rPr lang="en-US" altLang="en-US" dirty="0"/>
              <a:t>Immobile Resources.</a:t>
            </a:r>
          </a:p>
          <a:p>
            <a:pPr marL="292608" lvl="2" indent="-292608"/>
            <a:r>
              <a:rPr lang="en-US" altLang="en-US" sz="2000" dirty="0"/>
              <a:t>Resources do not always move freely from one economic activity to another.</a:t>
            </a:r>
          </a:p>
          <a:p>
            <a:pPr marL="292608" lvl="2" indent="-292608"/>
            <a:r>
              <a:rPr lang="en-US" altLang="en-US" sz="2000" dirty="0"/>
              <a:t>Governments may help retrain displaced workers.</a:t>
            </a:r>
            <a:endParaRPr lang="en-US" sz="2000" dirty="0"/>
          </a:p>
        </p:txBody>
      </p:sp>
      <p:sp>
        <p:nvSpPr>
          <p:cNvPr id="4" name="Content Placeholder 3">
            <a:extLst>
              <a:ext uri="{FF2B5EF4-FFF2-40B4-BE49-F238E27FC236}">
                <a16:creationId xmlns="" xmlns:a16="http://schemas.microsoft.com/office/drawing/2014/main" id="{BB2F1C0B-AC94-44D7-B9FC-E0CA70794A69}"/>
              </a:ext>
            </a:extLst>
          </p:cNvPr>
          <p:cNvSpPr>
            <a:spLocks noGrp="1"/>
          </p:cNvSpPr>
          <p:nvPr>
            <p:ph sz="quarter" idx="14"/>
          </p:nvPr>
        </p:nvSpPr>
        <p:spPr>
          <a:xfrm>
            <a:off x="342900" y="3073935"/>
            <a:ext cx="8458200" cy="2487572"/>
          </a:xfrm>
        </p:spPr>
        <p:txBody>
          <a:bodyPr>
            <a:normAutofit lnSpcReduction="10000"/>
          </a:bodyPr>
          <a:lstStyle/>
          <a:p>
            <a:pPr marL="0" lvl="1" indent="0">
              <a:buNone/>
            </a:pPr>
            <a:r>
              <a:rPr lang="en-US" altLang="en-US" dirty="0"/>
              <a:t>Diminishing Returns.</a:t>
            </a:r>
          </a:p>
          <a:p>
            <a:pPr marL="292608" lvl="2" indent="-292608">
              <a:lnSpc>
                <a:spcPct val="110000"/>
              </a:lnSpc>
            </a:pPr>
            <a:r>
              <a:rPr lang="en-US" altLang="en-US" sz="2000" dirty="0"/>
              <a:t>Simple model assumes </a:t>
            </a:r>
            <a:r>
              <a:rPr lang="en-US" altLang="en-US" sz="2000" b="1" dirty="0"/>
              <a:t>constant returns to specialization:</a:t>
            </a:r>
            <a:r>
              <a:rPr lang="en-US" sz="2000" dirty="0"/>
              <a:t> </a:t>
            </a:r>
            <a:r>
              <a:rPr lang="en-US" altLang="en-US" sz="2000" dirty="0"/>
              <a:t>the units of resources required to produce a good are assumed to remain constant.</a:t>
            </a:r>
          </a:p>
          <a:p>
            <a:pPr marL="292608" lvl="2" indent="-292608">
              <a:lnSpc>
                <a:spcPct val="110000"/>
              </a:lnSpc>
            </a:pPr>
            <a:r>
              <a:rPr lang="en-US" altLang="en-US" sz="2000" dirty="0"/>
              <a:t>Assumption of diminishing returns is more realistic since not all resources are the same quality and different goods use resources in different proportions.</a:t>
            </a:r>
            <a:endParaRPr lang="en-US" sz="2000" dirty="0"/>
          </a:p>
        </p:txBody>
      </p:sp>
    </p:spTree>
    <p:extLst>
      <p:ext uri="{BB962C8B-B14F-4D97-AF65-F5344CB8AC3E}">
        <p14:creationId xmlns="" xmlns:p14="http://schemas.microsoft.com/office/powerpoint/2010/main" val="844205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29207F-BEF7-4C38-B357-ED313C1C4AE1}"/>
              </a:ext>
            </a:extLst>
          </p:cNvPr>
          <p:cNvSpPr>
            <a:spLocks noGrp="1"/>
          </p:cNvSpPr>
          <p:nvPr>
            <p:ph type="title"/>
          </p:nvPr>
        </p:nvSpPr>
        <p:spPr/>
        <p:txBody>
          <a:bodyPr>
            <a:normAutofit fontScale="90000"/>
          </a:bodyPr>
          <a:lstStyle/>
          <a:p>
            <a:r>
              <a:rPr lang="en-US" dirty="0"/>
              <a:t>Figure 6.3 Ghana’s P</a:t>
            </a:r>
            <a:r>
              <a:rPr lang="en-US" sz="100" dirty="0"/>
              <a:t> </a:t>
            </a:r>
            <a:r>
              <a:rPr lang="en-US" dirty="0" err="1"/>
              <a:t>P</a:t>
            </a:r>
            <a:r>
              <a:rPr lang="en-US" sz="100" dirty="0"/>
              <a:t> </a:t>
            </a:r>
            <a:r>
              <a:rPr lang="en-US" dirty="0"/>
              <a:t>F under Diminishing Returns</a:t>
            </a:r>
          </a:p>
        </p:txBody>
      </p:sp>
      <p:pic>
        <p:nvPicPr>
          <p:cNvPr id="5" name="Picture 4" descr="A graph displays Ghana’s P P F under diminishing returns.">
            <a:extLst>
              <a:ext uri="{FF2B5EF4-FFF2-40B4-BE49-F238E27FC236}">
                <a16:creationId xmlns="" xmlns:a16="http://schemas.microsoft.com/office/drawing/2014/main" id="{46BF1C89-5E8A-4F5E-A6B5-B8F6BA43C57A}"/>
              </a:ext>
            </a:extLst>
          </p:cNvPr>
          <p:cNvPicPr>
            <a:picLocks noChangeAspect="1"/>
          </p:cNvPicPr>
          <p:nvPr/>
        </p:nvPicPr>
        <p:blipFill>
          <a:blip r:embed="rId3"/>
          <a:stretch>
            <a:fillRect/>
          </a:stretch>
        </p:blipFill>
        <p:spPr>
          <a:xfrm>
            <a:off x="1924454" y="1384774"/>
            <a:ext cx="5295093" cy="4667571"/>
          </a:xfrm>
          <a:prstGeom prst="rect">
            <a:avLst/>
          </a:prstGeom>
        </p:spPr>
      </p:pic>
      <p:sp>
        <p:nvSpPr>
          <p:cNvPr id="6" name="Text Placeholder 5">
            <a:extLst>
              <a:ext uri="{FF2B5EF4-FFF2-40B4-BE49-F238E27FC236}">
                <a16:creationId xmlns="" xmlns:a16="http://schemas.microsoft.com/office/drawing/2014/main"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endParaRPr lang="en-US" dirty="0"/>
          </a:p>
        </p:txBody>
      </p:sp>
    </p:spTree>
    <p:extLst>
      <p:ext uri="{BB962C8B-B14F-4D97-AF65-F5344CB8AC3E}">
        <p14:creationId xmlns="" xmlns:p14="http://schemas.microsoft.com/office/powerpoint/2010/main" val="2780841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DFC727-9E82-46EF-9C6D-5A4D208D5F7A}"/>
              </a:ext>
            </a:extLst>
          </p:cNvPr>
          <p:cNvSpPr>
            <a:spLocks noGrp="1"/>
          </p:cNvSpPr>
          <p:nvPr>
            <p:ph type="title"/>
          </p:nvPr>
        </p:nvSpPr>
        <p:spPr/>
        <p:txBody>
          <a:bodyPr/>
          <a:lstStyle/>
          <a:p>
            <a:r>
              <a:rPr lang="en-US" altLang="en-US" dirty="0"/>
              <a:t>Comparative Advantage </a:t>
            </a:r>
            <a:r>
              <a:rPr lang="en-US" altLang="en-US" sz="1000" b="0" dirty="0"/>
              <a:t>6</a:t>
            </a:r>
            <a:endParaRPr lang="en-US" sz="1000" b="0" dirty="0"/>
          </a:p>
        </p:txBody>
      </p:sp>
      <p:sp>
        <p:nvSpPr>
          <p:cNvPr id="3" name="Content Placeholder 2">
            <a:extLst>
              <a:ext uri="{FF2B5EF4-FFF2-40B4-BE49-F238E27FC236}">
                <a16:creationId xmlns="" xmlns:a16="http://schemas.microsoft.com/office/drawing/2014/main" id="{F15198DD-3BD4-4AD5-8DEE-4D3A75A1A817}"/>
              </a:ext>
            </a:extLst>
          </p:cNvPr>
          <p:cNvSpPr>
            <a:spLocks noGrp="1"/>
          </p:cNvSpPr>
          <p:nvPr>
            <p:ph sz="quarter" idx="11"/>
          </p:nvPr>
        </p:nvSpPr>
        <p:spPr/>
        <p:txBody>
          <a:bodyPr/>
          <a:lstStyle/>
          <a:p>
            <a:pPr marL="0" lvl="1" indent="0">
              <a:buNone/>
            </a:pPr>
            <a:r>
              <a:rPr lang="en-US" altLang="en-US" dirty="0"/>
              <a:t>Dynamic Effects and Economic Growth.</a:t>
            </a:r>
          </a:p>
          <a:p>
            <a:pPr marL="292608" lvl="2" indent="-292608"/>
            <a:r>
              <a:rPr lang="en-US" altLang="en-US" sz="2000" dirty="0"/>
              <a:t>Trade might increase a country's stock of resources as increased supplies become available from abroad.</a:t>
            </a:r>
          </a:p>
          <a:p>
            <a:pPr marL="292608" lvl="2" indent="-292608"/>
            <a:r>
              <a:rPr lang="en-US" altLang="en-US" sz="2000" dirty="0"/>
              <a:t>Free trade might increase the efficiency of resource utilization and free up resources for other uses.</a:t>
            </a:r>
          </a:p>
          <a:p>
            <a:pPr marL="292608" lvl="2" indent="-292608"/>
            <a:r>
              <a:rPr lang="en-US" altLang="en-US" sz="2000" dirty="0"/>
              <a:t>Dynamic gains will cause a country’s P</a:t>
            </a:r>
            <a:r>
              <a:rPr lang="en-US" altLang="en-US" sz="100" dirty="0"/>
              <a:t> </a:t>
            </a:r>
            <a:r>
              <a:rPr lang="en-US" altLang="en-US" sz="2000" dirty="0" err="1"/>
              <a:t>P</a:t>
            </a:r>
            <a:r>
              <a:rPr lang="en-US" altLang="en-US" sz="100" dirty="0"/>
              <a:t> </a:t>
            </a:r>
            <a:r>
              <a:rPr lang="en-US" altLang="en-US" sz="2000" dirty="0"/>
              <a:t>F to shift outward.</a:t>
            </a:r>
          </a:p>
        </p:txBody>
      </p:sp>
    </p:spTree>
    <p:extLst>
      <p:ext uri="{BB962C8B-B14F-4D97-AF65-F5344CB8AC3E}">
        <p14:creationId xmlns="" xmlns:p14="http://schemas.microsoft.com/office/powerpoint/2010/main" val="3825382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29207F-BEF7-4C38-B357-ED313C1C4AE1}"/>
              </a:ext>
            </a:extLst>
          </p:cNvPr>
          <p:cNvSpPr>
            <a:spLocks noGrp="1"/>
          </p:cNvSpPr>
          <p:nvPr>
            <p:ph type="title"/>
          </p:nvPr>
        </p:nvSpPr>
        <p:spPr/>
        <p:txBody>
          <a:bodyPr>
            <a:normAutofit fontScale="90000"/>
          </a:bodyPr>
          <a:lstStyle/>
          <a:p>
            <a:r>
              <a:rPr lang="en-US" dirty="0"/>
              <a:t>Figure 6.4 The Influence of Free Trade on the P</a:t>
            </a:r>
            <a:r>
              <a:rPr lang="en-US" sz="100" dirty="0"/>
              <a:t> </a:t>
            </a:r>
            <a:r>
              <a:rPr lang="en-US" dirty="0" err="1"/>
              <a:t>P</a:t>
            </a:r>
            <a:r>
              <a:rPr lang="en-US" sz="100" dirty="0"/>
              <a:t> </a:t>
            </a:r>
            <a:r>
              <a:rPr lang="en-US" dirty="0"/>
              <a:t>F</a:t>
            </a:r>
          </a:p>
        </p:txBody>
      </p:sp>
      <p:pic>
        <p:nvPicPr>
          <p:cNvPr id="4" name="Picture 3" descr="A graph displays The influence of free trade on the P P F.">
            <a:extLst>
              <a:ext uri="{FF2B5EF4-FFF2-40B4-BE49-F238E27FC236}">
                <a16:creationId xmlns="" xmlns:a16="http://schemas.microsoft.com/office/drawing/2014/main" id="{B440D2CE-4F77-412B-AE27-3B54F74121E4}"/>
              </a:ext>
            </a:extLst>
          </p:cNvPr>
          <p:cNvPicPr>
            <a:picLocks noChangeAspect="1"/>
          </p:cNvPicPr>
          <p:nvPr/>
        </p:nvPicPr>
        <p:blipFill>
          <a:blip r:embed="rId3"/>
          <a:stretch>
            <a:fillRect/>
          </a:stretch>
        </p:blipFill>
        <p:spPr>
          <a:xfrm>
            <a:off x="1983658" y="1389682"/>
            <a:ext cx="5207163" cy="4627274"/>
          </a:xfrm>
          <a:prstGeom prst="rect">
            <a:avLst/>
          </a:prstGeom>
        </p:spPr>
      </p:pic>
      <p:sp>
        <p:nvSpPr>
          <p:cNvPr id="6" name="Text Placeholder 5">
            <a:extLst>
              <a:ext uri="{FF2B5EF4-FFF2-40B4-BE49-F238E27FC236}">
                <a16:creationId xmlns="" xmlns:a16="http://schemas.microsoft.com/office/drawing/2014/main"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endParaRPr lang="en-US" dirty="0"/>
          </a:p>
        </p:txBody>
      </p:sp>
    </p:spTree>
    <p:extLst>
      <p:ext uri="{BB962C8B-B14F-4D97-AF65-F5344CB8AC3E}">
        <p14:creationId xmlns="" xmlns:p14="http://schemas.microsoft.com/office/powerpoint/2010/main" val="3584970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DFC727-9E82-46EF-9C6D-5A4D208D5F7A}"/>
              </a:ext>
            </a:extLst>
          </p:cNvPr>
          <p:cNvSpPr>
            <a:spLocks noGrp="1"/>
          </p:cNvSpPr>
          <p:nvPr>
            <p:ph type="title"/>
          </p:nvPr>
        </p:nvSpPr>
        <p:spPr/>
        <p:txBody>
          <a:bodyPr/>
          <a:lstStyle/>
          <a:p>
            <a:r>
              <a:rPr lang="en-US" altLang="en-US" dirty="0"/>
              <a:t>Comparative Advantage </a:t>
            </a:r>
            <a:r>
              <a:rPr lang="en-US" altLang="en-US" sz="1000" b="0" dirty="0"/>
              <a:t>7</a:t>
            </a:r>
            <a:endParaRPr lang="en-US" sz="1000" b="0" dirty="0"/>
          </a:p>
        </p:txBody>
      </p:sp>
      <p:sp>
        <p:nvSpPr>
          <p:cNvPr id="3" name="Content Placeholder 2">
            <a:extLst>
              <a:ext uri="{FF2B5EF4-FFF2-40B4-BE49-F238E27FC236}">
                <a16:creationId xmlns="" xmlns:a16="http://schemas.microsoft.com/office/drawing/2014/main" id="{F15198DD-3BD4-4AD5-8DEE-4D3A75A1A817}"/>
              </a:ext>
            </a:extLst>
          </p:cNvPr>
          <p:cNvSpPr>
            <a:spLocks noGrp="1"/>
          </p:cNvSpPr>
          <p:nvPr>
            <p:ph sz="quarter" idx="11"/>
          </p:nvPr>
        </p:nvSpPr>
        <p:spPr/>
        <p:txBody>
          <a:bodyPr/>
          <a:lstStyle/>
          <a:p>
            <a:pPr marL="0" lvl="1" indent="0">
              <a:buNone/>
              <a:defRPr/>
            </a:pPr>
            <a:r>
              <a:rPr lang="en-US" dirty="0"/>
              <a:t>Trade, Jobs, and Wages: The Samuelson Critique.</a:t>
            </a:r>
          </a:p>
          <a:p>
            <a:pPr marL="292608" lvl="2" indent="-292608">
              <a:defRPr/>
            </a:pPr>
            <a:r>
              <a:rPr lang="en-US" sz="2000" dirty="0"/>
              <a:t>Dynamic gains can lead to less beneficial outcomes.</a:t>
            </a:r>
          </a:p>
          <a:p>
            <a:pPr marL="292608" lvl="2" indent="-292608">
              <a:defRPr/>
            </a:pPr>
            <a:r>
              <a:rPr lang="en-US" sz="2000" dirty="0"/>
              <a:t>Technology advances allow companies to offshore service jobs that were not traditionally internationally mobile.</a:t>
            </a:r>
          </a:p>
          <a:p>
            <a:pPr marL="292608" lvl="2" indent="-292608">
              <a:defRPr/>
            </a:pPr>
            <a:r>
              <a:rPr lang="en-US" sz="2000" dirty="0"/>
              <a:t>Lowers market clearing wage rate enough to outweigh positive benefits.</a:t>
            </a:r>
          </a:p>
          <a:p>
            <a:pPr marL="292608" lvl="2" indent="-292608">
              <a:defRPr/>
            </a:pPr>
            <a:r>
              <a:rPr lang="en-US" sz="2000" dirty="0"/>
              <a:t>Concedes that free trade has historically benefited rich countries, and that protectionist measures may be harmful.</a:t>
            </a:r>
            <a:endParaRPr lang="en-US" altLang="en-US" sz="2000" dirty="0"/>
          </a:p>
        </p:txBody>
      </p:sp>
    </p:spTree>
    <p:extLst>
      <p:ext uri="{BB962C8B-B14F-4D97-AF65-F5344CB8AC3E}">
        <p14:creationId xmlns="" xmlns:p14="http://schemas.microsoft.com/office/powerpoint/2010/main" val="1237654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DFC727-9E82-46EF-9C6D-5A4D208D5F7A}"/>
              </a:ext>
            </a:extLst>
          </p:cNvPr>
          <p:cNvSpPr>
            <a:spLocks noGrp="1"/>
          </p:cNvSpPr>
          <p:nvPr>
            <p:ph type="title"/>
          </p:nvPr>
        </p:nvSpPr>
        <p:spPr/>
        <p:txBody>
          <a:bodyPr/>
          <a:lstStyle/>
          <a:p>
            <a:r>
              <a:rPr lang="en-US" altLang="en-US" dirty="0"/>
              <a:t>Comparative Advantage </a:t>
            </a:r>
            <a:r>
              <a:rPr lang="en-US" altLang="en-US" sz="1000" b="0" dirty="0"/>
              <a:t>8</a:t>
            </a:r>
            <a:endParaRPr lang="en-US" sz="1000" b="0" dirty="0"/>
          </a:p>
        </p:txBody>
      </p:sp>
      <p:sp>
        <p:nvSpPr>
          <p:cNvPr id="3" name="Content Placeholder 2">
            <a:extLst>
              <a:ext uri="{FF2B5EF4-FFF2-40B4-BE49-F238E27FC236}">
                <a16:creationId xmlns="" xmlns:a16="http://schemas.microsoft.com/office/drawing/2014/main" id="{F15198DD-3BD4-4AD5-8DEE-4D3A75A1A817}"/>
              </a:ext>
            </a:extLst>
          </p:cNvPr>
          <p:cNvSpPr>
            <a:spLocks noGrp="1"/>
          </p:cNvSpPr>
          <p:nvPr>
            <p:ph sz="quarter" idx="11"/>
          </p:nvPr>
        </p:nvSpPr>
        <p:spPr/>
        <p:txBody>
          <a:bodyPr/>
          <a:lstStyle/>
          <a:p>
            <a:pPr marL="0" lvl="1" indent="0">
              <a:buNone/>
              <a:defRPr/>
            </a:pPr>
            <a:r>
              <a:rPr lang="en-US" dirty="0"/>
              <a:t>Evidence for the Link between Trade and Growth.</a:t>
            </a:r>
          </a:p>
          <a:p>
            <a:pPr marL="292608" lvl="2" indent="-292608">
              <a:defRPr/>
            </a:pPr>
            <a:r>
              <a:rPr lang="en-US" sz="2000" dirty="0"/>
              <a:t>Countries that are open to trade have higher growth rates than countries that close economies to trade.</a:t>
            </a:r>
          </a:p>
          <a:p>
            <a:pPr marL="292608" lvl="2" indent="-292608">
              <a:defRPr/>
            </a:pPr>
            <a:r>
              <a:rPr lang="en-US" sz="2000" dirty="0"/>
              <a:t>Higher growth rates raise income levels and living standards.</a:t>
            </a:r>
            <a:endParaRPr lang="en-US" altLang="en-US" sz="2000" dirty="0"/>
          </a:p>
        </p:txBody>
      </p:sp>
    </p:spTree>
    <p:extLst>
      <p:ext uri="{BB962C8B-B14F-4D97-AF65-F5344CB8AC3E}">
        <p14:creationId xmlns="" xmlns:p14="http://schemas.microsoft.com/office/powerpoint/2010/main" val="1865709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DFC727-9E82-46EF-9C6D-5A4D208D5F7A}"/>
              </a:ext>
            </a:extLst>
          </p:cNvPr>
          <p:cNvSpPr>
            <a:spLocks noGrp="1"/>
          </p:cNvSpPr>
          <p:nvPr>
            <p:ph type="title"/>
          </p:nvPr>
        </p:nvSpPr>
        <p:spPr/>
        <p:txBody>
          <a:bodyPr/>
          <a:lstStyle/>
          <a:p>
            <a:r>
              <a:rPr lang="en-US" altLang="en-US" dirty="0"/>
              <a:t>Heckscher–Ohlin Theory </a:t>
            </a:r>
            <a:r>
              <a:rPr lang="en-US" altLang="en-US" sz="1000" b="0" dirty="0"/>
              <a:t>1</a:t>
            </a:r>
            <a:endParaRPr lang="en-US" sz="1000" b="0" dirty="0"/>
          </a:p>
        </p:txBody>
      </p:sp>
      <p:sp>
        <p:nvSpPr>
          <p:cNvPr id="3" name="Content Placeholder 2">
            <a:extLst>
              <a:ext uri="{FF2B5EF4-FFF2-40B4-BE49-F238E27FC236}">
                <a16:creationId xmlns="" xmlns:a16="http://schemas.microsoft.com/office/drawing/2014/main" id="{F15198DD-3BD4-4AD5-8DEE-4D3A75A1A817}"/>
              </a:ext>
            </a:extLst>
          </p:cNvPr>
          <p:cNvSpPr>
            <a:spLocks noGrp="1"/>
          </p:cNvSpPr>
          <p:nvPr>
            <p:ph sz="quarter" idx="11"/>
          </p:nvPr>
        </p:nvSpPr>
        <p:spPr/>
        <p:txBody>
          <a:bodyPr/>
          <a:lstStyle/>
          <a:p>
            <a:pPr>
              <a:defRPr/>
            </a:pPr>
            <a:r>
              <a:rPr lang="en-US" dirty="0"/>
              <a:t>Heckscher–Ohlin Theory</a:t>
            </a:r>
          </a:p>
          <a:p>
            <a:pPr marL="0" lvl="1" indent="0">
              <a:buNone/>
              <a:defRPr/>
            </a:pPr>
            <a:r>
              <a:rPr lang="en-US" dirty="0"/>
              <a:t>Comparative advantage reflects differences in national </a:t>
            </a:r>
            <a:r>
              <a:rPr lang="en-US" b="1" dirty="0"/>
              <a:t>factor endowments:</a:t>
            </a:r>
            <a:r>
              <a:rPr lang="en-US" dirty="0"/>
              <a:t> extent to which a country is endowed with resources such as land, labor, and capital.</a:t>
            </a:r>
          </a:p>
          <a:p>
            <a:pPr marL="0" lvl="1" indent="0">
              <a:buNone/>
              <a:defRPr/>
            </a:pPr>
            <a:r>
              <a:rPr lang="en-US" dirty="0"/>
              <a:t>Theory has commonsense appeal.</a:t>
            </a:r>
          </a:p>
          <a:p>
            <a:pPr marL="292608" lvl="2" indent="-292608">
              <a:defRPr/>
            </a:pPr>
            <a:r>
              <a:rPr lang="en-US" sz="2000" dirty="0"/>
              <a:t>Export goods that make intensive use of factors that are locally abundant.</a:t>
            </a:r>
          </a:p>
          <a:p>
            <a:pPr marL="292608" lvl="2" indent="-292608">
              <a:defRPr/>
            </a:pPr>
            <a:r>
              <a:rPr lang="en-US" sz="2000" dirty="0"/>
              <a:t>Import goods that make intensive use of factors that are locally scarce.</a:t>
            </a:r>
            <a:endParaRPr lang="en-US" altLang="en-US" sz="2000" dirty="0"/>
          </a:p>
        </p:txBody>
      </p:sp>
    </p:spTree>
    <p:extLst>
      <p:ext uri="{BB962C8B-B14F-4D97-AF65-F5344CB8AC3E}">
        <p14:creationId xmlns="" xmlns:p14="http://schemas.microsoft.com/office/powerpoint/2010/main" val="3160168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39582B-E123-431A-8213-12D8163F774C}"/>
              </a:ext>
            </a:extLst>
          </p:cNvPr>
          <p:cNvSpPr>
            <a:spLocks noGrp="1"/>
          </p:cNvSpPr>
          <p:nvPr>
            <p:ph type="title"/>
          </p:nvPr>
        </p:nvSpPr>
        <p:spPr/>
        <p:txBody>
          <a:bodyPr/>
          <a:lstStyle/>
          <a:p>
            <a:r>
              <a:rPr lang="en-US" dirty="0"/>
              <a:t>Heckscher–Ohlin Theory </a:t>
            </a:r>
            <a:r>
              <a:rPr lang="en-US" sz="1000" b="0" dirty="0"/>
              <a:t>2</a:t>
            </a:r>
          </a:p>
        </p:txBody>
      </p:sp>
      <p:sp>
        <p:nvSpPr>
          <p:cNvPr id="9" name="Content Placeholder 8">
            <a:extLst>
              <a:ext uri="{FF2B5EF4-FFF2-40B4-BE49-F238E27FC236}">
                <a16:creationId xmlns="" xmlns:a16="http://schemas.microsoft.com/office/drawing/2014/main" id="{6024BE8F-3408-4870-9045-B21A8C100865}"/>
              </a:ext>
            </a:extLst>
          </p:cNvPr>
          <p:cNvSpPr>
            <a:spLocks noGrp="1"/>
          </p:cNvSpPr>
          <p:nvPr>
            <p:ph sz="quarter" idx="11"/>
          </p:nvPr>
        </p:nvSpPr>
        <p:spPr>
          <a:xfrm>
            <a:off x="342900" y="1276709"/>
            <a:ext cx="8458200" cy="2121811"/>
          </a:xfrm>
        </p:spPr>
        <p:txBody>
          <a:bodyPr/>
          <a:lstStyle/>
          <a:p>
            <a:pPr>
              <a:defRPr/>
            </a:pPr>
            <a:r>
              <a:rPr lang="en-US" dirty="0"/>
              <a:t>The Leontief Paradox</a:t>
            </a:r>
          </a:p>
          <a:p>
            <a:pPr marL="0" lvl="1" indent="0">
              <a:buNone/>
              <a:defRPr/>
            </a:pPr>
            <a:r>
              <a:rPr lang="en-US" dirty="0"/>
              <a:t>Leontief (19</a:t>
            </a:r>
            <a:r>
              <a:rPr lang="en-US" sz="100" dirty="0"/>
              <a:t> </a:t>
            </a:r>
            <a:r>
              <a:rPr lang="en-US" dirty="0"/>
              <a:t>53): Since U.S. was relatively abundant in capital, it would export capital-intensive goods and import labor-intensive goods.</a:t>
            </a:r>
          </a:p>
          <a:p>
            <a:pPr marL="292608" lvl="2" indent="-292608">
              <a:defRPr/>
            </a:pPr>
            <a:r>
              <a:rPr lang="en-US" sz="2000" dirty="0"/>
              <a:t>U.S. exports were less capital intensive than U.S. imports.</a:t>
            </a:r>
          </a:p>
        </p:txBody>
      </p:sp>
      <p:sp>
        <p:nvSpPr>
          <p:cNvPr id="12" name="Content Placeholder 11">
            <a:extLst>
              <a:ext uri="{FF2B5EF4-FFF2-40B4-BE49-F238E27FC236}">
                <a16:creationId xmlns="" xmlns:a16="http://schemas.microsoft.com/office/drawing/2014/main" id="{116F5D01-3EE3-4430-B153-4283FA5AF12B}"/>
              </a:ext>
            </a:extLst>
          </p:cNvPr>
          <p:cNvSpPr>
            <a:spLocks noGrp="1"/>
          </p:cNvSpPr>
          <p:nvPr>
            <p:ph sz="quarter" idx="14"/>
          </p:nvPr>
        </p:nvSpPr>
        <p:spPr>
          <a:xfrm>
            <a:off x="342900" y="3596640"/>
            <a:ext cx="8458200" cy="2651760"/>
          </a:xfrm>
        </p:spPr>
        <p:txBody>
          <a:bodyPr/>
          <a:lstStyle/>
          <a:p>
            <a:pPr marL="0" lvl="1" indent="0">
              <a:buNone/>
              <a:defRPr/>
            </a:pPr>
            <a:r>
              <a:rPr lang="en-US" dirty="0"/>
              <a:t>Possible explanations include:</a:t>
            </a:r>
          </a:p>
          <a:p>
            <a:pPr marL="292608" lvl="2" indent="-292608">
              <a:defRPr/>
            </a:pPr>
            <a:r>
              <a:rPr lang="en-US" sz="2000" dirty="0"/>
              <a:t>U.S. has a special advantage in producing products made with innovative technologies that are less capital intensive.</a:t>
            </a:r>
          </a:p>
          <a:p>
            <a:pPr marL="292608" lvl="2" indent="-292608">
              <a:defRPr/>
            </a:pPr>
            <a:r>
              <a:rPr lang="en-US" sz="2000" dirty="0"/>
              <a:t>Differences in technology lead to differences in productivity, which then drives trade patterns.</a:t>
            </a:r>
          </a:p>
        </p:txBody>
      </p:sp>
    </p:spTree>
    <p:extLst>
      <p:ext uri="{BB962C8B-B14F-4D97-AF65-F5344CB8AC3E}">
        <p14:creationId xmlns="" xmlns:p14="http://schemas.microsoft.com/office/powerpoint/2010/main" val="3624395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39582B-E123-431A-8213-12D8163F774C}"/>
              </a:ext>
            </a:extLst>
          </p:cNvPr>
          <p:cNvSpPr>
            <a:spLocks noGrp="1"/>
          </p:cNvSpPr>
          <p:nvPr>
            <p:ph type="title"/>
          </p:nvPr>
        </p:nvSpPr>
        <p:spPr/>
        <p:txBody>
          <a:bodyPr/>
          <a:lstStyle/>
          <a:p>
            <a:r>
              <a:rPr lang="en-US" dirty="0"/>
              <a:t>The Product Life-Cycle Theory </a:t>
            </a:r>
            <a:r>
              <a:rPr lang="en-US" sz="1000" b="0" dirty="0"/>
              <a:t>1</a:t>
            </a:r>
          </a:p>
        </p:txBody>
      </p:sp>
      <p:sp>
        <p:nvSpPr>
          <p:cNvPr id="9" name="Content Placeholder 8">
            <a:extLst>
              <a:ext uri="{FF2B5EF4-FFF2-40B4-BE49-F238E27FC236}">
                <a16:creationId xmlns="" xmlns:a16="http://schemas.microsoft.com/office/drawing/2014/main" id="{6024BE8F-3408-4870-9045-B21A8C100865}"/>
              </a:ext>
            </a:extLst>
          </p:cNvPr>
          <p:cNvSpPr>
            <a:spLocks noGrp="1"/>
          </p:cNvSpPr>
          <p:nvPr>
            <p:ph sz="quarter" idx="11"/>
          </p:nvPr>
        </p:nvSpPr>
        <p:spPr>
          <a:xfrm>
            <a:off x="342900" y="1276709"/>
            <a:ext cx="8458200" cy="2761891"/>
          </a:xfrm>
        </p:spPr>
        <p:txBody>
          <a:bodyPr/>
          <a:lstStyle/>
          <a:p>
            <a:r>
              <a:rPr lang="en-US" altLang="en-US" dirty="0"/>
              <a:t>Product Life-Cycle Theory</a:t>
            </a:r>
          </a:p>
          <a:p>
            <a:pPr marL="0" lvl="1" indent="0">
              <a:buNone/>
            </a:pPr>
            <a:r>
              <a:rPr lang="en-US" altLang="en-US" dirty="0"/>
              <a:t>Vernon (mid-19</a:t>
            </a:r>
            <a:r>
              <a:rPr lang="en-US" altLang="en-US" sz="100" dirty="0"/>
              <a:t> </a:t>
            </a:r>
            <a:r>
              <a:rPr lang="en-US" altLang="en-US" dirty="0"/>
              <a:t>60s): proposed product life-cycle theory; based on ideas that:</a:t>
            </a:r>
          </a:p>
          <a:p>
            <a:pPr marL="292608" lvl="2" indent="-292608"/>
            <a:r>
              <a:rPr lang="en-US" altLang="en-US" sz="2000" dirty="0"/>
              <a:t>For most of 20</a:t>
            </a:r>
            <a:r>
              <a:rPr lang="en-US" altLang="en-US" sz="2000" baseline="30000" dirty="0"/>
              <a:t>th</a:t>
            </a:r>
            <a:r>
              <a:rPr lang="en-US" altLang="en-US" sz="2000" dirty="0"/>
              <a:t> century, majority of world’s new products produced and sold in U.S. market.</a:t>
            </a:r>
          </a:p>
          <a:p>
            <a:pPr marL="292608" lvl="2" indent="-292608"/>
            <a:r>
              <a:rPr lang="en-US" altLang="en-US" sz="2000" dirty="0"/>
              <a:t>At the time, the wealth and size of U.S. market gave a strong incentive for U.S. firms to develop new products.</a:t>
            </a:r>
            <a:endParaRPr lang="en-US" sz="2000" dirty="0"/>
          </a:p>
        </p:txBody>
      </p:sp>
      <p:sp>
        <p:nvSpPr>
          <p:cNvPr id="12" name="Content Placeholder 11">
            <a:extLst>
              <a:ext uri="{FF2B5EF4-FFF2-40B4-BE49-F238E27FC236}">
                <a16:creationId xmlns="" xmlns:a16="http://schemas.microsoft.com/office/drawing/2014/main" id="{116F5D01-3EE3-4430-B153-4283FA5AF12B}"/>
              </a:ext>
            </a:extLst>
          </p:cNvPr>
          <p:cNvSpPr>
            <a:spLocks noGrp="1"/>
          </p:cNvSpPr>
          <p:nvPr>
            <p:ph sz="quarter" idx="14"/>
          </p:nvPr>
        </p:nvSpPr>
        <p:spPr>
          <a:xfrm>
            <a:off x="342900" y="4191000"/>
            <a:ext cx="8610600" cy="2293620"/>
          </a:xfrm>
        </p:spPr>
        <p:txBody>
          <a:bodyPr>
            <a:noAutofit/>
          </a:bodyPr>
          <a:lstStyle/>
          <a:p>
            <a:pPr marL="0" lvl="1" indent="0">
              <a:buNone/>
            </a:pPr>
            <a:r>
              <a:rPr lang="en-US" altLang="en-US" dirty="0"/>
              <a:t>As products mature both in location of sales and optimal production, location will change, affecting flow and direction of trade.</a:t>
            </a:r>
          </a:p>
          <a:p>
            <a:pPr marL="0" lvl="1" indent="0">
              <a:buNone/>
            </a:pPr>
            <a:r>
              <a:rPr lang="en-US" altLang="en-US" dirty="0"/>
              <a:t>Product becomes standardized and price becomes main competitive weapon.</a:t>
            </a:r>
          </a:p>
          <a:p>
            <a:pPr marL="0" lvl="1" indent="0">
              <a:buNone/>
            </a:pPr>
            <a:r>
              <a:rPr lang="en-US" altLang="en-US" dirty="0"/>
              <a:t>U.S. switches from an exporter to an importer as production goes to lower-cost foreign locations.</a:t>
            </a:r>
            <a:endParaRPr lang="en-US" dirty="0"/>
          </a:p>
        </p:txBody>
      </p:sp>
    </p:spTree>
    <p:extLst>
      <p:ext uri="{BB962C8B-B14F-4D97-AF65-F5344CB8AC3E}">
        <p14:creationId xmlns="" xmlns:p14="http://schemas.microsoft.com/office/powerpoint/2010/main" val="2683790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DFC727-9E82-46EF-9C6D-5A4D208D5F7A}"/>
              </a:ext>
            </a:extLst>
          </p:cNvPr>
          <p:cNvSpPr>
            <a:spLocks noGrp="1"/>
          </p:cNvSpPr>
          <p:nvPr>
            <p:ph type="title"/>
          </p:nvPr>
        </p:nvSpPr>
        <p:spPr/>
        <p:txBody>
          <a:bodyPr/>
          <a:lstStyle/>
          <a:p>
            <a:r>
              <a:rPr lang="en-US" altLang="en-US" dirty="0"/>
              <a:t>The Product Life-Cycle Theory </a:t>
            </a:r>
            <a:r>
              <a:rPr lang="en-US" altLang="en-US" sz="1000" b="0" dirty="0"/>
              <a:t>2</a:t>
            </a:r>
            <a:endParaRPr lang="en-US" sz="1000" b="0" dirty="0"/>
          </a:p>
        </p:txBody>
      </p:sp>
      <p:sp>
        <p:nvSpPr>
          <p:cNvPr id="3" name="Content Placeholder 2">
            <a:extLst>
              <a:ext uri="{FF2B5EF4-FFF2-40B4-BE49-F238E27FC236}">
                <a16:creationId xmlns="" xmlns:a16="http://schemas.microsoft.com/office/drawing/2014/main" id="{F15198DD-3BD4-4AD5-8DEE-4D3A75A1A817}"/>
              </a:ext>
            </a:extLst>
          </p:cNvPr>
          <p:cNvSpPr>
            <a:spLocks noGrp="1"/>
          </p:cNvSpPr>
          <p:nvPr>
            <p:ph sz="quarter" idx="11"/>
          </p:nvPr>
        </p:nvSpPr>
        <p:spPr/>
        <p:txBody>
          <a:bodyPr/>
          <a:lstStyle/>
          <a:p>
            <a:r>
              <a:rPr lang="en-US" altLang="en-US" dirty="0"/>
              <a:t>Product Life-Cycle Theory in the Twenty-First Century</a:t>
            </a:r>
          </a:p>
          <a:p>
            <a:pPr marL="0" lvl="1" indent="0">
              <a:buNone/>
            </a:pPr>
            <a:r>
              <a:rPr lang="en-US" altLang="en-US" dirty="0"/>
              <a:t>Product life-cycle theory may not be as relevant today.</a:t>
            </a:r>
          </a:p>
          <a:p>
            <a:pPr marL="292608" lvl="2" indent="-292608"/>
            <a:r>
              <a:rPr lang="en-US" altLang="en-US" sz="2000" dirty="0"/>
              <a:t>Many products are now introduced in Japan or South Korea.</a:t>
            </a:r>
          </a:p>
          <a:p>
            <a:pPr marL="292608" lvl="2" indent="-292608"/>
            <a:r>
              <a:rPr lang="en-US" altLang="en-US" sz="2000" dirty="0"/>
              <a:t>Many new products are introduced simultaneously into U.S., Europe, and Asia.</a:t>
            </a:r>
          </a:p>
          <a:p>
            <a:pPr marL="292608" lvl="2" indent="-292608"/>
            <a:r>
              <a:rPr lang="en-US" altLang="en-US" sz="2000" dirty="0"/>
              <a:t>Production is often globally dispersed.</a:t>
            </a:r>
          </a:p>
        </p:txBody>
      </p:sp>
    </p:spTree>
    <p:extLst>
      <p:ext uri="{BB962C8B-B14F-4D97-AF65-F5344CB8AC3E}">
        <p14:creationId xmlns="" xmlns:p14="http://schemas.microsoft.com/office/powerpoint/2010/main" val="2465800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39582B-E123-431A-8213-12D8163F774C}"/>
              </a:ext>
            </a:extLst>
          </p:cNvPr>
          <p:cNvSpPr>
            <a:spLocks noGrp="1"/>
          </p:cNvSpPr>
          <p:nvPr>
            <p:ph type="title"/>
          </p:nvPr>
        </p:nvSpPr>
        <p:spPr/>
        <p:txBody>
          <a:bodyPr/>
          <a:lstStyle/>
          <a:p>
            <a:r>
              <a:rPr lang="en-US" dirty="0"/>
              <a:t>New Trade Theory </a:t>
            </a:r>
            <a:r>
              <a:rPr lang="en-US" sz="1000" b="0" dirty="0"/>
              <a:t>1</a:t>
            </a:r>
          </a:p>
        </p:txBody>
      </p:sp>
      <p:sp>
        <p:nvSpPr>
          <p:cNvPr id="9" name="Content Placeholder 8">
            <a:extLst>
              <a:ext uri="{FF2B5EF4-FFF2-40B4-BE49-F238E27FC236}">
                <a16:creationId xmlns="" xmlns:a16="http://schemas.microsoft.com/office/drawing/2014/main" id="{6024BE8F-3408-4870-9045-B21A8C100865}"/>
              </a:ext>
            </a:extLst>
          </p:cNvPr>
          <p:cNvSpPr>
            <a:spLocks noGrp="1"/>
          </p:cNvSpPr>
          <p:nvPr>
            <p:ph sz="quarter" idx="11"/>
          </p:nvPr>
        </p:nvSpPr>
        <p:spPr>
          <a:xfrm>
            <a:off x="342900" y="1276709"/>
            <a:ext cx="8458200" cy="2045611"/>
          </a:xfrm>
        </p:spPr>
        <p:txBody>
          <a:bodyPr/>
          <a:lstStyle/>
          <a:p>
            <a:pPr>
              <a:defRPr/>
            </a:pPr>
            <a:r>
              <a:rPr lang="en-US" dirty="0"/>
              <a:t>New Trade Theory</a:t>
            </a:r>
          </a:p>
          <a:p>
            <a:pPr marL="0" lvl="1" indent="0">
              <a:buNone/>
              <a:defRPr/>
            </a:pPr>
            <a:r>
              <a:rPr lang="en-US" dirty="0"/>
              <a:t>Trade can increase variety of goods available and decrease average cost of goods.</a:t>
            </a:r>
          </a:p>
          <a:p>
            <a:pPr marL="292608" lvl="2" indent="-292608">
              <a:defRPr/>
            </a:pPr>
            <a:r>
              <a:rPr lang="en-US" sz="2000" b="1" dirty="0"/>
              <a:t>Economies of scale:</a:t>
            </a:r>
            <a:r>
              <a:rPr lang="en-US" sz="2000" dirty="0"/>
              <a:t> unit cost reductions associated with large scale output.</a:t>
            </a:r>
          </a:p>
        </p:txBody>
      </p:sp>
      <p:sp>
        <p:nvSpPr>
          <p:cNvPr id="12" name="Content Placeholder 11">
            <a:extLst>
              <a:ext uri="{FF2B5EF4-FFF2-40B4-BE49-F238E27FC236}">
                <a16:creationId xmlns="" xmlns:a16="http://schemas.microsoft.com/office/drawing/2014/main" id="{116F5D01-3EE3-4430-B153-4283FA5AF12B}"/>
              </a:ext>
            </a:extLst>
          </p:cNvPr>
          <p:cNvSpPr>
            <a:spLocks noGrp="1"/>
          </p:cNvSpPr>
          <p:nvPr>
            <p:ph sz="quarter" idx="14"/>
          </p:nvPr>
        </p:nvSpPr>
        <p:spPr>
          <a:xfrm>
            <a:off x="342900" y="3474720"/>
            <a:ext cx="8458200" cy="2293620"/>
          </a:xfrm>
        </p:spPr>
        <p:txBody>
          <a:bodyPr>
            <a:noAutofit/>
          </a:bodyPr>
          <a:lstStyle/>
          <a:p>
            <a:pPr marL="0" lvl="1" indent="0">
              <a:buNone/>
            </a:pPr>
            <a:r>
              <a:rPr lang="en-US" dirty="0"/>
              <a:t>When output required to attain economies of scale represents a significant proportion of total world demand, global market may only support a small number of firms.</a:t>
            </a:r>
          </a:p>
        </p:txBody>
      </p:sp>
    </p:spTree>
    <p:extLst>
      <p:ext uri="{BB962C8B-B14F-4D97-AF65-F5344CB8AC3E}">
        <p14:creationId xmlns="" xmlns:p14="http://schemas.microsoft.com/office/powerpoint/2010/main" val="29507710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39582B-E123-431A-8213-12D8163F774C}"/>
              </a:ext>
            </a:extLst>
          </p:cNvPr>
          <p:cNvSpPr>
            <a:spLocks noGrp="1"/>
          </p:cNvSpPr>
          <p:nvPr>
            <p:ph type="title"/>
          </p:nvPr>
        </p:nvSpPr>
        <p:spPr/>
        <p:txBody>
          <a:bodyPr/>
          <a:lstStyle/>
          <a:p>
            <a:r>
              <a:rPr lang="en-US" dirty="0"/>
              <a:t>New Trade Theory </a:t>
            </a:r>
            <a:r>
              <a:rPr lang="en-US" sz="1000" b="0" dirty="0"/>
              <a:t>2</a:t>
            </a:r>
          </a:p>
        </p:txBody>
      </p:sp>
      <p:sp>
        <p:nvSpPr>
          <p:cNvPr id="9" name="Content Placeholder 8">
            <a:extLst>
              <a:ext uri="{FF2B5EF4-FFF2-40B4-BE49-F238E27FC236}">
                <a16:creationId xmlns="" xmlns:a16="http://schemas.microsoft.com/office/drawing/2014/main" id="{6024BE8F-3408-4870-9045-B21A8C100865}"/>
              </a:ext>
            </a:extLst>
          </p:cNvPr>
          <p:cNvSpPr>
            <a:spLocks noGrp="1"/>
          </p:cNvSpPr>
          <p:nvPr>
            <p:ph sz="quarter" idx="11"/>
          </p:nvPr>
        </p:nvSpPr>
        <p:spPr>
          <a:xfrm>
            <a:off x="342900" y="1276709"/>
            <a:ext cx="8458200" cy="2030371"/>
          </a:xfrm>
        </p:spPr>
        <p:txBody>
          <a:bodyPr/>
          <a:lstStyle/>
          <a:p>
            <a:pPr>
              <a:defRPr/>
            </a:pPr>
            <a:r>
              <a:rPr lang="en-US" dirty="0"/>
              <a:t>Increasing Product Variety and Reducing Costs</a:t>
            </a:r>
          </a:p>
          <a:p>
            <a:pPr marL="0" lvl="1" indent="0">
              <a:buNone/>
              <a:defRPr/>
            </a:pPr>
            <a:r>
              <a:rPr lang="en-US" dirty="0"/>
              <a:t>Without trade:</a:t>
            </a:r>
          </a:p>
          <a:p>
            <a:pPr marL="292608" lvl="2" indent="-292608">
              <a:defRPr/>
            </a:pPr>
            <a:r>
              <a:rPr lang="en-US" sz="2000" dirty="0"/>
              <a:t>A small nation may not be able to support demand necessary for producers to realize required economies of scale, so certain products may not be produced.</a:t>
            </a:r>
          </a:p>
        </p:txBody>
      </p:sp>
      <p:sp>
        <p:nvSpPr>
          <p:cNvPr id="12" name="Content Placeholder 11">
            <a:extLst>
              <a:ext uri="{FF2B5EF4-FFF2-40B4-BE49-F238E27FC236}">
                <a16:creationId xmlns="" xmlns:a16="http://schemas.microsoft.com/office/drawing/2014/main" id="{116F5D01-3EE3-4430-B153-4283FA5AF12B}"/>
              </a:ext>
            </a:extLst>
          </p:cNvPr>
          <p:cNvSpPr>
            <a:spLocks noGrp="1"/>
          </p:cNvSpPr>
          <p:nvPr>
            <p:ph sz="quarter" idx="14"/>
          </p:nvPr>
        </p:nvSpPr>
        <p:spPr>
          <a:xfrm>
            <a:off x="342900" y="3444240"/>
            <a:ext cx="8458200" cy="2804160"/>
          </a:xfrm>
        </p:spPr>
        <p:txBody>
          <a:bodyPr>
            <a:noAutofit/>
          </a:bodyPr>
          <a:lstStyle/>
          <a:p>
            <a:pPr marL="0" lvl="1" indent="0">
              <a:buNone/>
              <a:defRPr/>
            </a:pPr>
            <a:r>
              <a:rPr lang="en-US" dirty="0"/>
              <a:t>With trade:</a:t>
            </a:r>
          </a:p>
          <a:p>
            <a:pPr marL="292608" lvl="2" indent="-292608">
              <a:defRPr/>
            </a:pPr>
            <a:r>
              <a:rPr lang="en-US" sz="2000" dirty="0"/>
              <a:t>A nation may be able to specialize in producing a narrower range of products and then buy goods that it does not make from other countries.</a:t>
            </a:r>
          </a:p>
          <a:p>
            <a:pPr marL="292608" lvl="2" indent="-292608">
              <a:defRPr/>
            </a:pPr>
            <a:r>
              <a:rPr lang="en-US" sz="2000" dirty="0"/>
              <a:t>Each nation then simultaneously increases variety of goods available to its consumers and lowers costs of those goods.</a:t>
            </a:r>
          </a:p>
        </p:txBody>
      </p:sp>
    </p:spTree>
    <p:extLst>
      <p:ext uri="{BB962C8B-B14F-4D97-AF65-F5344CB8AC3E}">
        <p14:creationId xmlns="" xmlns:p14="http://schemas.microsoft.com/office/powerpoint/2010/main" val="1165523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220533-D577-4032-ABFD-B14489A23172}"/>
              </a:ext>
            </a:extLst>
          </p:cNvPr>
          <p:cNvSpPr>
            <a:spLocks noGrp="1"/>
          </p:cNvSpPr>
          <p:nvPr>
            <p:ph type="title"/>
          </p:nvPr>
        </p:nvSpPr>
        <p:spPr/>
        <p:txBody>
          <a:bodyPr/>
          <a:lstStyle/>
          <a:p>
            <a:r>
              <a:rPr lang="en-US" dirty="0"/>
              <a:t>New Trade Theory </a:t>
            </a:r>
            <a:r>
              <a:rPr lang="en-US" sz="1000" b="0" dirty="0"/>
              <a:t>3</a:t>
            </a:r>
          </a:p>
        </p:txBody>
      </p:sp>
      <p:sp>
        <p:nvSpPr>
          <p:cNvPr id="3" name="Content Placeholder 2">
            <a:extLst>
              <a:ext uri="{FF2B5EF4-FFF2-40B4-BE49-F238E27FC236}">
                <a16:creationId xmlns="" xmlns:a16="http://schemas.microsoft.com/office/drawing/2014/main" id="{29659685-6B95-499E-84D7-70C1A4DC80B6}"/>
              </a:ext>
            </a:extLst>
          </p:cNvPr>
          <p:cNvSpPr>
            <a:spLocks noGrp="1"/>
          </p:cNvSpPr>
          <p:nvPr>
            <p:ph sz="quarter" idx="11"/>
          </p:nvPr>
        </p:nvSpPr>
        <p:spPr/>
        <p:txBody>
          <a:bodyPr/>
          <a:lstStyle/>
          <a:p>
            <a:r>
              <a:rPr lang="en-US" altLang="en-US" dirty="0"/>
              <a:t>Economies of Scale, First-Mover Advantages, and the Pattern of Trade</a:t>
            </a:r>
          </a:p>
          <a:p>
            <a:pPr marL="0" lvl="1" indent="0">
              <a:buNone/>
            </a:pPr>
            <a:r>
              <a:rPr lang="en-US" altLang="en-US" b="1" dirty="0"/>
              <a:t>First-mover advantages: </a:t>
            </a:r>
            <a:r>
              <a:rPr lang="en-US" altLang="en-US" dirty="0"/>
              <a:t>economic and strategic advantages that accrue to early entrants into an industry.</a:t>
            </a:r>
          </a:p>
          <a:p>
            <a:pPr marL="0" lvl="1" indent="0">
              <a:buNone/>
            </a:pPr>
            <a:r>
              <a:rPr lang="en-US" altLang="en-US" dirty="0"/>
              <a:t>Firms develop economies of scale and create barriers to entry for other firms.</a:t>
            </a:r>
          </a:p>
          <a:p>
            <a:pPr marL="292608" lvl="2" indent="-292608"/>
            <a:r>
              <a:rPr lang="en-US" altLang="en-US" sz="2000" dirty="0"/>
              <a:t>Pattern of trade in world economy may be result of first-mover advantages and economies of scale.</a:t>
            </a:r>
            <a:endParaRPr lang="en-US" sz="2000" dirty="0"/>
          </a:p>
        </p:txBody>
      </p:sp>
    </p:spTree>
    <p:extLst>
      <p:ext uri="{BB962C8B-B14F-4D97-AF65-F5344CB8AC3E}">
        <p14:creationId xmlns="" xmlns:p14="http://schemas.microsoft.com/office/powerpoint/2010/main" val="3794823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220533-D577-4032-ABFD-B14489A23172}"/>
              </a:ext>
            </a:extLst>
          </p:cNvPr>
          <p:cNvSpPr>
            <a:spLocks noGrp="1"/>
          </p:cNvSpPr>
          <p:nvPr>
            <p:ph type="title"/>
          </p:nvPr>
        </p:nvSpPr>
        <p:spPr/>
        <p:txBody>
          <a:bodyPr/>
          <a:lstStyle/>
          <a:p>
            <a:r>
              <a:rPr lang="en-US" dirty="0"/>
              <a:t>New Trade Theory </a:t>
            </a:r>
            <a:r>
              <a:rPr lang="en-US" sz="1000" b="0" dirty="0"/>
              <a:t>4</a:t>
            </a:r>
          </a:p>
        </p:txBody>
      </p:sp>
      <p:sp>
        <p:nvSpPr>
          <p:cNvPr id="3" name="Content Placeholder 2">
            <a:extLst>
              <a:ext uri="{FF2B5EF4-FFF2-40B4-BE49-F238E27FC236}">
                <a16:creationId xmlns="" xmlns:a16="http://schemas.microsoft.com/office/drawing/2014/main" id="{29659685-6B95-499E-84D7-70C1A4DC80B6}"/>
              </a:ext>
            </a:extLst>
          </p:cNvPr>
          <p:cNvSpPr>
            <a:spLocks noGrp="1"/>
          </p:cNvSpPr>
          <p:nvPr>
            <p:ph sz="quarter" idx="11"/>
          </p:nvPr>
        </p:nvSpPr>
        <p:spPr/>
        <p:txBody>
          <a:bodyPr/>
          <a:lstStyle/>
          <a:p>
            <a:pPr>
              <a:defRPr/>
            </a:pPr>
            <a:r>
              <a:rPr lang="en-US" dirty="0"/>
              <a:t>Implications of New Trade Theory</a:t>
            </a:r>
          </a:p>
          <a:p>
            <a:pPr marL="0" lvl="1" indent="0">
              <a:buNone/>
              <a:defRPr/>
            </a:pPr>
            <a:r>
              <a:rPr lang="en-US" dirty="0"/>
              <a:t>Nations may benefit from trade even when they do not differ in resource endowments or technology.</a:t>
            </a:r>
          </a:p>
          <a:p>
            <a:pPr marL="0" lvl="1" indent="0">
              <a:buNone/>
              <a:defRPr/>
            </a:pPr>
            <a:r>
              <a:rPr lang="en-US" dirty="0"/>
              <a:t>A country may predominate in export of goods because it was lucky enough to have one or more firms be first to produce them.</a:t>
            </a:r>
          </a:p>
          <a:p>
            <a:pPr marL="0" lvl="1" indent="0">
              <a:buNone/>
              <a:defRPr/>
            </a:pPr>
            <a:r>
              <a:rPr lang="en-US" dirty="0"/>
              <a:t>New trade theory:</a:t>
            </a:r>
          </a:p>
          <a:p>
            <a:pPr marL="292608" lvl="2" indent="-292608">
              <a:defRPr/>
            </a:pPr>
            <a:r>
              <a:rPr lang="en-US" sz="2000" dirty="0"/>
              <a:t>At a variance with Heckscher-Ohlin theory.</a:t>
            </a:r>
          </a:p>
          <a:p>
            <a:pPr marL="292608" lvl="2" indent="-292608">
              <a:defRPr/>
            </a:pPr>
            <a:r>
              <a:rPr lang="en-US" sz="2000" dirty="0"/>
              <a:t>Useful in explaining trade patterns.</a:t>
            </a:r>
          </a:p>
          <a:p>
            <a:pPr marL="292608" lvl="2" indent="-292608">
              <a:defRPr/>
            </a:pPr>
            <a:r>
              <a:rPr lang="en-US" sz="2000" dirty="0"/>
              <a:t>Provides economic rationale for proactive trade policy that is at variance with other free trade theories.</a:t>
            </a:r>
          </a:p>
        </p:txBody>
      </p:sp>
    </p:spTree>
    <p:extLst>
      <p:ext uri="{BB962C8B-B14F-4D97-AF65-F5344CB8AC3E}">
        <p14:creationId xmlns="" xmlns:p14="http://schemas.microsoft.com/office/powerpoint/2010/main" val="36561918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220533-D577-4032-ABFD-B14489A23172}"/>
              </a:ext>
            </a:extLst>
          </p:cNvPr>
          <p:cNvSpPr>
            <a:spLocks noGrp="1"/>
          </p:cNvSpPr>
          <p:nvPr>
            <p:ph type="title"/>
          </p:nvPr>
        </p:nvSpPr>
        <p:spPr/>
        <p:txBody>
          <a:bodyPr>
            <a:normAutofit fontScale="90000"/>
          </a:bodyPr>
          <a:lstStyle/>
          <a:p>
            <a:r>
              <a:rPr lang="en-US" dirty="0"/>
              <a:t>National Competitive Advantage: Porter’s Diamond </a:t>
            </a:r>
            <a:r>
              <a:rPr lang="en-US" sz="1100" b="0" dirty="0"/>
              <a:t>1</a:t>
            </a:r>
          </a:p>
        </p:txBody>
      </p:sp>
      <p:sp>
        <p:nvSpPr>
          <p:cNvPr id="3" name="Content Placeholder 2">
            <a:extLst>
              <a:ext uri="{FF2B5EF4-FFF2-40B4-BE49-F238E27FC236}">
                <a16:creationId xmlns="" xmlns:a16="http://schemas.microsoft.com/office/drawing/2014/main" id="{29659685-6B95-499E-84D7-70C1A4DC80B6}"/>
              </a:ext>
            </a:extLst>
          </p:cNvPr>
          <p:cNvSpPr>
            <a:spLocks noGrp="1"/>
          </p:cNvSpPr>
          <p:nvPr>
            <p:ph sz="quarter" idx="11"/>
          </p:nvPr>
        </p:nvSpPr>
        <p:spPr/>
        <p:txBody>
          <a:bodyPr/>
          <a:lstStyle/>
          <a:p>
            <a:r>
              <a:rPr lang="en-US" dirty="0"/>
              <a:t>International Trade</a:t>
            </a:r>
          </a:p>
          <a:p>
            <a:pPr marL="292608" lvl="1" indent="-292608"/>
            <a:r>
              <a:rPr lang="en-US" dirty="0"/>
              <a:t>Harvard strategist Michael Porter believed existing theories of international trade only told part of story.</a:t>
            </a:r>
          </a:p>
          <a:p>
            <a:pPr marL="292608" lvl="1" indent="-292608"/>
            <a:r>
              <a:rPr lang="en-US" dirty="0"/>
              <a:t>Wanted to explain why a nation achieves international success in a particular industry.</a:t>
            </a:r>
          </a:p>
          <a:p>
            <a:pPr marL="292608" lvl="1" indent="-292608"/>
            <a:r>
              <a:rPr lang="en-US" dirty="0"/>
              <a:t>Porter’s Diamond: four attributes of a nation that shape the environment in which local firms compete.</a:t>
            </a:r>
          </a:p>
          <a:p>
            <a:pPr marL="292608" lvl="1" indent="-292608"/>
            <a:r>
              <a:rPr lang="en-US" dirty="0"/>
              <a:t>Chance and government can influence national diamond.</a:t>
            </a:r>
            <a:endParaRPr lang="en-US" sz="2000" dirty="0"/>
          </a:p>
        </p:txBody>
      </p:sp>
    </p:spTree>
    <p:extLst>
      <p:ext uri="{BB962C8B-B14F-4D97-AF65-F5344CB8AC3E}">
        <p14:creationId xmlns="" xmlns:p14="http://schemas.microsoft.com/office/powerpoint/2010/main" val="4087596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29207F-BEF7-4C38-B357-ED313C1C4AE1}"/>
              </a:ext>
            </a:extLst>
          </p:cNvPr>
          <p:cNvSpPr>
            <a:spLocks noGrp="1"/>
          </p:cNvSpPr>
          <p:nvPr>
            <p:ph type="title"/>
          </p:nvPr>
        </p:nvSpPr>
        <p:spPr/>
        <p:txBody>
          <a:bodyPr>
            <a:normAutofit fontScale="90000"/>
          </a:bodyPr>
          <a:lstStyle/>
          <a:p>
            <a:r>
              <a:rPr lang="en-US" dirty="0"/>
              <a:t>Figure 6.5 The Determinants of National Competitive Advantage: Porter’s Diamond</a:t>
            </a:r>
          </a:p>
        </p:txBody>
      </p:sp>
      <p:pic>
        <p:nvPicPr>
          <p:cNvPr id="8" name="Picture 7" descr="A diagram illustrates The determinants of national competitive advantage: Porter’s diamond.">
            <a:extLst>
              <a:ext uri="{FF2B5EF4-FFF2-40B4-BE49-F238E27FC236}">
                <a16:creationId xmlns="" xmlns:a16="http://schemas.microsoft.com/office/drawing/2014/main" id="{3474708E-0FD1-46FA-827F-5B1BC1C12D5F}"/>
              </a:ext>
            </a:extLst>
          </p:cNvPr>
          <p:cNvPicPr>
            <a:picLocks noChangeAspect="1"/>
          </p:cNvPicPr>
          <p:nvPr/>
        </p:nvPicPr>
        <p:blipFill>
          <a:blip r:embed="rId3"/>
          <a:stretch>
            <a:fillRect/>
          </a:stretch>
        </p:blipFill>
        <p:spPr>
          <a:xfrm>
            <a:off x="1011627" y="1612207"/>
            <a:ext cx="7120745" cy="4273666"/>
          </a:xfrm>
          <a:prstGeom prst="rect">
            <a:avLst/>
          </a:prstGeom>
        </p:spPr>
      </p:pic>
      <p:sp>
        <p:nvSpPr>
          <p:cNvPr id="6" name="Text Placeholder 5">
            <a:extLst>
              <a:ext uri="{FF2B5EF4-FFF2-40B4-BE49-F238E27FC236}">
                <a16:creationId xmlns="" xmlns:a16="http://schemas.microsoft.com/office/drawing/2014/main"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endParaRPr lang="en-US" dirty="0"/>
          </a:p>
        </p:txBody>
      </p:sp>
      <p:sp>
        <p:nvSpPr>
          <p:cNvPr id="7" name="Text Placeholder 6">
            <a:extLst>
              <a:ext uri="{FF2B5EF4-FFF2-40B4-BE49-F238E27FC236}">
                <a16:creationId xmlns="" xmlns:a16="http://schemas.microsoft.com/office/drawing/2014/main" id="{9DF06855-CE4F-4578-9E35-95AD1F8EEEFB}"/>
              </a:ext>
            </a:extLst>
          </p:cNvPr>
          <p:cNvSpPr>
            <a:spLocks noGrp="1"/>
          </p:cNvSpPr>
          <p:nvPr>
            <p:ph type="body" sz="quarter" idx="13"/>
          </p:nvPr>
        </p:nvSpPr>
        <p:spPr/>
        <p:txBody>
          <a:bodyPr/>
          <a:lstStyle/>
          <a:p>
            <a:r>
              <a:rPr lang="en-US" i="1" dirty="0"/>
              <a:t>Source: Michael E. Porter, </a:t>
            </a:r>
            <a:r>
              <a:rPr lang="en-US" dirty="0"/>
              <a:t>The Competitive Advantage of Nations</a:t>
            </a:r>
            <a:r>
              <a:rPr lang="en-US" i="1" dirty="0"/>
              <a:t> (New York: Free Press, 19</a:t>
            </a:r>
            <a:r>
              <a:rPr lang="en-US" sz="100" i="1" dirty="0"/>
              <a:t> </a:t>
            </a:r>
            <a:r>
              <a:rPr lang="en-US" i="1" dirty="0"/>
              <a:t>90; republished with a new introduction, 19</a:t>
            </a:r>
            <a:r>
              <a:rPr lang="en-US" sz="100" i="1" dirty="0"/>
              <a:t> </a:t>
            </a:r>
            <a:r>
              <a:rPr lang="en-US" i="1" dirty="0"/>
              <a:t>98), p. 72</a:t>
            </a:r>
          </a:p>
        </p:txBody>
      </p:sp>
    </p:spTree>
    <p:extLst>
      <p:ext uri="{BB962C8B-B14F-4D97-AF65-F5344CB8AC3E}">
        <p14:creationId xmlns="" xmlns:p14="http://schemas.microsoft.com/office/powerpoint/2010/main" val="3153017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B1C620-5AF4-43CF-98F5-8557EB45E2D1}"/>
              </a:ext>
            </a:extLst>
          </p:cNvPr>
          <p:cNvSpPr>
            <a:spLocks noGrp="1"/>
          </p:cNvSpPr>
          <p:nvPr>
            <p:ph type="title"/>
          </p:nvPr>
        </p:nvSpPr>
        <p:spPr/>
        <p:txBody>
          <a:bodyPr>
            <a:normAutofit fontScale="90000"/>
          </a:bodyPr>
          <a:lstStyle/>
          <a:p>
            <a:r>
              <a:rPr lang="en-US" dirty="0"/>
              <a:t>National Competitive Advantage: Porter’s Diamond </a:t>
            </a:r>
            <a:r>
              <a:rPr lang="en-US" sz="1100" b="0" dirty="0"/>
              <a:t>2</a:t>
            </a:r>
          </a:p>
        </p:txBody>
      </p:sp>
      <p:sp>
        <p:nvSpPr>
          <p:cNvPr id="3" name="Content Placeholder 2">
            <a:extLst>
              <a:ext uri="{FF2B5EF4-FFF2-40B4-BE49-F238E27FC236}">
                <a16:creationId xmlns="" xmlns:a16="http://schemas.microsoft.com/office/drawing/2014/main" id="{9CC187FC-5CD4-4200-B109-C97BD91A0EF0}"/>
              </a:ext>
            </a:extLst>
          </p:cNvPr>
          <p:cNvSpPr>
            <a:spLocks noGrp="1"/>
          </p:cNvSpPr>
          <p:nvPr>
            <p:ph sz="quarter" idx="11"/>
          </p:nvPr>
        </p:nvSpPr>
        <p:spPr>
          <a:xfrm>
            <a:off x="342900" y="1276709"/>
            <a:ext cx="8458200" cy="2106571"/>
          </a:xfrm>
        </p:spPr>
        <p:txBody>
          <a:bodyPr/>
          <a:lstStyle/>
          <a:p>
            <a:r>
              <a:rPr lang="en-US" altLang="en-US" dirty="0"/>
              <a:t>Factor Endowments</a:t>
            </a:r>
          </a:p>
          <a:p>
            <a:pPr marL="0" lvl="1" indent="0">
              <a:buNone/>
            </a:pPr>
            <a:r>
              <a:rPr lang="en-US" altLang="en-US" dirty="0"/>
              <a:t>Hierarchies among factors:</a:t>
            </a:r>
          </a:p>
          <a:p>
            <a:pPr marL="292608" lvl="2" indent="-292608"/>
            <a:r>
              <a:rPr lang="en-US" altLang="en-US" sz="2000" dirty="0"/>
              <a:t>Basic: natural resources, climate, location, demographics.</a:t>
            </a:r>
          </a:p>
          <a:p>
            <a:pPr marL="292608" lvl="2" indent="-292608"/>
            <a:r>
              <a:rPr lang="en-US" altLang="en-US" sz="2000" dirty="0"/>
              <a:t>Advanced: communication infrastructure, skilled labor, research facilities, technological know-how.</a:t>
            </a:r>
            <a:endParaRPr lang="en-US" sz="2000" dirty="0"/>
          </a:p>
        </p:txBody>
      </p:sp>
      <p:sp>
        <p:nvSpPr>
          <p:cNvPr id="4" name="Content Placeholder 3">
            <a:extLst>
              <a:ext uri="{FF2B5EF4-FFF2-40B4-BE49-F238E27FC236}">
                <a16:creationId xmlns="" xmlns:a16="http://schemas.microsoft.com/office/drawing/2014/main" id="{A0D98332-1C0B-4BA0-BDA4-2439CADB4E2F}"/>
              </a:ext>
            </a:extLst>
          </p:cNvPr>
          <p:cNvSpPr>
            <a:spLocks noGrp="1"/>
          </p:cNvSpPr>
          <p:nvPr>
            <p:ph sz="quarter" idx="14"/>
          </p:nvPr>
        </p:nvSpPr>
        <p:spPr>
          <a:xfrm>
            <a:off x="342900" y="3596640"/>
            <a:ext cx="8458200" cy="2651760"/>
          </a:xfrm>
        </p:spPr>
        <p:txBody>
          <a:bodyPr/>
          <a:lstStyle/>
          <a:p>
            <a:pPr marL="0" lvl="1" indent="0">
              <a:buNone/>
            </a:pPr>
            <a:r>
              <a:rPr lang="en-US" altLang="en-US" dirty="0"/>
              <a:t>Basic factors can provide initial advantage that is extended by investment in advanced factors.</a:t>
            </a:r>
          </a:p>
          <a:p>
            <a:pPr marL="0" lvl="1" indent="0">
              <a:buNone/>
            </a:pPr>
            <a:r>
              <a:rPr lang="en-US" altLang="en-US" dirty="0"/>
              <a:t>Advanced factors are most significant for competitive advantage.</a:t>
            </a:r>
          </a:p>
          <a:p>
            <a:pPr marL="292608" lvl="2" indent="-292608"/>
            <a:r>
              <a:rPr lang="en-US" altLang="en-US" sz="2000" dirty="0"/>
              <a:t>Example: Japan’s large pool of engineers.</a:t>
            </a:r>
            <a:endParaRPr lang="en-US" sz="2000" dirty="0"/>
          </a:p>
        </p:txBody>
      </p:sp>
    </p:spTree>
    <p:extLst>
      <p:ext uri="{BB962C8B-B14F-4D97-AF65-F5344CB8AC3E}">
        <p14:creationId xmlns="" xmlns:p14="http://schemas.microsoft.com/office/powerpoint/2010/main" val="3924300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220533-D577-4032-ABFD-B14489A23172}"/>
              </a:ext>
            </a:extLst>
          </p:cNvPr>
          <p:cNvSpPr>
            <a:spLocks noGrp="1"/>
          </p:cNvSpPr>
          <p:nvPr>
            <p:ph type="title"/>
          </p:nvPr>
        </p:nvSpPr>
        <p:spPr/>
        <p:txBody>
          <a:bodyPr>
            <a:normAutofit fontScale="90000"/>
          </a:bodyPr>
          <a:lstStyle/>
          <a:p>
            <a:r>
              <a:rPr lang="en-US" dirty="0"/>
              <a:t>National Competitive Advantage: Porter’s Diamond </a:t>
            </a:r>
            <a:r>
              <a:rPr lang="en-US" sz="1100" b="0" dirty="0"/>
              <a:t>3</a:t>
            </a:r>
          </a:p>
        </p:txBody>
      </p:sp>
      <p:sp>
        <p:nvSpPr>
          <p:cNvPr id="3" name="Content Placeholder 2">
            <a:extLst>
              <a:ext uri="{FF2B5EF4-FFF2-40B4-BE49-F238E27FC236}">
                <a16:creationId xmlns="" xmlns:a16="http://schemas.microsoft.com/office/drawing/2014/main" id="{29659685-6B95-499E-84D7-70C1A4DC80B6}"/>
              </a:ext>
            </a:extLst>
          </p:cNvPr>
          <p:cNvSpPr>
            <a:spLocks noGrp="1"/>
          </p:cNvSpPr>
          <p:nvPr>
            <p:ph sz="quarter" idx="11"/>
          </p:nvPr>
        </p:nvSpPr>
        <p:spPr/>
        <p:txBody>
          <a:bodyPr/>
          <a:lstStyle/>
          <a:p>
            <a:r>
              <a:rPr lang="en-US" altLang="en-US" dirty="0"/>
              <a:t>Demand Conditions</a:t>
            </a:r>
          </a:p>
          <a:p>
            <a:pPr marL="292608" lvl="1" indent="-292608"/>
            <a:r>
              <a:rPr lang="en-US" altLang="en-US" dirty="0"/>
              <a:t>Nature of home demand for an industry’s product or service.</a:t>
            </a:r>
          </a:p>
          <a:p>
            <a:pPr marL="292608" lvl="1" indent="-292608"/>
            <a:r>
              <a:rPr lang="en-US" altLang="en-US" dirty="0"/>
              <a:t>Influence the development of capabilities.</a:t>
            </a:r>
          </a:p>
          <a:p>
            <a:pPr marL="292608" lvl="1" indent="-292608"/>
            <a:r>
              <a:rPr lang="en-US" altLang="en-US" dirty="0"/>
              <a:t>Sophisticated and demanding customers pressure firms to be more competitive and produce high-quality, innovative products.</a:t>
            </a:r>
            <a:endParaRPr lang="en-US" sz="2000" dirty="0"/>
          </a:p>
        </p:txBody>
      </p:sp>
    </p:spTree>
    <p:extLst>
      <p:ext uri="{BB962C8B-B14F-4D97-AF65-F5344CB8AC3E}">
        <p14:creationId xmlns="" xmlns:p14="http://schemas.microsoft.com/office/powerpoint/2010/main" val="64026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220533-D577-4032-ABFD-B14489A23172}"/>
              </a:ext>
            </a:extLst>
          </p:cNvPr>
          <p:cNvSpPr>
            <a:spLocks noGrp="1"/>
          </p:cNvSpPr>
          <p:nvPr>
            <p:ph type="title"/>
          </p:nvPr>
        </p:nvSpPr>
        <p:spPr/>
        <p:txBody>
          <a:bodyPr>
            <a:normAutofit fontScale="90000"/>
          </a:bodyPr>
          <a:lstStyle/>
          <a:p>
            <a:r>
              <a:rPr lang="en-US" dirty="0"/>
              <a:t>National Competitive Advantage: Porter’s Diamond </a:t>
            </a:r>
            <a:r>
              <a:rPr lang="en-US" sz="1100" b="0" dirty="0"/>
              <a:t>4</a:t>
            </a:r>
          </a:p>
        </p:txBody>
      </p:sp>
      <p:sp>
        <p:nvSpPr>
          <p:cNvPr id="3" name="Content Placeholder 2">
            <a:extLst>
              <a:ext uri="{FF2B5EF4-FFF2-40B4-BE49-F238E27FC236}">
                <a16:creationId xmlns="" xmlns:a16="http://schemas.microsoft.com/office/drawing/2014/main" id="{29659685-6B95-499E-84D7-70C1A4DC80B6}"/>
              </a:ext>
            </a:extLst>
          </p:cNvPr>
          <p:cNvSpPr>
            <a:spLocks noGrp="1"/>
          </p:cNvSpPr>
          <p:nvPr>
            <p:ph sz="quarter" idx="11"/>
          </p:nvPr>
        </p:nvSpPr>
        <p:spPr/>
        <p:txBody>
          <a:bodyPr/>
          <a:lstStyle/>
          <a:p>
            <a:r>
              <a:rPr lang="en-US" altLang="en-US" dirty="0"/>
              <a:t>Related and Supporting Industries</a:t>
            </a:r>
          </a:p>
          <a:p>
            <a:pPr marL="0" lvl="1" indent="0">
              <a:buNone/>
            </a:pPr>
            <a:r>
              <a:rPr lang="en-US" altLang="en-US" dirty="0"/>
              <a:t>Presence of supplier industries and related industries that are internationally competitive.</a:t>
            </a:r>
          </a:p>
          <a:p>
            <a:pPr marL="0" lvl="1" indent="0">
              <a:buNone/>
            </a:pPr>
            <a:r>
              <a:rPr lang="en-US" altLang="en-US" dirty="0"/>
              <a:t>Investing in these industries can spill over and contribute to success in other industries.</a:t>
            </a:r>
          </a:p>
          <a:p>
            <a:pPr marL="0" lvl="1" indent="0">
              <a:buNone/>
            </a:pPr>
            <a:r>
              <a:rPr lang="en-US" altLang="en-US" dirty="0"/>
              <a:t>Successful industries are grouped in clusters within countries, prompting knowledge flows between firms.</a:t>
            </a:r>
          </a:p>
          <a:p>
            <a:pPr marL="292608" lvl="2" indent="-292608"/>
            <a:r>
              <a:rPr lang="en-US" altLang="en-US" sz="2000" dirty="0"/>
              <a:t>Example: Germany’s textile and apparel sector.</a:t>
            </a:r>
            <a:endParaRPr lang="en-US" sz="2000" dirty="0"/>
          </a:p>
        </p:txBody>
      </p:sp>
    </p:spTree>
    <p:extLst>
      <p:ext uri="{BB962C8B-B14F-4D97-AF65-F5344CB8AC3E}">
        <p14:creationId xmlns="" xmlns:p14="http://schemas.microsoft.com/office/powerpoint/2010/main" val="12882367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B1C620-5AF4-43CF-98F5-8557EB45E2D1}"/>
              </a:ext>
            </a:extLst>
          </p:cNvPr>
          <p:cNvSpPr>
            <a:spLocks noGrp="1"/>
          </p:cNvSpPr>
          <p:nvPr>
            <p:ph type="title"/>
          </p:nvPr>
        </p:nvSpPr>
        <p:spPr/>
        <p:txBody>
          <a:bodyPr>
            <a:normAutofit fontScale="90000"/>
          </a:bodyPr>
          <a:lstStyle/>
          <a:p>
            <a:r>
              <a:rPr lang="en-US" dirty="0"/>
              <a:t>National Competitive Advantage: Porter’s Diamond </a:t>
            </a:r>
            <a:r>
              <a:rPr lang="en-US" sz="1100" b="0" dirty="0"/>
              <a:t>5</a:t>
            </a:r>
          </a:p>
        </p:txBody>
      </p:sp>
      <p:sp>
        <p:nvSpPr>
          <p:cNvPr id="3" name="Content Placeholder 2">
            <a:extLst>
              <a:ext uri="{FF2B5EF4-FFF2-40B4-BE49-F238E27FC236}">
                <a16:creationId xmlns="" xmlns:a16="http://schemas.microsoft.com/office/drawing/2014/main" id="{9CC187FC-5CD4-4200-B109-C97BD91A0EF0}"/>
              </a:ext>
            </a:extLst>
          </p:cNvPr>
          <p:cNvSpPr>
            <a:spLocks noGrp="1"/>
          </p:cNvSpPr>
          <p:nvPr>
            <p:ph sz="quarter" idx="11"/>
          </p:nvPr>
        </p:nvSpPr>
        <p:spPr>
          <a:xfrm>
            <a:off x="342900" y="1276709"/>
            <a:ext cx="8458200" cy="1786531"/>
          </a:xfrm>
        </p:spPr>
        <p:txBody>
          <a:bodyPr/>
          <a:lstStyle/>
          <a:p>
            <a:r>
              <a:rPr lang="en-US" altLang="en-US" dirty="0"/>
              <a:t>Firm Strategy, Structure, and Rivalry</a:t>
            </a:r>
          </a:p>
          <a:p>
            <a:pPr marL="0" lvl="1" indent="0">
              <a:buNone/>
            </a:pPr>
            <a:r>
              <a:rPr lang="en-US" altLang="en-US" dirty="0"/>
              <a:t>Different nations are characterized by different management ideologies.</a:t>
            </a:r>
          </a:p>
          <a:p>
            <a:pPr marL="292608" lvl="2" indent="-292608"/>
            <a:r>
              <a:rPr lang="en-US" altLang="en-US" sz="2000" dirty="0"/>
              <a:t>Either help or do not help them build national competitive advantage.</a:t>
            </a:r>
            <a:endParaRPr lang="en-US" sz="2000" dirty="0"/>
          </a:p>
        </p:txBody>
      </p:sp>
      <p:sp>
        <p:nvSpPr>
          <p:cNvPr id="4" name="Content Placeholder 3">
            <a:extLst>
              <a:ext uri="{FF2B5EF4-FFF2-40B4-BE49-F238E27FC236}">
                <a16:creationId xmlns="" xmlns:a16="http://schemas.microsoft.com/office/drawing/2014/main" id="{A0D98332-1C0B-4BA0-BDA4-2439CADB4E2F}"/>
              </a:ext>
            </a:extLst>
          </p:cNvPr>
          <p:cNvSpPr>
            <a:spLocks noGrp="1"/>
          </p:cNvSpPr>
          <p:nvPr>
            <p:ph sz="quarter" idx="14"/>
          </p:nvPr>
        </p:nvSpPr>
        <p:spPr>
          <a:xfrm>
            <a:off x="342900" y="3215640"/>
            <a:ext cx="8458200" cy="2651760"/>
          </a:xfrm>
        </p:spPr>
        <p:txBody>
          <a:bodyPr/>
          <a:lstStyle/>
          <a:p>
            <a:pPr marL="0" lvl="1" indent="0">
              <a:buNone/>
            </a:pPr>
            <a:r>
              <a:rPr lang="en-US" sz="2000" dirty="0"/>
              <a:t>Strong association between vigorous domestic rivalry and creation and persistence of competitive advantage in an industry.</a:t>
            </a:r>
          </a:p>
        </p:txBody>
      </p:sp>
    </p:spTree>
    <p:extLst>
      <p:ext uri="{BB962C8B-B14F-4D97-AF65-F5344CB8AC3E}">
        <p14:creationId xmlns="" xmlns:p14="http://schemas.microsoft.com/office/powerpoint/2010/main" val="2181978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B1C620-5AF4-43CF-98F5-8557EB45E2D1}"/>
              </a:ext>
            </a:extLst>
          </p:cNvPr>
          <p:cNvSpPr>
            <a:spLocks noGrp="1"/>
          </p:cNvSpPr>
          <p:nvPr>
            <p:ph type="title"/>
          </p:nvPr>
        </p:nvSpPr>
        <p:spPr/>
        <p:txBody>
          <a:bodyPr>
            <a:normAutofit fontScale="90000"/>
          </a:bodyPr>
          <a:lstStyle/>
          <a:p>
            <a:r>
              <a:rPr lang="en-US" dirty="0"/>
              <a:t>National Competitive Advantage: Porter’s Diamond </a:t>
            </a:r>
            <a:r>
              <a:rPr lang="en-US" sz="1100" b="0" dirty="0"/>
              <a:t>6</a:t>
            </a:r>
          </a:p>
        </p:txBody>
      </p:sp>
      <p:sp>
        <p:nvSpPr>
          <p:cNvPr id="3" name="Content Placeholder 2">
            <a:extLst>
              <a:ext uri="{FF2B5EF4-FFF2-40B4-BE49-F238E27FC236}">
                <a16:creationId xmlns="" xmlns:a16="http://schemas.microsoft.com/office/drawing/2014/main" id="{9CC187FC-5CD4-4200-B109-C97BD91A0EF0}"/>
              </a:ext>
            </a:extLst>
          </p:cNvPr>
          <p:cNvSpPr>
            <a:spLocks noGrp="1"/>
          </p:cNvSpPr>
          <p:nvPr>
            <p:ph sz="quarter" idx="11"/>
          </p:nvPr>
        </p:nvSpPr>
        <p:spPr>
          <a:xfrm>
            <a:off x="342900" y="1276709"/>
            <a:ext cx="8458200" cy="2838091"/>
          </a:xfrm>
        </p:spPr>
        <p:txBody>
          <a:bodyPr>
            <a:normAutofit/>
          </a:bodyPr>
          <a:lstStyle/>
          <a:p>
            <a:pPr>
              <a:defRPr/>
            </a:pPr>
            <a:r>
              <a:rPr lang="en-US" dirty="0"/>
              <a:t>Evaluating Porter’s Theory</a:t>
            </a:r>
          </a:p>
          <a:p>
            <a:pPr marL="0" lvl="1" indent="0">
              <a:buNone/>
              <a:defRPr/>
            </a:pPr>
            <a:r>
              <a:rPr lang="en-US" dirty="0"/>
              <a:t>If Porter is correct, his model should predict pattern of international trade in real world.</a:t>
            </a:r>
          </a:p>
          <a:p>
            <a:pPr marL="292608" lvl="2" indent="-292608">
              <a:defRPr/>
            </a:pPr>
            <a:r>
              <a:rPr lang="en-US" sz="2000" dirty="0"/>
              <a:t>Countries should export products from industries where diamond is favorable.</a:t>
            </a:r>
          </a:p>
          <a:p>
            <a:pPr marL="292608" lvl="2" indent="-292608">
              <a:defRPr/>
            </a:pPr>
            <a:r>
              <a:rPr lang="en-US" sz="2000" dirty="0"/>
              <a:t>Countries should import products from areas where diamond is not favorable.</a:t>
            </a:r>
          </a:p>
        </p:txBody>
      </p:sp>
      <p:sp>
        <p:nvSpPr>
          <p:cNvPr id="4" name="Content Placeholder 3">
            <a:extLst>
              <a:ext uri="{FF2B5EF4-FFF2-40B4-BE49-F238E27FC236}">
                <a16:creationId xmlns="" xmlns:a16="http://schemas.microsoft.com/office/drawing/2014/main" id="{A0D98332-1C0B-4BA0-BDA4-2439CADB4E2F}"/>
              </a:ext>
            </a:extLst>
          </p:cNvPr>
          <p:cNvSpPr>
            <a:spLocks noGrp="1"/>
          </p:cNvSpPr>
          <p:nvPr>
            <p:ph sz="quarter" idx="14"/>
          </p:nvPr>
        </p:nvSpPr>
        <p:spPr>
          <a:xfrm>
            <a:off x="342900" y="4251960"/>
            <a:ext cx="8458200" cy="1524000"/>
          </a:xfrm>
        </p:spPr>
        <p:txBody>
          <a:bodyPr>
            <a:normAutofit/>
          </a:bodyPr>
          <a:lstStyle/>
          <a:p>
            <a:pPr marL="0" lvl="1" indent="0">
              <a:buNone/>
            </a:pPr>
            <a:r>
              <a:rPr lang="en-US" dirty="0"/>
              <a:t>Little empirical testing of theory.</a:t>
            </a:r>
          </a:p>
        </p:txBody>
      </p:sp>
    </p:spTree>
    <p:extLst>
      <p:ext uri="{BB962C8B-B14F-4D97-AF65-F5344CB8AC3E}">
        <p14:creationId xmlns="" xmlns:p14="http://schemas.microsoft.com/office/powerpoint/2010/main" val="7588372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7505A8-9E07-4515-87B2-06208837B236}"/>
              </a:ext>
            </a:extLst>
          </p:cNvPr>
          <p:cNvSpPr>
            <a:spLocks noGrp="1"/>
          </p:cNvSpPr>
          <p:nvPr>
            <p:ph type="title"/>
          </p:nvPr>
        </p:nvSpPr>
        <p:spPr/>
        <p:txBody>
          <a:bodyPr/>
          <a:lstStyle/>
          <a:p>
            <a:r>
              <a:rPr lang="en-US" dirty="0"/>
              <a:t>360° View: Managerial Implications </a:t>
            </a:r>
            <a:r>
              <a:rPr lang="en-US" sz="1000" b="0" dirty="0"/>
              <a:t>1</a:t>
            </a:r>
          </a:p>
        </p:txBody>
      </p:sp>
      <p:sp>
        <p:nvSpPr>
          <p:cNvPr id="3" name="Content Placeholder 2">
            <a:extLst>
              <a:ext uri="{FF2B5EF4-FFF2-40B4-BE49-F238E27FC236}">
                <a16:creationId xmlns="" xmlns:a16="http://schemas.microsoft.com/office/drawing/2014/main" id="{21AA274B-7B79-4148-88F1-62FE61DE7B61}"/>
              </a:ext>
            </a:extLst>
          </p:cNvPr>
          <p:cNvSpPr>
            <a:spLocks noGrp="1"/>
          </p:cNvSpPr>
          <p:nvPr>
            <p:ph sz="quarter" idx="11"/>
          </p:nvPr>
        </p:nvSpPr>
        <p:spPr>
          <a:xfrm>
            <a:off x="342900" y="1276710"/>
            <a:ext cx="8458200" cy="2152290"/>
          </a:xfrm>
        </p:spPr>
        <p:txBody>
          <a:bodyPr/>
          <a:lstStyle/>
          <a:p>
            <a:pPr>
              <a:defRPr/>
            </a:pPr>
            <a:r>
              <a:rPr lang="en-US" sz="2400" dirty="0"/>
              <a:t>Location, First-Mover Advantages, Government Policy, Investments, and Strategy</a:t>
            </a:r>
          </a:p>
          <a:p>
            <a:pPr marL="0" lvl="1" indent="0">
              <a:buNone/>
              <a:defRPr/>
            </a:pPr>
            <a:r>
              <a:rPr lang="en-US" sz="2200" dirty="0"/>
              <a:t>Location.</a:t>
            </a:r>
          </a:p>
          <a:p>
            <a:pPr marL="292608" lvl="2" indent="-292608">
              <a:defRPr/>
            </a:pPr>
            <a:r>
              <a:rPr lang="en-US" sz="2000" dirty="0"/>
              <a:t>Different countries have particular advantages in different productive activities.</a:t>
            </a:r>
          </a:p>
        </p:txBody>
      </p:sp>
      <p:sp>
        <p:nvSpPr>
          <p:cNvPr id="4" name="Content Placeholder 3">
            <a:extLst>
              <a:ext uri="{FF2B5EF4-FFF2-40B4-BE49-F238E27FC236}">
                <a16:creationId xmlns="" xmlns:a16="http://schemas.microsoft.com/office/drawing/2014/main" id="{92BD464F-44B2-4ECB-AD6D-1472F4C7B722}"/>
              </a:ext>
            </a:extLst>
          </p:cNvPr>
          <p:cNvSpPr>
            <a:spLocks noGrp="1"/>
          </p:cNvSpPr>
          <p:nvPr>
            <p:ph sz="quarter" idx="14"/>
          </p:nvPr>
        </p:nvSpPr>
        <p:spPr>
          <a:xfrm>
            <a:off x="342899" y="3523250"/>
            <a:ext cx="8548437" cy="1201150"/>
          </a:xfrm>
        </p:spPr>
        <p:txBody>
          <a:bodyPr/>
          <a:lstStyle/>
          <a:p>
            <a:pPr marL="0" lvl="1" indent="0">
              <a:buNone/>
              <a:defRPr/>
            </a:pPr>
            <a:r>
              <a:rPr lang="en-US" sz="2200" dirty="0"/>
              <a:t>First-mover advantages.</a:t>
            </a:r>
          </a:p>
          <a:p>
            <a:pPr marL="292608" lvl="2" indent="-292608">
              <a:defRPr/>
            </a:pPr>
            <a:r>
              <a:rPr lang="en-US" sz="2000" dirty="0"/>
              <a:t>Particularly true in industries where global market can profitably support a limited number of firms.</a:t>
            </a:r>
          </a:p>
        </p:txBody>
      </p:sp>
      <p:sp>
        <p:nvSpPr>
          <p:cNvPr id="5" name="Content Placeholder 4">
            <a:extLst>
              <a:ext uri="{FF2B5EF4-FFF2-40B4-BE49-F238E27FC236}">
                <a16:creationId xmlns="" xmlns:a16="http://schemas.microsoft.com/office/drawing/2014/main" id="{9DA43BB9-8D10-491E-A97D-4854CAA0A44C}"/>
              </a:ext>
            </a:extLst>
          </p:cNvPr>
          <p:cNvSpPr>
            <a:spLocks noGrp="1"/>
          </p:cNvSpPr>
          <p:nvPr>
            <p:ph sz="quarter" idx="15"/>
          </p:nvPr>
        </p:nvSpPr>
        <p:spPr>
          <a:xfrm>
            <a:off x="342899" y="4836692"/>
            <a:ext cx="8458201" cy="1678408"/>
          </a:xfrm>
        </p:spPr>
        <p:txBody>
          <a:bodyPr/>
          <a:lstStyle/>
          <a:p>
            <a:pPr marL="0" lvl="1" indent="0">
              <a:buNone/>
              <a:defRPr/>
            </a:pPr>
            <a:r>
              <a:rPr lang="en-US" sz="2200" dirty="0"/>
              <a:t>Government policy.</a:t>
            </a:r>
          </a:p>
          <a:p>
            <a:pPr marL="292608" lvl="2" indent="-292608">
              <a:defRPr/>
            </a:pPr>
            <a:r>
              <a:rPr lang="en-US" sz="2000" dirty="0"/>
              <a:t>Businesses can exert strong influence on government trade policy.</a:t>
            </a:r>
          </a:p>
        </p:txBody>
      </p:sp>
    </p:spTree>
    <p:extLst>
      <p:ext uri="{BB962C8B-B14F-4D97-AF65-F5344CB8AC3E}">
        <p14:creationId xmlns="" xmlns:p14="http://schemas.microsoft.com/office/powerpoint/2010/main" val="39420837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7DEF1A-62F4-4174-9DF2-FDC12045C3E9}"/>
              </a:ext>
            </a:extLst>
          </p:cNvPr>
          <p:cNvSpPr>
            <a:spLocks noGrp="1"/>
          </p:cNvSpPr>
          <p:nvPr>
            <p:ph type="title"/>
          </p:nvPr>
        </p:nvSpPr>
        <p:spPr/>
        <p:txBody>
          <a:bodyPr/>
          <a:lstStyle/>
          <a:p>
            <a:r>
              <a:rPr lang="en-US" dirty="0"/>
              <a:t>360° View: Managerial Implications </a:t>
            </a:r>
            <a:r>
              <a:rPr lang="en-US" sz="1000" b="0" dirty="0"/>
              <a:t>2</a:t>
            </a:r>
          </a:p>
        </p:txBody>
      </p:sp>
      <p:sp>
        <p:nvSpPr>
          <p:cNvPr id="3" name="Content Placeholder 2">
            <a:extLst>
              <a:ext uri="{FF2B5EF4-FFF2-40B4-BE49-F238E27FC236}">
                <a16:creationId xmlns="" xmlns:a16="http://schemas.microsoft.com/office/drawing/2014/main" id="{6E663DE4-6CC5-4D3D-98C2-2F0E844EAC51}"/>
              </a:ext>
            </a:extLst>
          </p:cNvPr>
          <p:cNvSpPr>
            <a:spLocks noGrp="1"/>
          </p:cNvSpPr>
          <p:nvPr>
            <p:ph sz="quarter" idx="11"/>
          </p:nvPr>
        </p:nvSpPr>
        <p:spPr>
          <a:xfrm>
            <a:off x="342900" y="1276709"/>
            <a:ext cx="8458200" cy="2609491"/>
          </a:xfrm>
        </p:spPr>
        <p:txBody>
          <a:bodyPr/>
          <a:lstStyle/>
          <a:p>
            <a:r>
              <a:rPr lang="en-US" dirty="0"/>
              <a:t>Changes in Government Policy, Investments, and Business Strategy</a:t>
            </a:r>
          </a:p>
          <a:p>
            <a:pPr marL="0" lvl="1" indent="0">
              <a:buNone/>
            </a:pPr>
            <a:r>
              <a:rPr lang="en-US" dirty="0"/>
              <a:t>International order regarding trade has been based on rules established by World Trade Organization.</a:t>
            </a:r>
          </a:p>
          <a:p>
            <a:pPr marL="292608" lvl="2" indent="-292608"/>
            <a:r>
              <a:rPr lang="en-US" sz="2000" dirty="0"/>
              <a:t>Works toward lowering trade barriers for goods and services.</a:t>
            </a:r>
          </a:p>
          <a:p>
            <a:pPr marL="292608" lvl="2" indent="-292608"/>
            <a:r>
              <a:rPr lang="en-US" sz="2000" dirty="0"/>
              <a:t>Created predictable environments that made trade less risky.</a:t>
            </a:r>
          </a:p>
        </p:txBody>
      </p:sp>
      <p:sp>
        <p:nvSpPr>
          <p:cNvPr id="4" name="Content Placeholder 3">
            <a:extLst>
              <a:ext uri="{FF2B5EF4-FFF2-40B4-BE49-F238E27FC236}">
                <a16:creationId xmlns="" xmlns:a16="http://schemas.microsoft.com/office/drawing/2014/main" id="{8F15E35A-D8FB-4118-84C3-81834200D3BD}"/>
              </a:ext>
            </a:extLst>
          </p:cNvPr>
          <p:cNvSpPr>
            <a:spLocks noGrp="1"/>
          </p:cNvSpPr>
          <p:nvPr>
            <p:ph sz="quarter" idx="14"/>
          </p:nvPr>
        </p:nvSpPr>
        <p:spPr>
          <a:xfrm>
            <a:off x="342900" y="4130040"/>
            <a:ext cx="8458200" cy="1660358"/>
          </a:xfrm>
        </p:spPr>
        <p:txBody>
          <a:bodyPr>
            <a:normAutofit/>
          </a:bodyPr>
          <a:lstStyle/>
          <a:p>
            <a:r>
              <a:rPr lang="en-US" sz="2200" dirty="0"/>
              <a:t>Shift in U.S. trade policy under Trump administration has resulted in unpredictability and uncertainty about the future for businesses.</a:t>
            </a:r>
          </a:p>
        </p:txBody>
      </p:sp>
    </p:spTree>
    <p:extLst>
      <p:ext uri="{BB962C8B-B14F-4D97-AF65-F5344CB8AC3E}">
        <p14:creationId xmlns="" xmlns:p14="http://schemas.microsoft.com/office/powerpoint/2010/main" val="20257277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C679E0-FDA6-4544-BE55-2C75764A1181}"/>
              </a:ext>
            </a:extLst>
          </p:cNvPr>
          <p:cNvSpPr>
            <a:spLocks noGrp="1"/>
          </p:cNvSpPr>
          <p:nvPr>
            <p:ph type="title"/>
          </p:nvPr>
        </p:nvSpPr>
        <p:spPr/>
        <p:txBody>
          <a:bodyPr/>
          <a:lstStyle/>
          <a:p>
            <a:r>
              <a:rPr lang="en-US" altLang="en-US" dirty="0">
                <a:latin typeface="+mn-lt"/>
              </a:rPr>
              <a:t>Summary</a:t>
            </a:r>
            <a:endParaRPr lang="en-US" noProof="0" dirty="0">
              <a:latin typeface="+mn-lt"/>
            </a:endParaRPr>
          </a:p>
        </p:txBody>
      </p:sp>
      <p:sp>
        <p:nvSpPr>
          <p:cNvPr id="3" name="Content Placeholder 2">
            <a:extLst>
              <a:ext uri="{FF2B5EF4-FFF2-40B4-BE49-F238E27FC236}">
                <a16:creationId xmlns="" xmlns:a16="http://schemas.microsoft.com/office/drawing/2014/main" id="{9D8AD03A-57AC-4F6C-B683-2738E51BB2FE}"/>
              </a:ext>
            </a:extLst>
          </p:cNvPr>
          <p:cNvSpPr>
            <a:spLocks noGrp="1"/>
          </p:cNvSpPr>
          <p:nvPr>
            <p:ph sz="quarter" idx="11"/>
          </p:nvPr>
        </p:nvSpPr>
        <p:spPr>
          <a:xfrm>
            <a:off x="342899" y="1276710"/>
            <a:ext cx="8535629" cy="5238390"/>
          </a:xfrm>
        </p:spPr>
        <p:txBody>
          <a:bodyPr>
            <a:normAutofit lnSpcReduction="10000"/>
          </a:bodyPr>
          <a:lstStyle/>
          <a:p>
            <a:pPr>
              <a:defRPr/>
            </a:pPr>
            <a:r>
              <a:rPr lang="en-US" altLang="en-US" sz="2600" dirty="0"/>
              <a:t>In this chapter, we have</a:t>
            </a:r>
          </a:p>
          <a:p>
            <a:pPr marL="292608" indent="-292608">
              <a:lnSpc>
                <a:spcPct val="110000"/>
              </a:lnSpc>
              <a:buFont typeface="Arial" panose="020B0604020202020204" pitchFamily="34" charset="0"/>
              <a:buChar char="•"/>
              <a:defRPr/>
            </a:pPr>
            <a:r>
              <a:rPr lang="en-US" altLang="en-US" dirty="0"/>
              <a:t>Understood why nations trade with each other.</a:t>
            </a:r>
          </a:p>
          <a:p>
            <a:pPr marL="292608" indent="-292608">
              <a:lnSpc>
                <a:spcPct val="110000"/>
              </a:lnSpc>
              <a:buFont typeface="Arial" panose="020B0604020202020204" pitchFamily="34" charset="0"/>
              <a:buChar char="•"/>
              <a:defRPr/>
            </a:pPr>
            <a:r>
              <a:rPr lang="en-US" altLang="en-US" dirty="0"/>
              <a:t>Summarized the different theories explaining trade flows between nations.</a:t>
            </a:r>
          </a:p>
          <a:p>
            <a:pPr marL="292608" indent="-292608">
              <a:lnSpc>
                <a:spcPct val="110000"/>
              </a:lnSpc>
              <a:buFont typeface="Arial" panose="020B0604020202020204" pitchFamily="34" charset="0"/>
              <a:buChar char="•"/>
              <a:defRPr/>
            </a:pPr>
            <a:r>
              <a:rPr lang="en-US" altLang="en-US" dirty="0"/>
              <a:t>Recognized why many economists believe that unrestricted free trade between nations will raise the economic welfare of countries that participate in a free trade system.</a:t>
            </a:r>
          </a:p>
          <a:p>
            <a:pPr marL="292608" indent="-292608">
              <a:lnSpc>
                <a:spcPct val="110000"/>
              </a:lnSpc>
              <a:buFont typeface="Arial" panose="020B0604020202020204" pitchFamily="34" charset="0"/>
              <a:buChar char="•"/>
              <a:defRPr/>
            </a:pPr>
            <a:r>
              <a:rPr lang="en-US" altLang="en-US" dirty="0"/>
              <a:t>Explained the arguments of those who maintain that government can play a proactive role in promoting national competitive advantage in certain industries.</a:t>
            </a:r>
          </a:p>
          <a:p>
            <a:pPr marL="292608" indent="-292608">
              <a:lnSpc>
                <a:spcPct val="110000"/>
              </a:lnSpc>
              <a:buFont typeface="Arial" panose="020B0604020202020204" pitchFamily="34" charset="0"/>
              <a:buChar char="•"/>
              <a:defRPr/>
            </a:pPr>
            <a:r>
              <a:rPr lang="en-US" altLang="en-US" dirty="0"/>
              <a:t>Understood the important implications that international trade theory holds for business practice.</a:t>
            </a:r>
          </a:p>
        </p:txBody>
      </p:sp>
    </p:spTree>
    <p:extLst>
      <p:ext uri="{BB962C8B-B14F-4D97-AF65-F5344CB8AC3E}">
        <p14:creationId xmlns="" xmlns:p14="http://schemas.microsoft.com/office/powerpoint/2010/main" val="10690539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 xmlns:a16="http://schemas.microsoft.com/office/drawing/2014/main" id="{6F92C4D4-C867-4E2F-BF62-33A518B42728}"/>
              </a:ext>
            </a:extLst>
          </p:cNvPr>
          <p:cNvSpPr>
            <a:spLocks noGrp="1"/>
          </p:cNvSpPr>
          <p:nvPr>
            <p:ph type="title"/>
          </p:nvPr>
        </p:nvSpPr>
        <p:spPr/>
        <p:txBody>
          <a:bodyPr/>
          <a:lstStyle/>
          <a:p>
            <a:r>
              <a:rPr lang="en-US" noProof="0" dirty="0">
                <a:latin typeface="+mn-lt"/>
              </a:rPr>
              <a:t>End of Main Content</a:t>
            </a:r>
          </a:p>
        </p:txBody>
      </p:sp>
      <p:sp>
        <p:nvSpPr>
          <p:cNvPr id="4" name="Content Placeholder 3">
            <a:extLst>
              <a:ext uri="{FF2B5EF4-FFF2-40B4-BE49-F238E27FC236}">
                <a16:creationId xmlns="" xmlns:a16="http://schemas.microsoft.com/office/drawing/2014/main" id="{9946A61A-BFE6-4A7C-8D2C-21B89B6A8546}"/>
              </a:ext>
            </a:extLst>
          </p:cNvPr>
          <p:cNvSpPr>
            <a:spLocks noGrp="1"/>
          </p:cNvSpPr>
          <p:nvPr>
            <p:ph sz="quarter" idx="10"/>
          </p:nvPr>
        </p:nvSpPr>
        <p:spPr>
          <a:xfrm>
            <a:off x="190775" y="6554008"/>
            <a:ext cx="8715375" cy="187325"/>
          </a:xfrm>
        </p:spPr>
        <p:txBody>
          <a:bodyPr/>
          <a:lstStyle/>
          <a:p>
            <a:r>
              <a:rPr lang="en-US" sz="800" noProof="0" dirty="0">
                <a:latin typeface="+mn-lt"/>
              </a:rPr>
              <a:t>© 2022 McGraw Hill. All rights reserved. Authorized only for instructor use in the classroom. No reproduction or further distribution permitted without the prior written consent of McGraw Hill.</a:t>
            </a:r>
          </a:p>
        </p:txBody>
      </p:sp>
    </p:spTree>
    <p:extLst>
      <p:ext uri="{BB962C8B-B14F-4D97-AF65-F5344CB8AC3E}">
        <p14:creationId xmlns="" xmlns:p14="http://schemas.microsoft.com/office/powerpoint/2010/main" val="1080484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6F53A3-BF6F-4C64-A50C-BBF680190443}"/>
              </a:ext>
            </a:extLst>
          </p:cNvPr>
          <p:cNvSpPr>
            <a:spLocks noGrp="1"/>
          </p:cNvSpPr>
          <p:nvPr>
            <p:ph type="title"/>
          </p:nvPr>
        </p:nvSpPr>
        <p:spPr>
          <a:xfrm>
            <a:off x="342899" y="2464283"/>
            <a:ext cx="7696919" cy="526936"/>
          </a:xfrm>
        </p:spPr>
        <p:txBody>
          <a:bodyPr/>
          <a:lstStyle/>
          <a:p>
            <a:r>
              <a:rPr lang="en-US" dirty="0">
                <a:solidFill>
                  <a:schemeClr val="tx1"/>
                </a:solidFill>
              </a:rPr>
              <a:t>Accessibility Content: Text Alternatives for Images</a:t>
            </a:r>
            <a:endParaRPr lang="en-US" dirty="0"/>
          </a:p>
        </p:txBody>
      </p:sp>
    </p:spTree>
    <p:extLst>
      <p:ext uri="{BB962C8B-B14F-4D97-AF65-F5344CB8AC3E}">
        <p14:creationId xmlns="" xmlns:p14="http://schemas.microsoft.com/office/powerpoint/2010/main" val="420260769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712F4E-67F8-4BCD-B34D-A12F215EF515}"/>
              </a:ext>
            </a:extLst>
          </p:cNvPr>
          <p:cNvSpPr>
            <a:spLocks noGrp="1"/>
          </p:cNvSpPr>
          <p:nvPr>
            <p:ph type="title"/>
          </p:nvPr>
        </p:nvSpPr>
        <p:spPr/>
        <p:txBody>
          <a:bodyPr>
            <a:noAutofit/>
          </a:bodyPr>
          <a:lstStyle/>
          <a:p>
            <a:r>
              <a:rPr lang="en-US" sz="3400" dirty="0"/>
              <a:t>Figure 6.1 The Theory of Absolute Advantage –</a:t>
            </a:r>
            <a:r>
              <a:rPr lang="en-IN" sz="3400" dirty="0"/>
              <a:t> Text Alternative</a:t>
            </a:r>
            <a:endParaRPr lang="en-US" sz="3400" dirty="0"/>
          </a:p>
        </p:txBody>
      </p:sp>
      <p:sp>
        <p:nvSpPr>
          <p:cNvPr id="3" name="Text Placeholder 2">
            <a:extLst>
              <a:ext uri="{FF2B5EF4-FFF2-40B4-BE49-F238E27FC236}">
                <a16:creationId xmlns="" xmlns:a16="http://schemas.microsoft.com/office/drawing/2014/main" id="{331D4E0F-5CAF-4CD4-8C6E-E26F27122F56}"/>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 xmlns:a16="http://schemas.microsoft.com/office/drawing/2014/main" id="{ED8EB06E-1F63-49FC-9A73-B9FC250C854B}"/>
              </a:ext>
            </a:extLst>
          </p:cNvPr>
          <p:cNvSpPr>
            <a:spLocks noGrp="1"/>
          </p:cNvSpPr>
          <p:nvPr>
            <p:ph sz="quarter" idx="11"/>
          </p:nvPr>
        </p:nvSpPr>
        <p:spPr/>
        <p:txBody>
          <a:bodyPr>
            <a:normAutofit/>
          </a:bodyPr>
          <a:lstStyle/>
          <a:p>
            <a:r>
              <a:rPr lang="en-US" sz="2400" dirty="0"/>
              <a:t>The vertical axis is labeled Cocoa and ranges from 0 to 20 in increments of 5. The horizontal axis is labelled Rice and ranges from 0 to 20 in increments of 5. A line goes from a point G at 0 rice and 20 cocoa to a point marked G prime at 10 rice and 0 cocoa. A line goes from a point K at 0 rice and 5 cocoa to a point marked K prime at 20 rice and 0 cocoa. Point A is marked at 5 rice and 10 cocoa. Point B is marked at 10 rice and 2.5 cocoa.</a:t>
            </a:r>
          </a:p>
        </p:txBody>
      </p:sp>
      <p:sp>
        <p:nvSpPr>
          <p:cNvPr id="5" name="Text Placeholder 4">
            <a:extLst>
              <a:ext uri="{FF2B5EF4-FFF2-40B4-BE49-F238E27FC236}">
                <a16:creationId xmlns="" xmlns:a16="http://schemas.microsoft.com/office/drawing/2014/main" id="{7E55D7D7-ED5E-409A-85D7-E94214A60EB7}"/>
              </a:ext>
            </a:extLst>
          </p:cNvPr>
          <p:cNvSpPr>
            <a:spLocks noGrp="1"/>
          </p:cNvSpPr>
          <p:nvPr>
            <p:ph type="body" sz="quarter" idx="15"/>
          </p:nvPr>
        </p:nvSpPr>
        <p:spPr/>
        <p:txBody>
          <a:bodyPr/>
          <a:lstStyle/>
          <a:p>
            <a:r>
              <a:rPr lang="en-US" dirty="0">
                <a:hlinkClick r:id="rId2" action="ppaction://hlinksldjump"/>
              </a:rPr>
              <a:t>Return to parent-slide containing images.</a:t>
            </a:r>
            <a:endParaRPr lang="en-US" dirty="0"/>
          </a:p>
        </p:txBody>
      </p:sp>
    </p:spTree>
    <p:extLst>
      <p:ext uri="{BB962C8B-B14F-4D97-AF65-F5344CB8AC3E}">
        <p14:creationId xmlns="" xmlns:p14="http://schemas.microsoft.com/office/powerpoint/2010/main" val="138860550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712F4E-67F8-4BCD-B34D-A12F215EF515}"/>
              </a:ext>
            </a:extLst>
          </p:cNvPr>
          <p:cNvSpPr>
            <a:spLocks noGrp="1"/>
          </p:cNvSpPr>
          <p:nvPr>
            <p:ph type="title"/>
          </p:nvPr>
        </p:nvSpPr>
        <p:spPr/>
        <p:txBody>
          <a:bodyPr>
            <a:noAutofit/>
          </a:bodyPr>
          <a:lstStyle/>
          <a:p>
            <a:r>
              <a:rPr lang="en-US" sz="3400" dirty="0"/>
              <a:t>Figure 6.2 The Theory of Comparative Advantage –</a:t>
            </a:r>
            <a:r>
              <a:rPr lang="en-IN" sz="3400" dirty="0"/>
              <a:t> Text Alternative</a:t>
            </a:r>
            <a:endParaRPr lang="en-US" sz="3400" dirty="0"/>
          </a:p>
        </p:txBody>
      </p:sp>
      <p:sp>
        <p:nvSpPr>
          <p:cNvPr id="3" name="Text Placeholder 2">
            <a:extLst>
              <a:ext uri="{FF2B5EF4-FFF2-40B4-BE49-F238E27FC236}">
                <a16:creationId xmlns="" xmlns:a16="http://schemas.microsoft.com/office/drawing/2014/main" id="{331D4E0F-5CAF-4CD4-8C6E-E26F27122F56}"/>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 xmlns:a16="http://schemas.microsoft.com/office/drawing/2014/main" id="{ED8EB06E-1F63-49FC-9A73-B9FC250C854B}"/>
              </a:ext>
            </a:extLst>
          </p:cNvPr>
          <p:cNvSpPr>
            <a:spLocks noGrp="1"/>
          </p:cNvSpPr>
          <p:nvPr>
            <p:ph sz="quarter" idx="11"/>
          </p:nvPr>
        </p:nvSpPr>
        <p:spPr/>
        <p:txBody>
          <a:bodyPr>
            <a:normAutofit/>
          </a:bodyPr>
          <a:lstStyle/>
          <a:p>
            <a:r>
              <a:rPr lang="en-US" sz="2400" dirty="0"/>
              <a:t>The vertical axis is labelled Cocoa and ranges from 0 to 20 in increments of 5. The horizontal axis is labelled Rice and ranges from 0 to 20 in increments of 5. A line goes from a point G at 0 rice and 20 cocoa to a point marked G prime at 15 rice and 0 cocoa. A line goes from a point K at 0 rice and 5 cocoa to a point marked K prime at 10 rice and 0 cocoa. Point A is marked at 7.5 rice and 10 cocoa. Point B is marked at 5 rice and 2.5 cocoa. Point C is marked at 3.75 rice and 15 cocoa. </a:t>
            </a:r>
          </a:p>
        </p:txBody>
      </p:sp>
      <p:sp>
        <p:nvSpPr>
          <p:cNvPr id="5" name="Text Placeholder 4">
            <a:extLst>
              <a:ext uri="{FF2B5EF4-FFF2-40B4-BE49-F238E27FC236}">
                <a16:creationId xmlns="" xmlns:a16="http://schemas.microsoft.com/office/drawing/2014/main" id="{7E55D7D7-ED5E-409A-85D7-E94214A60EB7}"/>
              </a:ext>
            </a:extLst>
          </p:cNvPr>
          <p:cNvSpPr>
            <a:spLocks noGrp="1"/>
          </p:cNvSpPr>
          <p:nvPr>
            <p:ph type="body" sz="quarter" idx="15"/>
          </p:nvPr>
        </p:nvSpPr>
        <p:spPr/>
        <p:txBody>
          <a:bodyPr/>
          <a:lstStyle/>
          <a:p>
            <a:r>
              <a:rPr lang="en-US" dirty="0">
                <a:hlinkClick r:id="rId2" action="ppaction://hlinksldjump"/>
              </a:rPr>
              <a:t>Return to parent-slide containing images.</a:t>
            </a:r>
            <a:endParaRPr lang="en-US" dirty="0"/>
          </a:p>
        </p:txBody>
      </p:sp>
    </p:spTree>
    <p:extLst>
      <p:ext uri="{BB962C8B-B14F-4D97-AF65-F5344CB8AC3E}">
        <p14:creationId xmlns="" xmlns:p14="http://schemas.microsoft.com/office/powerpoint/2010/main" val="419531977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712F4E-67F8-4BCD-B34D-A12F215EF515}"/>
              </a:ext>
            </a:extLst>
          </p:cNvPr>
          <p:cNvSpPr>
            <a:spLocks noGrp="1"/>
          </p:cNvSpPr>
          <p:nvPr>
            <p:ph type="title"/>
          </p:nvPr>
        </p:nvSpPr>
        <p:spPr/>
        <p:txBody>
          <a:bodyPr>
            <a:noAutofit/>
          </a:bodyPr>
          <a:lstStyle/>
          <a:p>
            <a:r>
              <a:rPr lang="en-US" sz="3400" dirty="0"/>
              <a:t>Figure 6.3 Ghana’s P</a:t>
            </a:r>
            <a:r>
              <a:rPr lang="en-US" sz="100" dirty="0"/>
              <a:t> </a:t>
            </a:r>
            <a:r>
              <a:rPr lang="en-US" sz="3400" dirty="0" err="1"/>
              <a:t>P</a:t>
            </a:r>
            <a:r>
              <a:rPr lang="en-US" sz="100" dirty="0"/>
              <a:t> </a:t>
            </a:r>
            <a:r>
              <a:rPr lang="en-US" sz="3400" dirty="0"/>
              <a:t>F under Diminishing Returns –</a:t>
            </a:r>
            <a:r>
              <a:rPr lang="en-IN" sz="3400" dirty="0"/>
              <a:t> Text Alternative</a:t>
            </a:r>
            <a:endParaRPr lang="en-US" sz="3400" dirty="0"/>
          </a:p>
        </p:txBody>
      </p:sp>
      <p:sp>
        <p:nvSpPr>
          <p:cNvPr id="3" name="Text Placeholder 2">
            <a:extLst>
              <a:ext uri="{FF2B5EF4-FFF2-40B4-BE49-F238E27FC236}">
                <a16:creationId xmlns="" xmlns:a16="http://schemas.microsoft.com/office/drawing/2014/main" id="{331D4E0F-5CAF-4CD4-8C6E-E26F27122F56}"/>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 xmlns:a16="http://schemas.microsoft.com/office/drawing/2014/main" id="{ED8EB06E-1F63-49FC-9A73-B9FC250C854B}"/>
              </a:ext>
            </a:extLst>
          </p:cNvPr>
          <p:cNvSpPr>
            <a:spLocks noGrp="1"/>
          </p:cNvSpPr>
          <p:nvPr>
            <p:ph sz="quarter" idx="11"/>
          </p:nvPr>
        </p:nvSpPr>
        <p:spPr/>
        <p:txBody>
          <a:bodyPr>
            <a:normAutofit/>
          </a:bodyPr>
          <a:lstStyle/>
          <a:p>
            <a:r>
              <a:rPr lang="en-US" sz="2400" dirty="0"/>
              <a:t>The vertical axis is labelled Cocoa. The horizontal axis is labelled Rice. A curve starts at a point G with 0 rice and a high number of cocoa and curves down to the right to a point G prime high in rice and 0 cocoa.</a:t>
            </a:r>
          </a:p>
        </p:txBody>
      </p:sp>
      <p:sp>
        <p:nvSpPr>
          <p:cNvPr id="5" name="Text Placeholder 4">
            <a:extLst>
              <a:ext uri="{FF2B5EF4-FFF2-40B4-BE49-F238E27FC236}">
                <a16:creationId xmlns="" xmlns:a16="http://schemas.microsoft.com/office/drawing/2014/main" id="{7E55D7D7-ED5E-409A-85D7-E94214A60EB7}"/>
              </a:ext>
            </a:extLst>
          </p:cNvPr>
          <p:cNvSpPr>
            <a:spLocks noGrp="1"/>
          </p:cNvSpPr>
          <p:nvPr>
            <p:ph type="body" sz="quarter" idx="15"/>
          </p:nvPr>
        </p:nvSpPr>
        <p:spPr/>
        <p:txBody>
          <a:bodyPr/>
          <a:lstStyle/>
          <a:p>
            <a:r>
              <a:rPr lang="en-US" dirty="0">
                <a:hlinkClick r:id="rId2" action="ppaction://hlinksldjump"/>
              </a:rPr>
              <a:t>Return to parent-slide containing images.</a:t>
            </a:r>
            <a:endParaRPr lang="en-US" dirty="0"/>
          </a:p>
        </p:txBody>
      </p:sp>
    </p:spTree>
    <p:extLst>
      <p:ext uri="{BB962C8B-B14F-4D97-AF65-F5344CB8AC3E}">
        <p14:creationId xmlns="" xmlns:p14="http://schemas.microsoft.com/office/powerpoint/2010/main" val="195553452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712F4E-67F8-4BCD-B34D-A12F215EF515}"/>
              </a:ext>
            </a:extLst>
          </p:cNvPr>
          <p:cNvSpPr>
            <a:spLocks noGrp="1"/>
          </p:cNvSpPr>
          <p:nvPr>
            <p:ph type="title"/>
          </p:nvPr>
        </p:nvSpPr>
        <p:spPr/>
        <p:txBody>
          <a:bodyPr>
            <a:noAutofit/>
          </a:bodyPr>
          <a:lstStyle/>
          <a:p>
            <a:r>
              <a:rPr lang="en-US" sz="3400" dirty="0"/>
              <a:t>Figure 6.4 The Influence of Free Trade on the P</a:t>
            </a:r>
            <a:r>
              <a:rPr lang="en-US" sz="100" dirty="0"/>
              <a:t> </a:t>
            </a:r>
            <a:r>
              <a:rPr lang="en-US" sz="3400" dirty="0" err="1"/>
              <a:t>P</a:t>
            </a:r>
            <a:r>
              <a:rPr lang="en-US" sz="100" dirty="0"/>
              <a:t> </a:t>
            </a:r>
            <a:r>
              <a:rPr lang="en-US" sz="3400" dirty="0"/>
              <a:t>F –</a:t>
            </a:r>
            <a:r>
              <a:rPr lang="en-IN" sz="3400" dirty="0"/>
              <a:t> Text Alternative</a:t>
            </a:r>
            <a:endParaRPr lang="en-US" sz="3400" dirty="0"/>
          </a:p>
        </p:txBody>
      </p:sp>
      <p:sp>
        <p:nvSpPr>
          <p:cNvPr id="3" name="Text Placeholder 2">
            <a:extLst>
              <a:ext uri="{FF2B5EF4-FFF2-40B4-BE49-F238E27FC236}">
                <a16:creationId xmlns="" xmlns:a16="http://schemas.microsoft.com/office/drawing/2014/main" id="{331D4E0F-5CAF-4CD4-8C6E-E26F27122F56}"/>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 xmlns:a16="http://schemas.microsoft.com/office/drawing/2014/main" id="{ED8EB06E-1F63-49FC-9A73-B9FC250C854B}"/>
              </a:ext>
            </a:extLst>
          </p:cNvPr>
          <p:cNvSpPr>
            <a:spLocks noGrp="1"/>
          </p:cNvSpPr>
          <p:nvPr>
            <p:ph sz="quarter" idx="11"/>
          </p:nvPr>
        </p:nvSpPr>
        <p:spPr/>
        <p:txBody>
          <a:bodyPr>
            <a:normAutofit/>
          </a:bodyPr>
          <a:lstStyle/>
          <a:p>
            <a:r>
              <a:rPr lang="en-US" sz="2400" dirty="0"/>
              <a:t>The vertical axis is labelled Cocoa. The horizontal axis is labelled Rice. A curve labelled P</a:t>
            </a:r>
            <a:r>
              <a:rPr lang="en-US" sz="100" dirty="0"/>
              <a:t> </a:t>
            </a:r>
            <a:r>
              <a:rPr lang="en-US" sz="2400" dirty="0" err="1"/>
              <a:t>P</a:t>
            </a:r>
            <a:r>
              <a:rPr lang="en-US" sz="100" dirty="0"/>
              <a:t> </a:t>
            </a:r>
            <a:r>
              <a:rPr lang="en-US" sz="2400" dirty="0"/>
              <a:t>F 1 starts above the middle of the vertical axis and goes down to the right to about the center of the horizontal axis. A bigger curve labelled P</a:t>
            </a:r>
            <a:r>
              <a:rPr lang="en-US" sz="100" dirty="0"/>
              <a:t> </a:t>
            </a:r>
            <a:r>
              <a:rPr lang="en-US" sz="2400" dirty="0" err="1"/>
              <a:t>P</a:t>
            </a:r>
            <a:r>
              <a:rPr lang="en-US" sz="100" dirty="0"/>
              <a:t> </a:t>
            </a:r>
            <a:r>
              <a:rPr lang="en-US" sz="2400" dirty="0"/>
              <a:t>F 2 forms a wider similar arc to the right of the first curve. Arrows from the first curve point to the second. </a:t>
            </a:r>
          </a:p>
        </p:txBody>
      </p:sp>
      <p:sp>
        <p:nvSpPr>
          <p:cNvPr id="5" name="Text Placeholder 4">
            <a:extLst>
              <a:ext uri="{FF2B5EF4-FFF2-40B4-BE49-F238E27FC236}">
                <a16:creationId xmlns="" xmlns:a16="http://schemas.microsoft.com/office/drawing/2014/main" id="{7E55D7D7-ED5E-409A-85D7-E94214A60EB7}"/>
              </a:ext>
            </a:extLst>
          </p:cNvPr>
          <p:cNvSpPr>
            <a:spLocks noGrp="1"/>
          </p:cNvSpPr>
          <p:nvPr>
            <p:ph type="body" sz="quarter" idx="15"/>
          </p:nvPr>
        </p:nvSpPr>
        <p:spPr/>
        <p:txBody>
          <a:bodyPr/>
          <a:lstStyle/>
          <a:p>
            <a:r>
              <a:rPr lang="en-US" dirty="0">
                <a:hlinkClick r:id="rId2" action="ppaction://hlinksldjump"/>
              </a:rPr>
              <a:t>Return to parent-slide containing images.</a:t>
            </a:r>
            <a:endParaRPr lang="en-US" dirty="0"/>
          </a:p>
        </p:txBody>
      </p:sp>
    </p:spTree>
    <p:extLst>
      <p:ext uri="{BB962C8B-B14F-4D97-AF65-F5344CB8AC3E}">
        <p14:creationId xmlns="" xmlns:p14="http://schemas.microsoft.com/office/powerpoint/2010/main" val="4102802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712F4E-67F8-4BCD-B34D-A12F215EF515}"/>
              </a:ext>
            </a:extLst>
          </p:cNvPr>
          <p:cNvSpPr>
            <a:spLocks noGrp="1"/>
          </p:cNvSpPr>
          <p:nvPr>
            <p:ph type="title"/>
          </p:nvPr>
        </p:nvSpPr>
        <p:spPr/>
        <p:txBody>
          <a:bodyPr>
            <a:noAutofit/>
          </a:bodyPr>
          <a:lstStyle/>
          <a:p>
            <a:r>
              <a:rPr lang="en-US" sz="2600" dirty="0"/>
              <a:t>Figure 6.5 The Determinants of National Competitive Advantage: Porter’s Diamond –</a:t>
            </a:r>
            <a:r>
              <a:rPr lang="en-IN" sz="2600" dirty="0"/>
              <a:t> Text Alternative</a:t>
            </a:r>
            <a:endParaRPr lang="en-US" sz="2600" dirty="0"/>
          </a:p>
        </p:txBody>
      </p:sp>
      <p:sp>
        <p:nvSpPr>
          <p:cNvPr id="3" name="Text Placeholder 2">
            <a:extLst>
              <a:ext uri="{FF2B5EF4-FFF2-40B4-BE49-F238E27FC236}">
                <a16:creationId xmlns="" xmlns:a16="http://schemas.microsoft.com/office/drawing/2014/main" id="{331D4E0F-5CAF-4CD4-8C6E-E26F27122F56}"/>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 xmlns:a16="http://schemas.microsoft.com/office/drawing/2014/main" id="{ED8EB06E-1F63-49FC-9A73-B9FC250C854B}"/>
              </a:ext>
            </a:extLst>
          </p:cNvPr>
          <p:cNvSpPr>
            <a:spLocks noGrp="1"/>
          </p:cNvSpPr>
          <p:nvPr>
            <p:ph sz="quarter" idx="11"/>
          </p:nvPr>
        </p:nvSpPr>
        <p:spPr/>
        <p:txBody>
          <a:bodyPr>
            <a:normAutofit/>
          </a:bodyPr>
          <a:lstStyle/>
          <a:p>
            <a:r>
              <a:rPr lang="en-US" sz="2400" dirty="0"/>
              <a:t>4 boxes are connected by arrows forming a diamond. The boxes are labelled as follows. 1. Firm Strategy, Structure, and Rivalry. 2. Demand Conditions. 3. Related and Supporting Industries. 4. Factor Endowments.</a:t>
            </a:r>
          </a:p>
        </p:txBody>
      </p:sp>
      <p:sp>
        <p:nvSpPr>
          <p:cNvPr id="5" name="Text Placeholder 4">
            <a:extLst>
              <a:ext uri="{FF2B5EF4-FFF2-40B4-BE49-F238E27FC236}">
                <a16:creationId xmlns="" xmlns:a16="http://schemas.microsoft.com/office/drawing/2014/main" id="{7E55D7D7-ED5E-409A-85D7-E94214A60EB7}"/>
              </a:ext>
            </a:extLst>
          </p:cNvPr>
          <p:cNvSpPr>
            <a:spLocks noGrp="1"/>
          </p:cNvSpPr>
          <p:nvPr>
            <p:ph type="body" sz="quarter" idx="15"/>
          </p:nvPr>
        </p:nvSpPr>
        <p:spPr/>
        <p:txBody>
          <a:bodyPr/>
          <a:lstStyle/>
          <a:p>
            <a:r>
              <a:rPr lang="en-US" dirty="0">
                <a:hlinkClick r:id="rId2" action="ppaction://hlinksldjump"/>
              </a:rPr>
              <a:t>Return to parent-slide containing images.</a:t>
            </a:r>
            <a:endParaRPr lang="en-US" dirty="0"/>
          </a:p>
        </p:txBody>
      </p:sp>
    </p:spTree>
    <p:extLst>
      <p:ext uri="{BB962C8B-B14F-4D97-AF65-F5344CB8AC3E}">
        <p14:creationId xmlns="" xmlns:p14="http://schemas.microsoft.com/office/powerpoint/2010/main" val="3918840624"/>
      </p:ext>
    </p:extLst>
  </p:cSld>
  <p:clrMapOvr>
    <a:masterClrMapping/>
  </p:clrMapOvr>
  <p:transition/>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MHHE_Generic Accessible PPT Template_Editorial_v9_2019.potx" id="{41975DA0-F041-4DB0-8948-AC3BFD0C25BA}" vid="{84F6219E-3D47-41AC-9893-1108D06AA07D}"/>
    </a:ext>
  </a:extLst>
</a:theme>
</file>

<file path=ppt/theme/theme2.xml><?xml version="1.0" encoding="utf-8"?>
<a:theme xmlns:a="http://schemas.openxmlformats.org/drawingml/2006/main" name="MainContentSlideMaster">
  <a:themeElements>
    <a:clrScheme name="Custom 171">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2060"/>
      </a:hlink>
      <a:folHlink>
        <a:srgbClr val="00206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MHHE_Generic Accessible PPT Template_Editorial_v9_2019.potx" id="{41975DA0-F041-4DB0-8948-AC3BFD0C25BA}" vid="{B385948E-CF34-4CE8-9AC7-28DE40FDC656}"/>
    </a:ext>
  </a:extLst>
</a:theme>
</file>

<file path=ppt/theme/theme3.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MHHE_Generic Accessible PPT Template_Editorial_v9_2019.potx" id="{41975DA0-F041-4DB0-8948-AC3BFD0C25BA}" vid="{FEE61EC3-6634-45B5-BF77-FBC9B835BC79}"/>
    </a:ext>
  </a:extLst>
</a:theme>
</file>

<file path=ppt/theme/theme4.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MHHE_Generic Accessible PPT Template_Editorial_v9_2019.potx" id="{41975DA0-F041-4DB0-8948-AC3BFD0C25BA}" vid="{A15A20A0-BEE6-47A5-BC6B-F87134FBF13C}"/>
    </a:ext>
  </a:extLst>
</a:theme>
</file>

<file path=ppt/theme/theme5.xml><?xml version="1.0" encoding="utf-8"?>
<a:theme xmlns:a="http://schemas.openxmlformats.org/drawingml/2006/main" name="ImageDescriptionAppendixSlideMaster">
  <a:themeElements>
    <a:clrScheme name="Custom 170">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2060"/>
      </a:hlink>
      <a:folHlink>
        <a:srgbClr val="00206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MHHE_Generic Accessible PPT Template_Editorial_v9_2019.potx" id="{41975DA0-F041-4DB0-8948-AC3BFD0C25BA}" vid="{22313DF8-AA3F-4A8D-9652-6DDC53D759E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Template_Editorial_v9_2019</Template>
  <TotalTime>3256</TotalTime>
  <Words>6253</Words>
  <Application>Microsoft Office PowerPoint</Application>
  <PresentationFormat>On-screen Show (4:3)</PresentationFormat>
  <Paragraphs>509</Paragraphs>
  <Slides>53</Slides>
  <Notes>44</Notes>
  <HiddenSlides>6</HiddenSlides>
  <MMClips>0</MMClips>
  <ScaleCrop>false</ScaleCrop>
  <HeadingPairs>
    <vt:vector size="4" baseType="variant">
      <vt:variant>
        <vt:lpstr>Theme</vt:lpstr>
      </vt:variant>
      <vt:variant>
        <vt:i4>5</vt:i4>
      </vt:variant>
      <vt:variant>
        <vt:lpstr>Slide Titles</vt:lpstr>
      </vt:variant>
      <vt:variant>
        <vt:i4>53</vt:i4>
      </vt:variant>
    </vt:vector>
  </HeadingPairs>
  <TitlesOfParts>
    <vt:vector size="58" baseType="lpstr">
      <vt:lpstr>Title Slides Master</vt:lpstr>
      <vt:lpstr>MainContentSlideMaster</vt:lpstr>
      <vt:lpstr>ClosingMaster</vt:lpstr>
      <vt:lpstr>DividerSlideMaster</vt:lpstr>
      <vt:lpstr>ImageDescriptionAppendixSlideMaster</vt:lpstr>
      <vt:lpstr>Chapter 6</vt:lpstr>
      <vt:lpstr>Learning Objectives</vt:lpstr>
      <vt:lpstr>Opening Case</vt:lpstr>
      <vt:lpstr>Introduction</vt:lpstr>
      <vt:lpstr>An Overview of Trade Theory 1</vt:lpstr>
      <vt:lpstr>An Overview of Trade Theory 2</vt:lpstr>
      <vt:lpstr>An Overview of Trade Theory 3</vt:lpstr>
      <vt:lpstr>Comparative Advantage?</vt:lpstr>
      <vt:lpstr>An Overview of Trade Theory 4</vt:lpstr>
      <vt:lpstr>An Overview of Trade Theory 5</vt:lpstr>
      <vt:lpstr>Mercantilism</vt:lpstr>
      <vt:lpstr>Absolute Advantage</vt:lpstr>
      <vt:lpstr>Figure 6.1 The Theory of Absolute Advantage</vt:lpstr>
      <vt:lpstr>Table 6.1 Absolute Advantage and the Gains from Trade 1</vt:lpstr>
      <vt:lpstr>Table 6.1 Absolute Advantage and the Gains from Trade 2</vt:lpstr>
      <vt:lpstr>Comparative Advantage 1</vt:lpstr>
      <vt:lpstr>Figure 6.2 The Theory of Comparative Advantage</vt:lpstr>
      <vt:lpstr>Comparative Advantage 2</vt:lpstr>
      <vt:lpstr>Table 6.2 Comparative Advantage and the Gains from Trade 1</vt:lpstr>
      <vt:lpstr>Table 6.2 Comparative Advantage and the Gains from Trade 2</vt:lpstr>
      <vt:lpstr>Comparative Advantage 3</vt:lpstr>
      <vt:lpstr>Comparative Advantage 4</vt:lpstr>
      <vt:lpstr>Comparative Advantage 5</vt:lpstr>
      <vt:lpstr>Figure 6.3 Ghana’s P P F under Diminishing Returns</vt:lpstr>
      <vt:lpstr>Comparative Advantage 6</vt:lpstr>
      <vt:lpstr>Figure 6.4 The Influence of Free Trade on the P P F</vt:lpstr>
      <vt:lpstr>Comparative Advantage 7</vt:lpstr>
      <vt:lpstr>Comparative Advantage 8</vt:lpstr>
      <vt:lpstr>Heckscher–Ohlin Theory 1</vt:lpstr>
      <vt:lpstr>Heckscher–Ohlin Theory 2</vt:lpstr>
      <vt:lpstr>The Product Life-Cycle Theory 1</vt:lpstr>
      <vt:lpstr>The Product Life-Cycle Theory 2</vt:lpstr>
      <vt:lpstr>New Trade Theory 1</vt:lpstr>
      <vt:lpstr>New Trade Theory 2</vt:lpstr>
      <vt:lpstr>New Trade Theory 3</vt:lpstr>
      <vt:lpstr>New Trade Theory 4</vt:lpstr>
      <vt:lpstr>National Competitive Advantage: Porter’s Diamond 1</vt:lpstr>
      <vt:lpstr>Figure 6.5 The Determinants of National Competitive Advantage: Porter’s Diamond</vt:lpstr>
      <vt:lpstr>National Competitive Advantage: Porter’s Diamond 2</vt:lpstr>
      <vt:lpstr>National Competitive Advantage: Porter’s Diamond 3</vt:lpstr>
      <vt:lpstr>National Competitive Advantage: Porter’s Diamond 4</vt:lpstr>
      <vt:lpstr>National Competitive Advantage: Porter’s Diamond 5</vt:lpstr>
      <vt:lpstr>National Competitive Advantage: Porter’s Diamond 6</vt:lpstr>
      <vt:lpstr>360° View: Managerial Implications 1</vt:lpstr>
      <vt:lpstr>360° View: Managerial Implications 2</vt:lpstr>
      <vt:lpstr>Summary</vt:lpstr>
      <vt:lpstr>End of Main Content</vt:lpstr>
      <vt:lpstr>Accessibility Content: Text Alternatives for Images</vt:lpstr>
      <vt:lpstr>Figure 6.1 The Theory of Absolute Advantage – Text Alternative</vt:lpstr>
      <vt:lpstr>Figure 6.2 The Theory of Comparative Advantage – Text Alternative</vt:lpstr>
      <vt:lpstr>Figure 6.3 Ghana’s P P F under Diminishing Returns – Text Alternative</vt:lpstr>
      <vt:lpstr>Figure 6.4 The Influence of Free Trade on the P P F – Text Alternative</vt:lpstr>
      <vt:lpstr>Figure 6.5 The Determinants of National Competitive Advantage: Porter’s Diamond – Text Alternative</vt:lpstr>
    </vt:vector>
  </TitlesOfParts>
  <Company>McGraw 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dc:title>
  <dc:creator>Aug</dc:creator>
  <cp:lastModifiedBy>Windows User</cp:lastModifiedBy>
  <cp:revision>1200</cp:revision>
  <dcterms:created xsi:type="dcterms:W3CDTF">2020-08-21T03:13:39Z</dcterms:created>
  <dcterms:modified xsi:type="dcterms:W3CDTF">2024-05-27T11:02:44Z</dcterms:modified>
</cp:coreProperties>
</file>