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Default Extension="png" ContentType="image/png"/>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9" r:id="rId1"/>
    <p:sldMasterId id="2147483691" r:id="rId2"/>
    <p:sldMasterId id="2147483684" r:id="rId3"/>
    <p:sldMasterId id="2147483686" r:id="rId4"/>
    <p:sldMasterId id="2147483701" r:id="rId5"/>
  </p:sldMasterIdLst>
  <p:notesMasterIdLst>
    <p:notesMasterId r:id="rId49"/>
  </p:notesMasterIdLst>
  <p:sldIdLst>
    <p:sldId id="442" r:id="rId6"/>
    <p:sldId id="443" r:id="rId7"/>
    <p:sldId id="624" r:id="rId8"/>
    <p:sldId id="626" r:id="rId9"/>
    <p:sldId id="627" r:id="rId10"/>
    <p:sldId id="628" r:id="rId11"/>
    <p:sldId id="629" r:id="rId12"/>
    <p:sldId id="630" r:id="rId13"/>
    <p:sldId id="631" r:id="rId14"/>
    <p:sldId id="632" r:id="rId15"/>
    <p:sldId id="633" r:id="rId16"/>
    <p:sldId id="634" r:id="rId17"/>
    <p:sldId id="635" r:id="rId18"/>
    <p:sldId id="636" r:id="rId19"/>
    <p:sldId id="637" r:id="rId20"/>
    <p:sldId id="638" r:id="rId21"/>
    <p:sldId id="639" r:id="rId22"/>
    <p:sldId id="640" r:id="rId23"/>
    <p:sldId id="641" r:id="rId24"/>
    <p:sldId id="642" r:id="rId25"/>
    <p:sldId id="643" r:id="rId26"/>
    <p:sldId id="644" r:id="rId27"/>
    <p:sldId id="645" r:id="rId28"/>
    <p:sldId id="646" r:id="rId29"/>
    <p:sldId id="647" r:id="rId30"/>
    <p:sldId id="648" r:id="rId31"/>
    <p:sldId id="649" r:id="rId32"/>
    <p:sldId id="650" r:id="rId33"/>
    <p:sldId id="651" r:id="rId34"/>
    <p:sldId id="652" r:id="rId35"/>
    <p:sldId id="653" r:id="rId36"/>
    <p:sldId id="654" r:id="rId37"/>
    <p:sldId id="655" r:id="rId38"/>
    <p:sldId id="656" r:id="rId39"/>
    <p:sldId id="657" r:id="rId40"/>
    <p:sldId id="658" r:id="rId41"/>
    <p:sldId id="659" r:id="rId42"/>
    <p:sldId id="660" r:id="rId43"/>
    <p:sldId id="661" r:id="rId44"/>
    <p:sldId id="662" r:id="rId45"/>
    <p:sldId id="260" r:id="rId46"/>
    <p:sldId id="663" r:id="rId47"/>
    <p:sldId id="664"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Main Content" id="{5973D931-3BAC-4F30-9C16-B7461F574E40}">
          <p14:sldIdLst>
            <p14:sldId id="442"/>
            <p14:sldId id="443"/>
            <p14:sldId id="624"/>
            <p14:sldId id="626"/>
            <p14:sldId id="627"/>
            <p14:sldId id="628"/>
            <p14:sldId id="629"/>
            <p14:sldId id="630"/>
            <p14:sldId id="631"/>
            <p14:sldId id="632"/>
            <p14:sldId id="633"/>
            <p14:sldId id="634"/>
            <p14:sldId id="635"/>
            <p14:sldId id="636"/>
            <p14:sldId id="637"/>
            <p14:sldId id="638"/>
            <p14:sldId id="639"/>
            <p14:sldId id="640"/>
            <p14:sldId id="641"/>
            <p14:sldId id="642"/>
            <p14:sldId id="643"/>
            <p14:sldId id="644"/>
            <p14:sldId id="645"/>
            <p14:sldId id="646"/>
            <p14:sldId id="647"/>
            <p14:sldId id="648"/>
            <p14:sldId id="649"/>
            <p14:sldId id="650"/>
            <p14:sldId id="651"/>
            <p14:sldId id="652"/>
            <p14:sldId id="653"/>
            <p14:sldId id="654"/>
            <p14:sldId id="655"/>
            <p14:sldId id="656"/>
            <p14:sldId id="657"/>
            <p14:sldId id="658"/>
            <p14:sldId id="659"/>
            <p14:sldId id="660"/>
            <p14:sldId id="661"/>
            <p14:sldId id="662"/>
            <p14:sldId id="260"/>
          </p14:sldIdLst>
        </p14:section>
        <p14:section name="Appendix: Image Descriptions for Unsighted Students" id="{D8F54AF9-CC98-4D0C-B6D4-2D625795692B}">
          <p14:sldIdLst>
            <p14:sldId id="663"/>
            <p14:sldId id="664"/>
          </p14:sldIdLst>
        </p14:section>
      </p14:sectionLst>
    </p:ext>
    <p:ext uri="{EFAFB233-063F-42B5-8137-9DF3F51BA10A}">
      <p15:sldGuideLst xmlns:p15="http://schemas.microsoft.com/office/powerpoint/2012/main" xmlns="">
        <p15:guide id="2" pos="2880" userDrawn="1">
          <p15:clr>
            <a:srgbClr val="A4A3A4"/>
          </p15:clr>
        </p15:guide>
        <p15:guide id="3" orient="horz" pos="2256" userDrawn="1">
          <p15:clr>
            <a:srgbClr val="A4A3A4"/>
          </p15:clr>
        </p15:guide>
        <p15:guide id="4" pos="56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iporen, Laura" initials="CL" lastIdx="4" clrIdx="0">
    <p:extLst>
      <p:ext uri="{19B8F6BF-5375-455C-9EA6-DF929625EA0E}">
        <p15:presenceInfo xmlns:p15="http://schemas.microsoft.com/office/powerpoint/2012/main" xmlns="" userId="S-1-5-21-1645522239-1123561945-839522115-1006658" providerId="AD"/>
      </p:ext>
    </p:extLst>
  </p:cmAuthor>
  <p:cmAuthor id="2" name="Ciporen, Laura" initials="CL [2]" lastIdx="2" clrIdx="1">
    <p:extLst>
      <p:ext uri="{19B8F6BF-5375-455C-9EA6-DF929625EA0E}">
        <p15:presenceInfo xmlns:p15="http://schemas.microsoft.com/office/powerpoint/2012/main" xmlns="" userId="S::laura.ciporen@mheducation.com::567f631f-0624-4179-9d16-569ddce48823" providerId="AD"/>
      </p:ext>
    </p:extLst>
  </p:cmAuthor>
  <p:cmAuthor id="3" name="Gracy, Mani" initials="GM" lastIdx="1" clrIdx="2">
    <p:extLst>
      <p:ext uri="{19B8F6BF-5375-455C-9EA6-DF929625EA0E}">
        <p15:presenceInfo xmlns:p15="http://schemas.microsoft.com/office/powerpoint/2012/main" xmlns="" userId="S::M.Gracy2@spi-global.com::3a842c30-1f5a-493a-a962-035eb95e827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AC0000"/>
    <a:srgbClr val="AA0000"/>
    <a:srgbClr val="002060"/>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2500" autoAdjust="0"/>
    <p:restoredTop sz="95232" autoAdjust="0"/>
  </p:normalViewPr>
  <p:slideViewPr>
    <p:cSldViewPr snapToGrid="0" showGuides="1">
      <p:cViewPr varScale="1">
        <p:scale>
          <a:sx n="107" d="100"/>
          <a:sy n="107" d="100"/>
        </p:scale>
        <p:origin x="-522" y="-84"/>
      </p:cViewPr>
      <p:guideLst>
        <p:guide orient="horz" pos="2256"/>
        <p:guide pos="2880"/>
        <p:guide pos="5640"/>
      </p:guideLst>
    </p:cSldViewPr>
  </p:slideViewPr>
  <p:outlineViewPr>
    <p:cViewPr>
      <p:scale>
        <a:sx n="33" d="100"/>
        <a:sy n="33" d="100"/>
      </p:scale>
      <p:origin x="0" y="-3830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8" Type="http://schemas.openxmlformats.org/officeDocument/2006/relationships/slide" Target="slides/slide3.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F95627-E700-4049-B050-46F9C8492CAD}" type="datetimeFigureOut">
              <a:rPr lang="en-US" smtClean="0"/>
              <a:pPr/>
              <a:t>5/27/2024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9A7A27-C7DA-4E20-8877-F9D8D7F61956}" type="slidenum">
              <a:rPr lang="en-US" smtClean="0"/>
              <a:pPr/>
              <a:t>‹#›</a:t>
            </a:fld>
            <a:endParaRPr lang="en-US"/>
          </a:p>
        </p:txBody>
      </p:sp>
    </p:spTree>
    <p:extLst>
      <p:ext uri="{BB962C8B-B14F-4D97-AF65-F5344CB8AC3E}">
        <p14:creationId xmlns:p14="http://schemas.microsoft.com/office/powerpoint/2010/main" xmlns="" val="1847281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cs typeface="Times New Roman" panose="02020603050405020304" pitchFamily="18" charset="0"/>
              </a:rPr>
              <a:t>Some current Chinese projects</a:t>
            </a:r>
            <a:r>
              <a:rPr lang="en-US" b="0" i="0" u="none" strike="noStrike" baseline="0" dirty="0">
                <a:cs typeface="Times New Roman" panose="02020603050405020304" pitchFamily="18" charset="0"/>
              </a:rPr>
              <a:t>, including those in Kenya, have left African governments saddled with billions of dollars of debt to China. They have also sparked distrust and resentment at China, which has often used Chinese companies and managers to complete the projects, leading to charges of neocolonialism. It hasn’t helped China’s case that some of these managers have been caught on phone videos making racist comments to their African workers.</a:t>
            </a:r>
          </a:p>
          <a:p>
            <a:pPr algn="l"/>
            <a:endParaRPr lang="en-US" dirty="0">
              <a:cs typeface="Times New Roman" panose="02020603050405020304" pitchFamily="18" charset="0"/>
            </a:endParaRPr>
          </a:p>
          <a:p>
            <a:r>
              <a:rPr lang="en-US" b="0" i="0" u="none" strike="noStrike" baseline="0" dirty="0">
                <a:cs typeface="Times New Roman" panose="02020603050405020304" pitchFamily="18" charset="0"/>
              </a:rPr>
              <a:t>Sources: “America and Kenya Eye Up a Trade Deal,” </a:t>
            </a:r>
            <a:r>
              <a:rPr lang="en-US" b="0" i="1" u="none" strike="noStrike" baseline="0" dirty="0">
                <a:cs typeface="Times New Roman" panose="02020603050405020304" pitchFamily="18" charset="0"/>
              </a:rPr>
              <a:t>The Economist</a:t>
            </a:r>
            <a:r>
              <a:rPr lang="en-US" b="0" i="0" u="none" strike="noStrike" baseline="0" dirty="0">
                <a:cs typeface="Times New Roman" panose="02020603050405020304" pitchFamily="18" charset="0"/>
              </a:rPr>
              <a:t>, February 6, 2020; C. </a:t>
            </a:r>
            <a:r>
              <a:rPr lang="en-US" b="0" i="0" u="none" strike="noStrike" baseline="0" dirty="0" err="1">
                <a:cs typeface="Times New Roman" panose="02020603050405020304" pitchFamily="18" charset="0"/>
              </a:rPr>
              <a:t>Felter</a:t>
            </a:r>
            <a:r>
              <a:rPr lang="en-US" b="0" i="0" u="none" strike="noStrike" baseline="0" dirty="0">
                <a:cs typeface="Times New Roman" panose="02020603050405020304" pitchFamily="18" charset="0"/>
              </a:rPr>
              <a:t>, “What Would a U.S.-Kenya Trade Deal Mean?” </a:t>
            </a:r>
            <a:r>
              <a:rPr lang="en-US" b="0" i="1" u="none" strike="noStrike" baseline="0" dirty="0">
                <a:cs typeface="Times New Roman" panose="02020603050405020304" pitchFamily="18" charset="0"/>
              </a:rPr>
              <a:t>Council on Foreign Relations</a:t>
            </a:r>
            <a:r>
              <a:rPr lang="en-US" b="0" i="0" u="none" strike="noStrike" baseline="0" dirty="0">
                <a:cs typeface="Times New Roman" panose="02020603050405020304" pitchFamily="18" charset="0"/>
              </a:rPr>
              <a:t>, February 21, 2020; J. Goldstein, “Kenyans Say Chinese Investment Brings Racism and Discrimination,” </a:t>
            </a:r>
            <a:r>
              <a:rPr lang="en-US" b="0" i="1" u="none" strike="noStrike" baseline="0" dirty="0">
                <a:cs typeface="Times New Roman" panose="02020603050405020304" pitchFamily="18" charset="0"/>
              </a:rPr>
              <a:t>The New York Times</a:t>
            </a:r>
            <a:r>
              <a:rPr lang="en-US" b="0" i="0" u="none" strike="noStrike" baseline="0" dirty="0">
                <a:cs typeface="Times New Roman" panose="02020603050405020304" pitchFamily="18" charset="0"/>
              </a:rPr>
              <a:t>, October 15, 2018; A. Swanson, “U.S. to Start Trade Talks with Kenya to Counter China’s Influence,” </a:t>
            </a:r>
            <a:r>
              <a:rPr lang="en-US" b="0" i="1" u="none" strike="noStrike" baseline="0" dirty="0">
                <a:cs typeface="Times New Roman" panose="02020603050405020304" pitchFamily="18" charset="0"/>
              </a:rPr>
              <a:t>The New York Times</a:t>
            </a:r>
            <a:r>
              <a:rPr lang="en-US" b="0" i="0" u="none" strike="noStrike" baseline="0" dirty="0">
                <a:cs typeface="Times New Roman" panose="02020603050405020304" pitchFamily="18" charset="0"/>
              </a:rPr>
              <a:t>, February 6, 2020.</a:t>
            </a:r>
            <a:endParaRPr lang="en-US" dirty="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pPr/>
              <a:t>3</a:t>
            </a:fld>
            <a:endParaRPr lang="en-US"/>
          </a:p>
        </p:txBody>
      </p:sp>
    </p:spTree>
    <p:extLst>
      <p:ext uri="{BB962C8B-B14F-4D97-AF65-F5344CB8AC3E}">
        <p14:creationId xmlns:p14="http://schemas.microsoft.com/office/powerpoint/2010/main" xmlns="" val="5755313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D9A7A27-C7DA-4E20-8877-F9D8D7F61956}" type="slidenum">
              <a:rPr lang="en-US" smtClean="0"/>
              <a:pPr/>
              <a:t>4</a:t>
            </a:fld>
            <a:endParaRPr lang="en-US"/>
          </a:p>
        </p:txBody>
      </p:sp>
    </p:spTree>
    <p:extLst>
      <p:ext uri="{BB962C8B-B14F-4D97-AF65-F5344CB8AC3E}">
        <p14:creationId xmlns:p14="http://schemas.microsoft.com/office/powerpoint/2010/main" xmlns="" val="36301130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a:cs typeface="Times New Roman" panose="02020603050405020304" pitchFamily="18" charset="0"/>
              </a:rPr>
              <a:t>The theories of Smith, Ricardo, and Heckscher–Ohlin predict that the consequences of free trade include both static economic gains (because free trade supports a higher level of domestic consumption and more efficient utilization of resources) and dynamic economic gains (because free trade stimulates economic growth and the creation of wealth).</a:t>
            </a:r>
            <a:endParaRPr lang="en-US" dirty="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pPr/>
              <a:t>5</a:t>
            </a:fld>
            <a:endParaRPr lang="en-US"/>
          </a:p>
        </p:txBody>
      </p:sp>
    </p:spTree>
    <p:extLst>
      <p:ext uri="{BB962C8B-B14F-4D97-AF65-F5344CB8AC3E}">
        <p14:creationId xmlns:p14="http://schemas.microsoft.com/office/powerpoint/2010/main" xmlns="" val="352394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a:t>
            </a:r>
            <a:r>
              <a:rPr lang="en-US" baseline="0" dirty="0"/>
              <a:t> 7-1 </a:t>
            </a:r>
            <a:r>
              <a:rPr lang="en-US" i="0" baseline="0" dirty="0"/>
              <a:t>I</a:t>
            </a:r>
            <a:r>
              <a:rPr lang="en-US" dirty="0"/>
              <a:t>dentify the policy instruments used by governments to influence international trade flows.</a:t>
            </a:r>
          </a:p>
          <a:p>
            <a:endParaRPr lang="en-US" dirty="0"/>
          </a:p>
          <a:p>
            <a:pPr algn="l"/>
            <a:r>
              <a:rPr lang="en-US" b="0" i="0" u="none" strike="noStrike" baseline="0" dirty="0">
                <a:cs typeface="Times New Roman" panose="02020603050405020304" pitchFamily="18" charset="0"/>
              </a:rPr>
              <a:t>Tariffs are the oldest and simplest instrument of trade policy.</a:t>
            </a:r>
            <a:endParaRPr lang="en-US" dirty="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pPr/>
              <a:t>6</a:t>
            </a:fld>
            <a:endParaRPr lang="en-US"/>
          </a:p>
        </p:txBody>
      </p:sp>
    </p:spTree>
    <p:extLst>
      <p:ext uri="{BB962C8B-B14F-4D97-AF65-F5344CB8AC3E}">
        <p14:creationId xmlns:p14="http://schemas.microsoft.com/office/powerpoint/2010/main" xmlns="" val="32118611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latin typeface="Times New Roman" panose="02020603050405020304" pitchFamily="18" charset="0"/>
                <a:cs typeface="Times New Roman" panose="02020603050405020304" pitchFamily="18" charset="0"/>
              </a:rPr>
              <a:t>Until the income tax was introduced, for example, the U.S. government received most of its revenues from tariffs.</a:t>
            </a:r>
            <a:endParaRPr lang="en-US" sz="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pPr/>
              <a:t>7</a:t>
            </a:fld>
            <a:endParaRPr lang="en-US"/>
          </a:p>
        </p:txBody>
      </p:sp>
    </p:spTree>
    <p:extLst>
      <p:ext uri="{BB962C8B-B14F-4D97-AF65-F5344CB8AC3E}">
        <p14:creationId xmlns:p14="http://schemas.microsoft.com/office/powerpoint/2010/main" xmlns="" val="17515647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u="none" strike="noStrike" baseline="0" dirty="0">
                <a:cs typeface="Times New Roman" panose="02020603050405020304" pitchFamily="18" charset="0"/>
              </a:rPr>
              <a:t>In most cases, tariffs are placed on imports to protect domestic producers from foreign competition by raising the price of imported goods. However, tariffs also produce revenue for the government. Until the income tax was introduced, for example, the U.S. government received most of its revenues from tariffs.</a:t>
            </a:r>
            <a:endParaRPr lang="en-US" dirty="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pPr/>
              <a:t>8</a:t>
            </a:fld>
            <a:endParaRPr lang="en-US"/>
          </a:p>
        </p:txBody>
      </p:sp>
    </p:spTree>
    <p:extLst>
      <p:ext uri="{BB962C8B-B14F-4D97-AF65-F5344CB8AC3E}">
        <p14:creationId xmlns:p14="http://schemas.microsoft.com/office/powerpoint/2010/main" xmlns="" val="1781545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a:cs typeface="Times New Roman" panose="02020603050405020304" pitchFamily="18" charset="0"/>
              </a:rPr>
              <a:t>Sometimes tariffs are levied on exports of a product from a country. Export tariffs are less common than import tariffs. In general, export tariffs have two objectives: first, to raise revenue for the government, and second, to reduce exports from a sector, often for political reasons.</a:t>
            </a:r>
            <a:endParaRPr lang="en-US" altLang="en-US" dirty="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pPr/>
              <a:t>9</a:t>
            </a:fld>
            <a:endParaRPr lang="en-US"/>
          </a:p>
        </p:txBody>
      </p:sp>
    </p:spTree>
    <p:extLst>
      <p:ext uri="{BB962C8B-B14F-4D97-AF65-F5344CB8AC3E}">
        <p14:creationId xmlns:p14="http://schemas.microsoft.com/office/powerpoint/2010/main" xmlns="" val="827339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u="none" strike="noStrike" baseline="0" dirty="0">
                <a:cs typeface="Times New Roman" panose="02020603050405020304" pitchFamily="18" charset="0"/>
              </a:rPr>
              <a:t>Subsidies take many forms, including cash grants, low-interest loans, tax breaks, and government equity participation in domestic firms.</a:t>
            </a:r>
          </a:p>
          <a:p>
            <a:pPr algn="l"/>
            <a:endParaRPr lang="en-US" altLang="en-US" b="0" i="0" u="none" strike="noStrike" baseline="0" dirty="0">
              <a:cs typeface="Times New Roman" panose="02020603050405020304" pitchFamily="18" charset="0"/>
            </a:endParaRPr>
          </a:p>
          <a:p>
            <a:pPr algn="l"/>
            <a:r>
              <a:rPr lang="en-US" b="0" i="0" u="none" strike="noStrike" baseline="0" dirty="0">
                <a:cs typeface="Times New Roman" panose="02020603050405020304" pitchFamily="18" charset="0"/>
              </a:rPr>
              <a:t>Whether subsidies generate national benefits that exceed their national costs is debatable. In practice, many subsidies are not that successful at increasing the international competitiveness of domestic producers. Rather, they tend to protect the inefficient and promote excess production.</a:t>
            </a:r>
            <a:endParaRPr lang="en-US" altLang="en-US" dirty="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pPr/>
              <a:t>10</a:t>
            </a:fld>
            <a:endParaRPr lang="en-US"/>
          </a:p>
        </p:txBody>
      </p:sp>
    </p:spTree>
    <p:extLst>
      <p:ext uri="{BB962C8B-B14F-4D97-AF65-F5344CB8AC3E}">
        <p14:creationId xmlns:p14="http://schemas.microsoft.com/office/powerpoint/2010/main" xmlns="" val="24602698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Import quotas and voluntary export restraints benefit domestic producers by limiting import competition, but they raise the prices of imported goods for consumers.</a:t>
            </a:r>
            <a:endParaRPr lang="en-US" altLang="en-US" dirty="0"/>
          </a:p>
        </p:txBody>
      </p:sp>
      <p:sp>
        <p:nvSpPr>
          <p:cNvPr id="4" name="Slide Number Placeholder 3"/>
          <p:cNvSpPr>
            <a:spLocks noGrp="1"/>
          </p:cNvSpPr>
          <p:nvPr>
            <p:ph type="sldNum" sz="quarter" idx="5"/>
          </p:nvPr>
        </p:nvSpPr>
        <p:spPr/>
        <p:txBody>
          <a:bodyPr/>
          <a:lstStyle/>
          <a:p>
            <a:fld id="{CD9A7A27-C7DA-4E20-8877-F9D8D7F61956}" type="slidenum">
              <a:rPr lang="en-US" smtClean="0"/>
              <a:pPr/>
              <a:t>11</a:t>
            </a:fld>
            <a:endParaRPr lang="en-US"/>
          </a:p>
        </p:txBody>
      </p:sp>
    </p:spTree>
    <p:extLst>
      <p:ext uri="{BB962C8B-B14F-4D97-AF65-F5344CB8AC3E}">
        <p14:creationId xmlns:p14="http://schemas.microsoft.com/office/powerpoint/2010/main" xmlns="" val="7554620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a:cs typeface="Times New Roman" panose="02020603050405020304" pitchFamily="18" charset="0"/>
              </a:rPr>
              <a:t>As illustrated in Figure 7.1, an ad valorem tariff rate of 10 percent might be levied on 1 million tons of rice imports into South Korea, after which an out-of-quota rate of 80 percent might be applied. Thus, South Korea might import 2 million tons of rice, 1 million at a 10 percent tariff rate and another 1 million at an 80 percent tariff. Tariff rate quotas are common in agriculture, where their goal is to limit imports over quota.</a:t>
            </a:r>
            <a:endParaRPr lang="en-US" dirty="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pPr/>
              <a:t>12</a:t>
            </a:fld>
            <a:endParaRPr lang="en-US"/>
          </a:p>
        </p:txBody>
      </p:sp>
    </p:spTree>
    <p:extLst>
      <p:ext uri="{BB962C8B-B14F-4D97-AF65-F5344CB8AC3E}">
        <p14:creationId xmlns:p14="http://schemas.microsoft.com/office/powerpoint/2010/main" xmlns="" val="15044293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latin typeface="Times New Roman" panose="02020603050405020304" pitchFamily="18" charset="0"/>
                <a:cs typeface="Times New Roman" panose="02020603050405020304" pitchFamily="18" charset="0"/>
              </a:rPr>
              <a:t>For example, in the past, China has placed an export tariff on the export of grain to ensure that there is sufficient supply in China. Similarly, during its infrastructure building boom, China had an export </a:t>
            </a:r>
            <a:r>
              <a:rPr lang="en-US" sz="1200" b="0" i="0" u="none" strike="noStrike" baseline="0" dirty="0" err="1">
                <a:latin typeface="Times New Roman" panose="02020603050405020304" pitchFamily="18" charset="0"/>
                <a:cs typeface="Times New Roman" panose="02020603050405020304" pitchFamily="18" charset="0"/>
              </a:rPr>
              <a:t>tari</a:t>
            </a:r>
            <a:r>
              <a:rPr lang="en-US" sz="1200" b="0" i="0" u="none" strike="noStrike" baseline="0" dirty="0">
                <a:latin typeface="Times New Roman" panose="02020603050405020304" pitchFamily="18" charset="0"/>
                <a:cs typeface="Times New Roman" panose="02020603050405020304" pitchFamily="18" charset="0"/>
              </a:rPr>
              <a:t> f in place on certain kinds of steel products to ensure that there was sufficient supply of steel within the country. The steel tariffs were removed in late 2015. Because most countries try to encourage exports, export tariffs are relatively rare.</a:t>
            </a:r>
            <a:endParaRPr lang="en-US" altLang="en-US" sz="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pPr/>
              <a:t>13</a:t>
            </a:fld>
            <a:endParaRPr lang="en-US"/>
          </a:p>
        </p:txBody>
      </p:sp>
    </p:spTree>
    <p:extLst>
      <p:ext uri="{BB962C8B-B14F-4D97-AF65-F5344CB8AC3E}">
        <p14:creationId xmlns:p14="http://schemas.microsoft.com/office/powerpoint/2010/main" xmlns="" val="28956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latin typeface="Times New Roman" panose="02020603050405020304" pitchFamily="18" charset="0"/>
                <a:cs typeface="Times New Roman" panose="02020603050405020304" pitchFamily="18" charset="0"/>
              </a:rPr>
              <a:t>A little-known law in the United States, the Buy America Act, specifies that government agencies must give preference to American products when putting contracts for equipment out to bid unless the foreign products have a significant price advantage. The law specifies a product as “American” if 51 percent of the materials by value are produced domestically. This amounts to a local content requirement.</a:t>
            </a:r>
            <a:endParaRPr lang="en-US" altLang="en-US" sz="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pPr/>
              <a:t>14</a:t>
            </a:fld>
            <a:endParaRPr lang="en-US"/>
          </a:p>
        </p:txBody>
      </p:sp>
    </p:spTree>
    <p:extLst>
      <p:ext uri="{BB962C8B-B14F-4D97-AF65-F5344CB8AC3E}">
        <p14:creationId xmlns:p14="http://schemas.microsoft.com/office/powerpoint/2010/main" xmlns="" val="31736437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It has been argued that the Japanese are the masters of this trade barrier. In recent decades, Japan’s formal tariff and nontariff barriers have been among the lowest in the world. However, critics charge that the country’s informal administrative barriers to imports more than compensate for this.</a:t>
            </a:r>
          </a:p>
        </p:txBody>
      </p:sp>
      <p:sp>
        <p:nvSpPr>
          <p:cNvPr id="4" name="Slide Number Placeholder 3"/>
          <p:cNvSpPr>
            <a:spLocks noGrp="1"/>
          </p:cNvSpPr>
          <p:nvPr>
            <p:ph type="sldNum" sz="quarter" idx="5"/>
          </p:nvPr>
        </p:nvSpPr>
        <p:spPr/>
        <p:txBody>
          <a:bodyPr/>
          <a:lstStyle/>
          <a:p>
            <a:fld id="{CD9A7A27-C7DA-4E20-8877-F9D8D7F61956}" type="slidenum">
              <a:rPr lang="en-US" smtClean="0"/>
              <a:pPr/>
              <a:t>15</a:t>
            </a:fld>
            <a:endParaRPr lang="en-US"/>
          </a:p>
        </p:txBody>
      </p:sp>
    </p:spTree>
    <p:extLst>
      <p:ext uri="{BB962C8B-B14F-4D97-AF65-F5344CB8AC3E}">
        <p14:creationId xmlns:p14="http://schemas.microsoft.com/office/powerpoint/2010/main" xmlns="" val="30565788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Dumping is viewed as a method by which firms unload excess production in foreign markets. Some dumping may be the result of predatory behavior, with producers using substantial profits from their home markets to subsidize prices in a foreign market with a view to driving indigenous competitors out of that market. Once this has been achieved, so the argument goes, the predatory firm can raise prices and earn substantial profits.</a:t>
            </a:r>
          </a:p>
        </p:txBody>
      </p:sp>
      <p:sp>
        <p:nvSpPr>
          <p:cNvPr id="4" name="Slide Number Placeholder 3"/>
          <p:cNvSpPr>
            <a:spLocks noGrp="1"/>
          </p:cNvSpPr>
          <p:nvPr>
            <p:ph type="sldNum" sz="quarter" idx="5"/>
          </p:nvPr>
        </p:nvSpPr>
        <p:spPr/>
        <p:txBody>
          <a:bodyPr/>
          <a:lstStyle/>
          <a:p>
            <a:fld id="{CD9A7A27-C7DA-4E20-8877-F9D8D7F61956}" type="slidenum">
              <a:rPr lang="en-US" smtClean="0"/>
              <a:pPr/>
              <a:t>16</a:t>
            </a:fld>
            <a:endParaRPr lang="en-US"/>
          </a:p>
        </p:txBody>
      </p:sp>
    </p:spTree>
    <p:extLst>
      <p:ext uri="{BB962C8B-B14F-4D97-AF65-F5344CB8AC3E}">
        <p14:creationId xmlns:p14="http://schemas.microsoft.com/office/powerpoint/2010/main" xmlns="" val="15221725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LO 7-2</a:t>
            </a:r>
            <a:r>
              <a:rPr lang="en-US" altLang="en-US" baseline="0" dirty="0"/>
              <a:t> </a:t>
            </a:r>
            <a:r>
              <a:rPr lang="en-US" dirty="0"/>
              <a:t>Understand why governments sometimes intervene in international trade.</a:t>
            </a:r>
            <a:endParaRPr lang="en-US" altLang="en-US" dirty="0"/>
          </a:p>
        </p:txBody>
      </p:sp>
      <p:sp>
        <p:nvSpPr>
          <p:cNvPr id="4" name="Slide Number Placeholder 3"/>
          <p:cNvSpPr>
            <a:spLocks noGrp="1"/>
          </p:cNvSpPr>
          <p:nvPr>
            <p:ph type="sldNum" sz="quarter" idx="5"/>
          </p:nvPr>
        </p:nvSpPr>
        <p:spPr/>
        <p:txBody>
          <a:bodyPr/>
          <a:lstStyle/>
          <a:p>
            <a:fld id="{CD9A7A27-C7DA-4E20-8877-F9D8D7F61956}" type="slidenum">
              <a:rPr lang="en-US" smtClean="0"/>
              <a:pPr/>
              <a:t>17</a:t>
            </a:fld>
            <a:endParaRPr lang="en-US"/>
          </a:p>
        </p:txBody>
      </p:sp>
    </p:spTree>
    <p:extLst>
      <p:ext uri="{BB962C8B-B14F-4D97-AF65-F5344CB8AC3E}">
        <p14:creationId xmlns:p14="http://schemas.microsoft.com/office/powerpoint/2010/main" xmlns="" val="680633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solidFill>
                  <a:schemeClr val="accent4">
                    <a:lumMod val="75000"/>
                  </a:schemeClr>
                </a:solidFill>
              </a:rPr>
              <a:t>Protecting jobs and industries is </a:t>
            </a:r>
            <a:r>
              <a:rPr lang="en-US" dirty="0"/>
              <a:t>the most common political reason for trade restrictions. The national security argument is less common today than in the past.</a:t>
            </a:r>
          </a:p>
          <a:p>
            <a:pPr>
              <a:defRPr/>
            </a:pPr>
            <a:endParaRPr lang="en-US" dirty="0"/>
          </a:p>
          <a:p>
            <a:pPr>
              <a:defRPr/>
            </a:pPr>
            <a:r>
              <a:rPr lang="en-US" dirty="0"/>
              <a:t>When the Trump Administration announced tariffs on imports of foreign steel and aluminum on March 1, 2018, national security issues were cited as a primary justification. This was the first time since 1986 that a national security threat was used to justify tariffs imposed by the United States. In 2017, the United States was importing about 30 percent of steel used in the country, with the largest source of imports being Canada and Mexico. Interestingly, and counter to the argument of the Trump Administration, critics argued that by raising input prices for many U.S. defense contractors, who tend to be big consumers of steel and aluminum, the tariffs would actually harm the U.S. defense industry and have a negative impact on national security.</a:t>
            </a:r>
          </a:p>
        </p:txBody>
      </p:sp>
      <p:sp>
        <p:nvSpPr>
          <p:cNvPr id="4" name="Slide Number Placeholder 3"/>
          <p:cNvSpPr>
            <a:spLocks noGrp="1"/>
          </p:cNvSpPr>
          <p:nvPr>
            <p:ph type="sldNum" sz="quarter" idx="5"/>
          </p:nvPr>
        </p:nvSpPr>
        <p:spPr/>
        <p:txBody>
          <a:bodyPr/>
          <a:lstStyle/>
          <a:p>
            <a:fld id="{CD9A7A27-C7DA-4E20-8877-F9D8D7F61956}" type="slidenum">
              <a:rPr lang="en-US" smtClean="0"/>
              <a:pPr/>
              <a:t>18</a:t>
            </a:fld>
            <a:endParaRPr lang="en-US"/>
          </a:p>
        </p:txBody>
      </p:sp>
    </p:spTree>
    <p:extLst>
      <p:ext uri="{BB962C8B-B14F-4D97-AF65-F5344CB8AC3E}">
        <p14:creationId xmlns:p14="http://schemas.microsoft.com/office/powerpoint/2010/main" xmlns="" val="4569894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countries can undermine unilateral trade sanctions. The U.S. sanctions against Cuba, for example, did not stop other Western countries from trading with Cuba. The U.S. sanctions have done little more than help create a vacuum into which other trading nations, such as Canada and Germany, have stepped.</a:t>
            </a:r>
            <a:endParaRPr lang="en-IN" dirty="0"/>
          </a:p>
        </p:txBody>
      </p:sp>
      <p:sp>
        <p:nvSpPr>
          <p:cNvPr id="4" name="Slide Number Placeholder 3"/>
          <p:cNvSpPr>
            <a:spLocks noGrp="1"/>
          </p:cNvSpPr>
          <p:nvPr>
            <p:ph type="sldNum" sz="quarter" idx="5"/>
          </p:nvPr>
        </p:nvSpPr>
        <p:spPr/>
        <p:txBody>
          <a:bodyPr/>
          <a:lstStyle/>
          <a:p>
            <a:fld id="{CD9A7A27-C7DA-4E20-8877-F9D8D7F61956}" type="slidenum">
              <a:rPr lang="en-US" smtClean="0"/>
              <a:pPr/>
              <a:t>19</a:t>
            </a:fld>
            <a:endParaRPr lang="en-US"/>
          </a:p>
        </p:txBody>
      </p:sp>
    </p:spTree>
    <p:extLst>
      <p:ext uri="{BB962C8B-B14F-4D97-AF65-F5344CB8AC3E}">
        <p14:creationId xmlns:p14="http://schemas.microsoft.com/office/powerpoint/2010/main" xmlns="" val="33308426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argument has had substantial appeal for the governments of developing nations during the past 50 years, and the GATT has recognized the infant industry argument as a legitimate reason for protectionism.</a:t>
            </a:r>
          </a:p>
        </p:txBody>
      </p:sp>
      <p:sp>
        <p:nvSpPr>
          <p:cNvPr id="4" name="Slide Number Placeholder 3"/>
          <p:cNvSpPr>
            <a:spLocks noGrp="1"/>
          </p:cNvSpPr>
          <p:nvPr>
            <p:ph type="sldNum" sz="quarter" idx="5"/>
          </p:nvPr>
        </p:nvSpPr>
        <p:spPr/>
        <p:txBody>
          <a:bodyPr/>
          <a:lstStyle/>
          <a:p>
            <a:fld id="{CD9A7A27-C7DA-4E20-8877-F9D8D7F61956}" type="slidenum">
              <a:rPr lang="en-US" smtClean="0"/>
              <a:pPr/>
              <a:t>20</a:t>
            </a:fld>
            <a:endParaRPr lang="en-US"/>
          </a:p>
        </p:txBody>
      </p:sp>
    </p:spTree>
    <p:extLst>
      <p:ext uri="{BB962C8B-B14F-4D97-AF65-F5344CB8AC3E}">
        <p14:creationId xmlns:p14="http://schemas.microsoft.com/office/powerpoint/2010/main" xmlns="" val="21937771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these arguments are correct, they support a rationale for government intervention in international trade. Governments should target technologies that may be important in the future and use subsidies to support development work aimed at commercializing those technologies. Furthermore, government should provide export subsidies until the domestic firms have established first-mover advantages in the world market. Government support may also be justified if it can help domestic firms overcome the first-mover advantages enjoyed by foreign competitors and emerge as viable competitors in the world market.</a:t>
            </a:r>
          </a:p>
        </p:txBody>
      </p:sp>
      <p:sp>
        <p:nvSpPr>
          <p:cNvPr id="4" name="Slide Number Placeholder 3"/>
          <p:cNvSpPr>
            <a:spLocks noGrp="1"/>
          </p:cNvSpPr>
          <p:nvPr>
            <p:ph type="sldNum" sz="quarter" idx="5"/>
          </p:nvPr>
        </p:nvSpPr>
        <p:spPr/>
        <p:txBody>
          <a:bodyPr/>
          <a:lstStyle/>
          <a:p>
            <a:fld id="{CD9A7A27-C7DA-4E20-8877-F9D8D7F61956}" type="slidenum">
              <a:rPr lang="en-US" smtClean="0"/>
              <a:pPr/>
              <a:t>21</a:t>
            </a:fld>
            <a:endParaRPr lang="en-US"/>
          </a:p>
        </p:txBody>
      </p:sp>
    </p:spTree>
    <p:extLst>
      <p:ext uri="{BB962C8B-B14F-4D97-AF65-F5344CB8AC3E}">
        <p14:creationId xmlns:p14="http://schemas.microsoft.com/office/powerpoint/2010/main" xmlns="" val="5901867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LO 7-3 Summarize and explain the arguments against strategic trade policy.</a:t>
            </a:r>
          </a:p>
        </p:txBody>
      </p:sp>
      <p:sp>
        <p:nvSpPr>
          <p:cNvPr id="4" name="Slide Number Placeholder 3"/>
          <p:cNvSpPr>
            <a:spLocks noGrp="1"/>
          </p:cNvSpPr>
          <p:nvPr>
            <p:ph type="sldNum" sz="quarter" idx="5"/>
          </p:nvPr>
        </p:nvSpPr>
        <p:spPr/>
        <p:txBody>
          <a:bodyPr/>
          <a:lstStyle/>
          <a:p>
            <a:fld id="{CD9A7A27-C7DA-4E20-8877-F9D8D7F61956}" type="slidenum">
              <a:rPr lang="en-US" smtClean="0"/>
              <a:pPr/>
              <a:t>22</a:t>
            </a:fld>
            <a:endParaRPr lang="en-US"/>
          </a:p>
        </p:txBody>
      </p:sp>
    </p:spTree>
    <p:extLst>
      <p:ext uri="{BB962C8B-B14F-4D97-AF65-F5344CB8AC3E}">
        <p14:creationId xmlns:p14="http://schemas.microsoft.com/office/powerpoint/2010/main" xmlns="" val="459960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a:cs typeface="Times New Roman" panose="02020603050405020304" pitchFamily="18" charset="0"/>
              </a:rPr>
              <a:t>Krugman may be right about the danger of a strategic trade policy leading to a trade war. The problem, however, is how to respond when one’s competitors are already being supported by government subsidies.</a:t>
            </a:r>
            <a:endParaRPr lang="en-US" dirty="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pPr/>
              <a:t>23</a:t>
            </a:fld>
            <a:endParaRPr lang="en-US"/>
          </a:p>
        </p:txBody>
      </p:sp>
    </p:spTree>
    <p:extLst>
      <p:ext uri="{BB962C8B-B14F-4D97-AF65-F5344CB8AC3E}">
        <p14:creationId xmlns:p14="http://schemas.microsoft.com/office/powerpoint/2010/main" xmlns="" val="10469021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a:cs typeface="Times New Roman" panose="02020603050405020304" pitchFamily="18" charset="0"/>
              </a:rPr>
              <a:t>The European Union’s support for the Common Agricultural Policy (CAP), which arose because of the political power of French and German farmers, is an example. The CAP benefits inefficient farmers and the politicians who rely on the farm vote but not consumers in the EU, who end up paying more for their foodstuffs.</a:t>
            </a:r>
            <a:endParaRPr lang="en-US" dirty="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pPr/>
              <a:t>24</a:t>
            </a:fld>
            <a:endParaRPr lang="en-US"/>
          </a:p>
        </p:txBody>
      </p:sp>
    </p:spTree>
    <p:extLst>
      <p:ext uri="{BB962C8B-B14F-4D97-AF65-F5344CB8AC3E}">
        <p14:creationId xmlns:p14="http://schemas.microsoft.com/office/powerpoint/2010/main" xmlns="" val="34267171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pPr>
            <a:r>
              <a:rPr lang="en-US" altLang="en-US" dirty="0"/>
              <a:t>LO 7-4 </a:t>
            </a:r>
            <a:r>
              <a:rPr lang="en-US" dirty="0"/>
              <a:t>Describe the development of the world trading system and the current trade issue.</a:t>
            </a:r>
          </a:p>
          <a:p>
            <a:pPr eaLnBrk="1" hangingPunct="1">
              <a:lnSpc>
                <a:spcPct val="90000"/>
              </a:lnSpc>
            </a:pPr>
            <a:endParaRPr lang="en-US" altLang="en-US" dirty="0">
              <a:cs typeface="Times New Roman" panose="02020603050405020304" pitchFamily="18" charset="0"/>
            </a:endParaRPr>
          </a:p>
          <a:p>
            <a:pPr algn="l"/>
            <a:r>
              <a:rPr lang="en-US" b="0" i="0" u="none" strike="noStrike" baseline="0" dirty="0">
                <a:cs typeface="Times New Roman" panose="02020603050405020304" pitchFamily="18" charset="0"/>
              </a:rPr>
              <a:t>Economic arguments support unrestricted free trade. While many governments have recognized the value of these arguments, they have been unwilling to unilaterally lower their trade barriers for fear that other nations might not follow suit.</a:t>
            </a:r>
            <a:endParaRPr lang="en-US" altLang="en-US" dirty="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pPr/>
              <a:t>25</a:t>
            </a:fld>
            <a:endParaRPr lang="en-US"/>
          </a:p>
        </p:txBody>
      </p:sp>
    </p:spTree>
    <p:extLst>
      <p:ext uri="{BB962C8B-B14F-4D97-AF65-F5344CB8AC3E}">
        <p14:creationId xmlns:p14="http://schemas.microsoft.com/office/powerpoint/2010/main" xmlns="" val="25748964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Free trade as a government policy was first officially embraced by Great Britain in 1846, when the British Parliament repealed the Corn Laws. The Corn Laws placed a high tariff on imports of foreign corn. The objectives of the Corn Laws tariff were to raise government revenues and to protect British corn producers. There had been annual motions in Parliament in favor of free trade since the 1820s, when David Ricardo was a member. However, agricultural protection was withdrawn only as a result of a protracted debate when the effects of a harvest failure in Great Britain were compounded by the imminent threat of famine in Ireland. Faced with considerable hardship and suffering among the populace, Parliament narrowly reversed its long-held position.</a:t>
            </a:r>
          </a:p>
          <a:p>
            <a:endParaRPr lang="en-US" dirty="0"/>
          </a:p>
          <a:p>
            <a:r>
              <a:rPr lang="en-US" dirty="0"/>
              <a:t>During the next 80 years or so, Great Britain, as one of the world’s dominant trading powers, pushed the case for trade liberalization, but the British government was a voice in the wilderness.</a:t>
            </a:r>
          </a:p>
        </p:txBody>
      </p:sp>
      <p:sp>
        <p:nvSpPr>
          <p:cNvPr id="4" name="Slide Number Placeholder 3"/>
          <p:cNvSpPr>
            <a:spLocks noGrp="1"/>
          </p:cNvSpPr>
          <p:nvPr>
            <p:ph type="sldNum" sz="quarter" idx="5"/>
          </p:nvPr>
        </p:nvSpPr>
        <p:spPr/>
        <p:txBody>
          <a:bodyPr/>
          <a:lstStyle/>
          <a:p>
            <a:fld id="{CD9A7A27-C7DA-4E20-8877-F9D8D7F61956}" type="slidenum">
              <a:rPr lang="en-US" smtClean="0"/>
              <a:pPr/>
              <a:t>26</a:t>
            </a:fld>
            <a:endParaRPr lang="en-US"/>
          </a:p>
        </p:txBody>
      </p:sp>
    </p:spTree>
    <p:extLst>
      <p:ext uri="{BB962C8B-B14F-4D97-AF65-F5344CB8AC3E}">
        <p14:creationId xmlns:p14="http://schemas.microsoft.com/office/powerpoint/2010/main" xmlns="" val="30203739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latin typeface="Times New Roman" panose="02020603050405020304" pitchFamily="18" charset="0"/>
                <a:cs typeface="Times New Roman" panose="02020603050405020304" pitchFamily="18" charset="0"/>
              </a:rPr>
              <a:t>In its early years, the GATT was by most measures very successful. For example, the average tariff declined by nearly 92 percent in the United States between the Geneva Round of 1947 and the Tokyo Round of 1973 to 1979. Consistent with the theoretical arguments first advanced by Ricardo, the move toward free trade under the GATT appeared to stimulate economic growth.</a:t>
            </a:r>
            <a:endParaRPr lang="en-US" sz="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pPr/>
              <a:t>27</a:t>
            </a:fld>
            <a:endParaRPr lang="en-US"/>
          </a:p>
        </p:txBody>
      </p:sp>
    </p:spTree>
    <p:extLst>
      <p:ext uri="{BB962C8B-B14F-4D97-AF65-F5344CB8AC3E}">
        <p14:creationId xmlns:p14="http://schemas.microsoft.com/office/powerpoint/2010/main" xmlns="" val="2929487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a:cs typeface="Times New Roman" panose="02020603050405020304" pitchFamily="18" charset="0"/>
              </a:rPr>
              <a:t>Bilateral voluntary export restraints (VERs) circumvented GATT agreements, because neither the importing country nor the exporting country complained to the GATT bureaucracy in Geneva—and without a complaint, the GATT bureaucracy could do nothing.</a:t>
            </a:r>
            <a:endParaRPr lang="en-US" dirty="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pPr/>
              <a:t>28</a:t>
            </a:fld>
            <a:endParaRPr lang="en-US"/>
          </a:p>
        </p:txBody>
      </p:sp>
    </p:spTree>
    <p:extLst>
      <p:ext uri="{BB962C8B-B14F-4D97-AF65-F5344CB8AC3E}">
        <p14:creationId xmlns:p14="http://schemas.microsoft.com/office/powerpoint/2010/main" xmlns="" val="18223868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The Uruguay Round dragged on for seven years before an agreement was reached on December 15, 1993. It went into effect July 1, 1995. The Uruguay Round contained the following provisions:</a:t>
            </a:r>
          </a:p>
          <a:p>
            <a:pPr marL="228600" indent="-228600">
              <a:buFont typeface="+mj-lt"/>
              <a:buAutoNum type="arabicPeriod"/>
            </a:pPr>
            <a:r>
              <a:rPr lang="en-US" sz="1200" dirty="0"/>
              <a:t>Tariffs on industrial goods were to be reduced by more than one-third, and tariffs were to be scrapped on more than 40 percent of manufactured goods.</a:t>
            </a:r>
          </a:p>
          <a:p>
            <a:pPr marL="228600" indent="-228600">
              <a:buFont typeface="+mj-lt"/>
              <a:buAutoNum type="arabicPeriod"/>
            </a:pPr>
            <a:r>
              <a:rPr lang="en-US" sz="1200" dirty="0"/>
              <a:t>Average tariff rates imposed by developed nations on manufactured goods were to be reduced to less than 4 percent of value, the lowest level in modern history.</a:t>
            </a:r>
          </a:p>
          <a:p>
            <a:pPr marL="228600" indent="-228600">
              <a:buFont typeface="+mj-lt"/>
              <a:buAutoNum type="arabicPeriod"/>
            </a:pPr>
            <a:r>
              <a:rPr lang="en-US" sz="1200" dirty="0"/>
              <a:t>Agricultural subsidies were to be substantially reduced.</a:t>
            </a:r>
          </a:p>
          <a:p>
            <a:pPr marL="228600" indent="-228600">
              <a:buFont typeface="+mj-lt"/>
              <a:buAutoNum type="arabicPeriod"/>
            </a:pPr>
            <a:r>
              <a:rPr lang="en-US" sz="1200" dirty="0"/>
              <a:t>GATT fair trade and market access rules were to be extended to cover a wide range of services.</a:t>
            </a:r>
          </a:p>
          <a:p>
            <a:pPr marL="228600" indent="-228600">
              <a:buFont typeface="+mj-lt"/>
              <a:buAutoNum type="arabicPeriod"/>
            </a:pPr>
            <a:r>
              <a:rPr lang="en-US" sz="1200" dirty="0"/>
              <a:t>GATT rules also were to be extended to provide enhanced protection for patents, copyrights, and trademarks (intellectual property).</a:t>
            </a:r>
          </a:p>
          <a:p>
            <a:pPr marL="228600" indent="-228600">
              <a:buFont typeface="+mj-lt"/>
              <a:buAutoNum type="arabicPeriod"/>
            </a:pPr>
            <a:r>
              <a:rPr lang="en-US" sz="1200" dirty="0"/>
              <a:t>Barriers on trade in textiles were to be significantly reduced over 10 years.</a:t>
            </a:r>
          </a:p>
          <a:p>
            <a:pPr marL="228600" indent="-228600">
              <a:buFont typeface="+mj-lt"/>
              <a:buAutoNum type="arabicPeriod"/>
            </a:pPr>
            <a:r>
              <a:rPr lang="en-US" sz="1200" dirty="0"/>
              <a:t>The World Trade Organization was to be created to implement the GATT agreement.</a:t>
            </a:r>
          </a:p>
        </p:txBody>
      </p:sp>
      <p:sp>
        <p:nvSpPr>
          <p:cNvPr id="4" name="Slide Number Placeholder 3"/>
          <p:cNvSpPr>
            <a:spLocks noGrp="1"/>
          </p:cNvSpPr>
          <p:nvPr>
            <p:ph type="sldNum" sz="quarter" idx="5"/>
          </p:nvPr>
        </p:nvSpPr>
        <p:spPr/>
        <p:txBody>
          <a:bodyPr/>
          <a:lstStyle/>
          <a:p>
            <a:fld id="{CD9A7A27-C7DA-4E20-8877-F9D8D7F61956}" type="slidenum">
              <a:rPr lang="en-US" smtClean="0"/>
              <a:pPr/>
              <a:t>29</a:t>
            </a:fld>
            <a:endParaRPr lang="en-US"/>
          </a:p>
        </p:txBody>
      </p:sp>
    </p:spTree>
    <p:extLst>
      <p:ext uri="{BB962C8B-B14F-4D97-AF65-F5344CB8AC3E}">
        <p14:creationId xmlns:p14="http://schemas.microsoft.com/office/powerpoint/2010/main" xmlns="" val="16719174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a:cs typeface="Times New Roman" panose="02020603050405020304" pitchFamily="18" charset="0"/>
              </a:rPr>
              <a:t>By 2020, the WTO had 164 members, including China, which joined at the end of 2001, and Russia, which joined in 2012.</a:t>
            </a:r>
            <a:endParaRPr lang="en-US" altLang="en-US" dirty="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pPr/>
              <a:t>30</a:t>
            </a:fld>
            <a:endParaRPr lang="en-US"/>
          </a:p>
        </p:txBody>
      </p:sp>
    </p:spTree>
    <p:extLst>
      <p:ext uri="{BB962C8B-B14F-4D97-AF65-F5344CB8AC3E}">
        <p14:creationId xmlns:p14="http://schemas.microsoft.com/office/powerpoint/2010/main" xmlns="" val="37014904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a:cs typeface="Times New Roman" panose="02020603050405020304" pitchFamily="18" charset="0"/>
              </a:rPr>
              <a:t>Seventy countries agreed to dramatically lower or eradicate barriers to foreign direct investment in their financial services sector. The United States and the European Union (with minor exceptions) are fully open to inward investment by foreign banks, insurance, and securities companies. As part of the deal, many Asian countries made important concessions that allow significant foreign participation in their financial services sectors for the first time.</a:t>
            </a:r>
            <a:endParaRPr lang="en-US" dirty="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pPr/>
              <a:t>31</a:t>
            </a:fld>
            <a:endParaRPr lang="en-US"/>
          </a:p>
        </p:txBody>
      </p:sp>
    </p:spTree>
    <p:extLst>
      <p:ext uri="{BB962C8B-B14F-4D97-AF65-F5344CB8AC3E}">
        <p14:creationId xmlns:p14="http://schemas.microsoft.com/office/powerpoint/2010/main" xmlns="" val="36071093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TRIPS obliges WTO members to grant and enforce patents lasting at least 20 years and copyrights lasting 50 years.</a:t>
            </a:r>
          </a:p>
        </p:txBody>
      </p:sp>
      <p:sp>
        <p:nvSpPr>
          <p:cNvPr id="4" name="Slide Number Placeholder 3"/>
          <p:cNvSpPr>
            <a:spLocks noGrp="1"/>
          </p:cNvSpPr>
          <p:nvPr>
            <p:ph type="sldNum" sz="quarter" idx="5"/>
          </p:nvPr>
        </p:nvSpPr>
        <p:spPr/>
        <p:txBody>
          <a:bodyPr/>
          <a:lstStyle/>
          <a:p>
            <a:fld id="{CD9A7A27-C7DA-4E20-8877-F9D8D7F61956}" type="slidenum">
              <a:rPr lang="en-US" smtClean="0"/>
              <a:pPr/>
              <a:t>32</a:t>
            </a:fld>
            <a:endParaRPr lang="en-US"/>
          </a:p>
        </p:txBody>
      </p:sp>
    </p:spTree>
    <p:extLst>
      <p:ext uri="{BB962C8B-B14F-4D97-AF65-F5344CB8AC3E}">
        <p14:creationId xmlns:p14="http://schemas.microsoft.com/office/powerpoint/2010/main" xmlns="" val="40822169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historically high tariff rates on agricultural products reflect a desire to protect domestic agriculture and traditional farming communities from foreign competition. In addition to high tariffs, agricultural producers also benefit from substantial subsidies.</a:t>
            </a:r>
          </a:p>
          <a:p>
            <a:endParaRPr lang="en-US" dirty="0"/>
          </a:p>
          <a:p>
            <a:r>
              <a:rPr lang="en-US" dirty="0"/>
              <a:t>The net effect is to raise prices to consumers, reduce the volume of agricultural trade, and encourage the overproduction of products that are heavily subsidized (with the government typically buying the surplus). Because global trade in agriculture currently amounts to around 10 percent of total merchandized trade, the WTO argues that removing tariff barriers and subsidies could significantly boost the overall level of trade, lower prices to consumers, and raise global economic growth by freeing consumption and investment resources for more productive uses.</a:t>
            </a:r>
          </a:p>
        </p:txBody>
      </p:sp>
      <p:sp>
        <p:nvSpPr>
          <p:cNvPr id="4" name="Slide Number Placeholder 3"/>
          <p:cNvSpPr>
            <a:spLocks noGrp="1"/>
          </p:cNvSpPr>
          <p:nvPr>
            <p:ph type="sldNum" sz="quarter" idx="5"/>
          </p:nvPr>
        </p:nvSpPr>
        <p:spPr/>
        <p:txBody>
          <a:bodyPr/>
          <a:lstStyle/>
          <a:p>
            <a:fld id="{CD9A7A27-C7DA-4E20-8877-F9D8D7F61956}" type="slidenum">
              <a:rPr lang="en-US" smtClean="0"/>
              <a:pPr/>
              <a:t>33</a:t>
            </a:fld>
            <a:endParaRPr lang="en-US"/>
          </a:p>
        </p:txBody>
      </p:sp>
    </p:spTree>
    <p:extLst>
      <p:ext uri="{BB962C8B-B14F-4D97-AF65-F5344CB8AC3E}">
        <p14:creationId xmlns:p14="http://schemas.microsoft.com/office/powerpoint/2010/main" xmlns="" val="166360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a:latin typeface="Times New Roman" panose="02020603050405020304" pitchFamily="18" charset="0"/>
                <a:cs typeface="Times New Roman" panose="02020603050405020304" pitchFamily="18" charset="0"/>
              </a:rPr>
              <a:t>As of 2018, the goal for the Doha round was to reduce tariffs for manufactured and agricultural goods by 60 to 70 percent and to cut subsidies to half of their current level—but getting nations to agree to these goals was proving exceedingly difficult.</a:t>
            </a:r>
            <a:endParaRPr lang="en-US" alt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pPr/>
              <a:t>34</a:t>
            </a:fld>
            <a:endParaRPr lang="en-US"/>
          </a:p>
        </p:txBody>
      </p:sp>
    </p:spTree>
    <p:extLst>
      <p:ext uri="{BB962C8B-B14F-4D97-AF65-F5344CB8AC3E}">
        <p14:creationId xmlns:p14="http://schemas.microsoft.com/office/powerpoint/2010/main" xmlns="" val="3563877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In response to the apparent failure of the Doha Round to progress, many nations have pushed forward with </a:t>
            </a:r>
            <a:r>
              <a:rPr lang="en-US" i="1" dirty="0"/>
              <a:t>multilateral or bilateral trade agreements</a:t>
            </a:r>
            <a:r>
              <a:rPr lang="en-US" dirty="0"/>
              <a:t>, which are reciprocal trade agreements between two or more partners. For example, in 2014 Australia and China entered into a bilateral free trade agreement.</a:t>
            </a:r>
          </a:p>
          <a:p>
            <a:pPr eaLnBrk="1" hangingPunct="1"/>
            <a:endParaRPr lang="en-US" dirty="0"/>
          </a:p>
          <a:p>
            <a:pPr eaLnBrk="1" hangingPunct="1"/>
            <a:r>
              <a:rPr lang="en-US" dirty="0"/>
              <a:t>Multilateral and bilateral trade agreements are designed to capture gain from trade beyond those agreements currently attainable under WTO treaties.</a:t>
            </a:r>
            <a:endParaRPr lang="en-US" altLang="en-US" dirty="0"/>
          </a:p>
        </p:txBody>
      </p:sp>
      <p:sp>
        <p:nvSpPr>
          <p:cNvPr id="4" name="Slide Number Placeholder 3"/>
          <p:cNvSpPr>
            <a:spLocks noGrp="1"/>
          </p:cNvSpPr>
          <p:nvPr>
            <p:ph type="sldNum" sz="quarter" idx="5"/>
          </p:nvPr>
        </p:nvSpPr>
        <p:spPr/>
        <p:txBody>
          <a:bodyPr/>
          <a:lstStyle/>
          <a:p>
            <a:fld id="{CD9A7A27-C7DA-4E20-8877-F9D8D7F61956}" type="slidenum">
              <a:rPr lang="en-US" smtClean="0"/>
              <a:pPr/>
              <a:t>35</a:t>
            </a:fld>
            <a:endParaRPr lang="en-US"/>
          </a:p>
        </p:txBody>
      </p:sp>
    </p:spTree>
    <p:extLst>
      <p:ext uri="{BB962C8B-B14F-4D97-AF65-F5344CB8AC3E}">
        <p14:creationId xmlns:p14="http://schemas.microsoft.com/office/powerpoint/2010/main" xmlns="" val="41737993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latin typeface="Times New Roman" panose="02020603050405020304" pitchFamily="18" charset="0"/>
                <a:cs typeface="Times New Roman" panose="02020603050405020304" pitchFamily="18" charset="0"/>
              </a:rPr>
              <a:t>In late 2019, the Trump administration also blocked replacements for two judges on the WTO’s appellate body, which hears appeals in trade disputes. With just one judge remaining, it will no longer be able to hear new cases, which effectively undermines the WTO’s enforcement mechanism. The significance of these developments is that heretofore both Britain and America have been leaders in the global push toward greater free trade.</a:t>
            </a:r>
            <a:endParaRPr lang="en-US" altLang="en-US" sz="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pPr/>
              <a:t>36</a:t>
            </a:fld>
            <a:endParaRPr lang="en-US"/>
          </a:p>
        </p:txBody>
      </p:sp>
    </p:spTree>
    <p:extLst>
      <p:ext uri="{BB962C8B-B14F-4D97-AF65-F5344CB8AC3E}">
        <p14:creationId xmlns:p14="http://schemas.microsoft.com/office/powerpoint/2010/main" xmlns="" val="28457992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Times New Roman" panose="02020603050405020304" pitchFamily="18" charset="0"/>
              </a:rPr>
              <a:t>The Director General of the WTO is </a:t>
            </a:r>
            <a:r>
              <a:rPr lang="en-US" b="0" i="0" u="none" strike="noStrike" baseline="0" dirty="0">
                <a:cs typeface="Times New Roman" panose="02020603050405020304" pitchFamily="18" charset="0"/>
              </a:rPr>
              <a:t>referring to the rise of tariffs, the ongoing trade dispute between the world’s two largest economies, the United States and China, and the apparent belief of the Trump administration that bilateral agreements, and managed trade deals, are superior to the rules-based multilateral trade order embodied in the WTO.</a:t>
            </a:r>
            <a:endParaRPr lang="en-US" dirty="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pPr/>
              <a:t>37</a:t>
            </a:fld>
            <a:endParaRPr lang="en-US"/>
          </a:p>
        </p:txBody>
      </p:sp>
    </p:spTree>
    <p:extLst>
      <p:ext uri="{BB962C8B-B14F-4D97-AF65-F5344CB8AC3E}">
        <p14:creationId xmlns:p14="http://schemas.microsoft.com/office/powerpoint/2010/main" xmlns="" val="13220835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LO 7-5 Explain the implications for managers of developments in the world trading system.</a:t>
            </a:r>
          </a:p>
          <a:p>
            <a:endParaRPr lang="en-US" sz="1200" dirty="0">
              <a:latin typeface="Times New Roman" panose="02020603050405020304" pitchFamily="18" charset="0"/>
              <a:cs typeface="Times New Roman" panose="02020603050405020304" pitchFamily="18" charset="0"/>
            </a:endParaRPr>
          </a:p>
          <a:p>
            <a:pPr algn="l"/>
            <a:r>
              <a:rPr lang="en-US" sz="1200" b="0" i="0" u="none" strike="noStrike" baseline="0" dirty="0">
                <a:latin typeface="Times New Roman" panose="02020603050405020304" pitchFamily="18" charset="0"/>
                <a:cs typeface="Times New Roman" panose="02020603050405020304" pitchFamily="18" charset="0"/>
              </a:rPr>
              <a:t>When trade barriers are targeted at exports from a particular nation, firms based in that nation are at a competitive disadvantage to firms of other nations. The firm may deal with such targeted trade barriers by moving production into the country imposing barriers. Another strategy may be to move production to countries whose exports are not targeted by the specific trade barrier.</a:t>
            </a:r>
            <a:endParaRPr lang="en-US" sz="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pPr/>
              <a:t>38</a:t>
            </a:fld>
            <a:endParaRPr lang="en-US"/>
          </a:p>
        </p:txBody>
      </p:sp>
    </p:spTree>
    <p:extLst>
      <p:ext uri="{BB962C8B-B14F-4D97-AF65-F5344CB8AC3E}">
        <p14:creationId xmlns:p14="http://schemas.microsoft.com/office/powerpoint/2010/main" xmlns="" val="29213230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baseline="0" dirty="0">
                <a:cs typeface="Times New Roman" panose="02020603050405020304" pitchFamily="18" charset="0"/>
              </a:rPr>
              <a:t>Most economists would probably argue that the best interests of international business are served by a free trade stance but not a laissez-faire stance. It is probably in the best long-run interests of the business community to encourage the government to aggressively promote greater free trade by, for example, strengthening the WTO. Business probably has much more to gain from government efforts to open protected markets to imports and foreign direct investment than from government efforts to support certain domestic industries in a manner consistent with the recommendations of strategic trade policy.</a:t>
            </a:r>
            <a:endParaRPr lang="en-US" dirty="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pPr/>
              <a:t>39</a:t>
            </a:fld>
            <a:endParaRPr lang="en-US"/>
          </a:p>
        </p:txBody>
      </p:sp>
    </p:spTree>
    <p:extLst>
      <p:ext uri="{BB962C8B-B14F-4D97-AF65-F5344CB8AC3E}">
        <p14:creationId xmlns:p14="http://schemas.microsoft.com/office/powerpoint/2010/main" xmlns="" val="34611107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D9A7A27-C7DA-4E20-8877-F9D8D7F61956}" type="slidenum">
              <a:rPr lang="en-US" smtClean="0"/>
              <a:pPr/>
              <a:t>41</a:t>
            </a:fld>
            <a:endParaRPr lang="en-US"/>
          </a:p>
        </p:txBody>
      </p:sp>
    </p:spTree>
    <p:extLst>
      <p:ext uri="{BB962C8B-B14F-4D97-AF65-F5344CB8AC3E}">
        <p14:creationId xmlns:p14="http://schemas.microsoft.com/office/powerpoint/2010/main" xmlns="" val="4005741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W/Cover">
    <p:spTree>
      <p:nvGrpSpPr>
        <p:cNvPr id="1" name=""/>
        <p:cNvGrpSpPr/>
        <p:nvPr/>
      </p:nvGrpSpPr>
      <p:grpSpPr>
        <a:xfrm>
          <a:off x="0" y="0"/>
          <a:ext cx="0" cy="0"/>
          <a:chOff x="0" y="0"/>
          <a:chExt cx="0" cy="0"/>
        </a:xfrm>
      </p:grpSpPr>
      <p:grpSp>
        <p:nvGrpSpPr>
          <p:cNvPr id="20" name="MHE Official Background, fixed">
            <a:extLst>
              <a:ext uri="{C183D7F6-B498-43B3-948B-1728B52AA6E4}">
                <adec:decorative xmlns:adec="http://schemas.microsoft.com/office/drawing/2017/decorative" xmlns="" val="1"/>
              </a:ext>
            </a:extLst>
          </p:cNvPr>
          <p:cNvGrpSpPr/>
          <p:nvPr userDrawn="1"/>
        </p:nvGrpSpPr>
        <p:grpSpPr>
          <a:xfrm>
            <a:off x="346105" y="2099014"/>
            <a:ext cx="3863458" cy="3863458"/>
            <a:chOff x="331115" y="2099014"/>
            <a:chExt cx="3863458" cy="3863458"/>
          </a:xfrm>
        </p:grpSpPr>
        <p:sp>
          <p:nvSpPr>
            <p:cNvPr id="13" name="Rectangle 12">
              <a:extLst>
                <a:ext uri="{FF2B5EF4-FFF2-40B4-BE49-F238E27FC236}">
                  <a16:creationId xmlns:a16="http://schemas.microsoft.com/office/drawing/2014/main" xmlns="" id="{FD9DDEA9-6897-2B48-BA6A-9075880AA615}"/>
                </a:ext>
              </a:extLst>
            </p:cNvPr>
            <p:cNvSpPr/>
            <p:nvPr userDrawn="1"/>
          </p:nvSpPr>
          <p:spPr>
            <a:xfrm>
              <a:off x="331115" y="2099014"/>
              <a:ext cx="3863458" cy="386345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xmlns=""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xmlns="" id="{AFE6DE48-1064-2849-AF2D-2E29711B1885}"/>
                </a:ext>
              </a:extLst>
            </p:cNvPr>
            <p:cNvSpPr/>
            <p:nvPr userDrawn="1"/>
          </p:nvSpPr>
          <p:spPr>
            <a:xfrm>
              <a:off x="599258" y="2898475"/>
              <a:ext cx="2793799" cy="2792652"/>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7" name="Title"/>
          <p:cNvSpPr>
            <a:spLocks noGrp="1"/>
          </p:cNvSpPr>
          <p:nvPr>
            <p:ph type="ctrTitle" hasCustomPrompt="1"/>
          </p:nvPr>
        </p:nvSpPr>
        <p:spPr>
          <a:xfrm>
            <a:off x="621792" y="3140014"/>
            <a:ext cx="2788920" cy="1157665"/>
          </a:xfrm>
          <a:prstGeom prst="rect">
            <a:avLst/>
          </a:prstGeom>
        </p:spPr>
        <p:txBody>
          <a:bodyPr anchor="b">
            <a:noAutofit/>
          </a:bodyPr>
          <a:lstStyle>
            <a:lvl1pPr algn="l">
              <a:lnSpc>
                <a:spcPct val="100000"/>
              </a:lnSpc>
              <a:defRPr sz="2600" b="1">
                <a:solidFill>
                  <a:schemeClr val="bg1"/>
                </a:solidFill>
              </a:defRPr>
            </a:lvl1pPr>
          </a:lstStyle>
          <a:p>
            <a:r>
              <a:rPr lang="en-US" dirty="0"/>
              <a:t>Presentation Title</a:t>
            </a:r>
          </a:p>
        </p:txBody>
      </p:sp>
      <p:sp>
        <p:nvSpPr>
          <p:cNvPr id="8" name="Subtitle"/>
          <p:cNvSpPr>
            <a:spLocks noGrp="1"/>
          </p:cNvSpPr>
          <p:nvPr>
            <p:ph type="subTitle" idx="1" hasCustomPrompt="1"/>
          </p:nvPr>
        </p:nvSpPr>
        <p:spPr>
          <a:xfrm>
            <a:off x="621792" y="4261103"/>
            <a:ext cx="2788920" cy="612821"/>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p>
        </p:txBody>
      </p:sp>
      <p:cxnSp>
        <p:nvCxnSpPr>
          <p:cNvPr id="9" name="MHE line separating subtitles from text">
            <a:extLst>
              <a:ext uri="{FF2B5EF4-FFF2-40B4-BE49-F238E27FC236}">
                <a16:creationId xmlns:a16="http://schemas.microsoft.com/office/drawing/2014/main" xmlns="" id="{EC86C884-D766-9149-B40E-B86A943DE6D1}"/>
              </a:ext>
              <a:ext uri="{C183D7F6-B498-43B3-948B-1728B52AA6E4}">
                <adec:decorative xmlns:adec="http://schemas.microsoft.com/office/drawing/2017/decorative" xmlns="" val="1"/>
              </a:ext>
            </a:extLst>
          </p:cNvPr>
          <p:cNvCxnSpPr>
            <a:cxnSpLocks/>
          </p:cNvCxnSpPr>
          <p:nvPr userDrawn="1"/>
        </p:nvCxnSpPr>
        <p:spPr>
          <a:xfrm>
            <a:off x="713232" y="4919472"/>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p:cNvSpPr>
            <a:spLocks noGrp="1"/>
          </p:cNvSpPr>
          <p:nvPr>
            <p:ph type="body" sz="quarter" idx="10" hasCustomPrompt="1"/>
          </p:nvPr>
        </p:nvSpPr>
        <p:spPr>
          <a:xfrm>
            <a:off x="621792" y="5093208"/>
            <a:ext cx="2788920" cy="576185"/>
          </a:xfrm>
          <a:prstGeom prst="rect">
            <a:avLst/>
          </a:prstGeom>
        </p:spPr>
        <p:txBody>
          <a:bodyPr/>
          <a:lstStyle>
            <a:lvl1pPr>
              <a:spcBef>
                <a:spcPts val="0"/>
              </a:spcBef>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Extra Text</a:t>
            </a:r>
          </a:p>
        </p:txBody>
      </p:sp>
      <p:sp>
        <p:nvSpPr>
          <p:cNvPr id="3" name="Cover Placeholder">
            <a:extLst>
              <a:ext uri="{FF2B5EF4-FFF2-40B4-BE49-F238E27FC236}">
                <a16:creationId xmlns:a16="http://schemas.microsoft.com/office/drawing/2014/main" xmlns="" id="{67C61915-1FDF-4DF1-95F4-8BAC894B4DC1}"/>
              </a:ext>
            </a:extLst>
          </p:cNvPr>
          <p:cNvSpPr>
            <a:spLocks noGrp="1"/>
          </p:cNvSpPr>
          <p:nvPr>
            <p:ph type="pic" sz="quarter" idx="11" hasCustomPrompt="1"/>
          </p:nvPr>
        </p:nvSpPr>
        <p:spPr>
          <a:xfrm>
            <a:off x="4572000" y="1450229"/>
            <a:ext cx="4229100" cy="4976453"/>
          </a:xfrm>
          <a:prstGeom prst="rect">
            <a:avLst/>
          </a:prstGeom>
        </p:spPr>
        <p:txBody>
          <a:bodyPr/>
          <a:lstStyle>
            <a:lvl1pPr>
              <a:defRPr/>
            </a:lvl1pPr>
          </a:lstStyle>
          <a:p>
            <a:r>
              <a:rPr lang="en-US" dirty="0"/>
              <a:t>Optional: Include Cover Here</a:t>
            </a:r>
          </a:p>
        </p:txBody>
      </p:sp>
      <p:sp>
        <p:nvSpPr>
          <p:cNvPr id="2" name="Long Copyright">
            <a:extLst>
              <a:ext uri="{FF2B5EF4-FFF2-40B4-BE49-F238E27FC236}">
                <a16:creationId xmlns:a16="http://schemas.microsoft.com/office/drawing/2014/main" xmlns="" id="{8AC4EEC4-5547-4185-92E7-A6CAF888043F}"/>
              </a:ext>
            </a:extLst>
          </p:cNvPr>
          <p:cNvSpPr>
            <a:spLocks noGrp="1"/>
          </p:cNvSpPr>
          <p:nvPr>
            <p:ph type="ftr" sz="quarter" idx="12"/>
          </p:nvPr>
        </p:nvSpPr>
        <p:spPr>
          <a:xfrm>
            <a:off x="0" y="6478438"/>
            <a:ext cx="9144000" cy="374266"/>
          </a:xfrm>
        </p:spPr>
        <p:txBody>
          <a:bodyPr/>
          <a:lstStyle>
            <a:lvl1pPr algn="ctr">
              <a:defRPr>
                <a:solidFill>
                  <a:schemeClr val="tx1">
                    <a:lumMod val="50000"/>
                    <a:lumOff val="50000"/>
                  </a:schemeClr>
                </a:solidFill>
              </a:defRPr>
            </a:lvl1pPr>
          </a:lstStyle>
          <a:p>
            <a:pPr defTabSz="457200">
              <a:spcBef>
                <a:spcPct val="20000"/>
              </a:spcBef>
              <a:defRPr/>
            </a:pPr>
            <a:r>
              <a:rPr lang="en-US" dirty="0"/>
              <a:t>© &lt; add the year&gt; McGraw Hill. All rights reserved. Authorized only for instructor use in the classroom.</a:t>
            </a:r>
          </a:p>
          <a:p>
            <a:pPr defTabSz="457200">
              <a:spcBef>
                <a:spcPct val="20000"/>
              </a:spcBef>
              <a:defRPr/>
            </a:pPr>
            <a:r>
              <a:rPr lang="en-US" dirty="0"/>
              <a:t>No reproduction or further distribution permitted without the prior written consent of McGraw Hill.</a:t>
            </a:r>
          </a:p>
        </p:txBody>
      </p:sp>
    </p:spTree>
    <p:extLst>
      <p:ext uri="{BB962C8B-B14F-4D97-AF65-F5344CB8AC3E}">
        <p14:creationId xmlns:p14="http://schemas.microsoft.com/office/powerpoint/2010/main" xmlns="" val="1001655917"/>
      </p:ext>
    </p:extLst>
  </p:cSld>
  <p:clrMapOvr>
    <a:masterClrMapping/>
  </p:clrMapOvr>
  <p:extLst>
    <p:ext uri="{DCECCB84-F9BA-43D5-87BE-67443E8EF086}">
      <p15:sldGuideLst xmlns:p15="http://schemas.microsoft.com/office/powerpoint/2012/main" xmlns="">
        <p15:guide id="1" orient="horz" pos="957">
          <p15:clr>
            <a:srgbClr val="FBAE40"/>
          </p15:clr>
        </p15:guide>
        <p15:guide id="2" orient="horz" pos="410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W/Cover">
    <p:spTree>
      <p:nvGrpSpPr>
        <p:cNvPr id="1" name=""/>
        <p:cNvGrpSpPr/>
        <p:nvPr/>
      </p:nvGrpSpPr>
      <p:grpSpPr>
        <a:xfrm>
          <a:off x="0" y="0"/>
          <a:ext cx="0" cy="0"/>
          <a:chOff x="0" y="0"/>
          <a:chExt cx="0" cy="0"/>
        </a:xfrm>
      </p:grpSpPr>
      <p:grpSp>
        <p:nvGrpSpPr>
          <p:cNvPr id="4" name="MHE Altered Background, fixed">
            <a:extLst>
              <a:ext uri="{FF2B5EF4-FFF2-40B4-BE49-F238E27FC236}">
                <a16:creationId xmlns:a16="http://schemas.microsoft.com/office/drawing/2014/main" xmlns="" id="{E2D8ACCF-E5FC-4FE9-9E84-B2A0A6B1EEBA}"/>
              </a:ext>
              <a:ext uri="{C183D7F6-B498-43B3-948B-1728B52AA6E4}">
                <adec:decorative xmlns:adec="http://schemas.microsoft.com/office/drawing/2017/decorative" xmlns="" val="1"/>
              </a:ext>
            </a:extLst>
          </p:cNvPr>
          <p:cNvGrpSpPr/>
          <p:nvPr userDrawn="1"/>
        </p:nvGrpSpPr>
        <p:grpSpPr>
          <a:xfrm>
            <a:off x="342900" y="2095500"/>
            <a:ext cx="3886199" cy="3886199"/>
            <a:chOff x="342900" y="2095500"/>
            <a:chExt cx="3886199" cy="3886199"/>
          </a:xfrm>
        </p:grpSpPr>
        <p:sp>
          <p:nvSpPr>
            <p:cNvPr id="14" name="Rectangle 13">
              <a:extLst>
                <a:ext uri="{FF2B5EF4-FFF2-40B4-BE49-F238E27FC236}">
                  <a16:creationId xmlns:a16="http://schemas.microsoft.com/office/drawing/2014/main" xmlns="" id="{52AD1ADE-6D88-5C48-9EEF-7E081C733011}"/>
                </a:ext>
              </a:extLst>
            </p:cNvPr>
            <p:cNvSpPr/>
            <p:nvPr userDrawn="1"/>
          </p:nvSpPr>
          <p:spPr>
            <a:xfrm>
              <a:off x="342900" y="2095500"/>
              <a:ext cx="3886199" cy="3886199"/>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xmlns="" id="{AFE6DE48-1064-2849-AF2D-2E29711B1885}"/>
                </a:ext>
              </a:extLst>
            </p:cNvPr>
            <p:cNvSpPr/>
            <p:nvPr userDrawn="1"/>
          </p:nvSpPr>
          <p:spPr>
            <a:xfrm>
              <a:off x="495300" y="2362200"/>
              <a:ext cx="3429000" cy="3467100"/>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7" name="Title"/>
          <p:cNvSpPr>
            <a:spLocks noGrp="1"/>
          </p:cNvSpPr>
          <p:nvPr userDrawn="1">
            <p:ph type="ctrTitle" hasCustomPrompt="1"/>
          </p:nvPr>
        </p:nvSpPr>
        <p:spPr>
          <a:xfrm>
            <a:off x="621792" y="2608290"/>
            <a:ext cx="3035808" cy="1394084"/>
          </a:xfrm>
          <a:prstGeom prst="rect">
            <a:avLst/>
          </a:prstGeom>
        </p:spPr>
        <p:txBody>
          <a:bodyPr anchor="b">
            <a:noAutofit/>
          </a:bodyPr>
          <a:lstStyle>
            <a:lvl1pPr algn="l">
              <a:lnSpc>
                <a:spcPct val="100000"/>
              </a:lnSpc>
              <a:defRPr sz="2600" b="1">
                <a:solidFill>
                  <a:schemeClr val="bg1"/>
                </a:solidFill>
              </a:defRPr>
            </a:lvl1pPr>
          </a:lstStyle>
          <a:p>
            <a:r>
              <a:rPr lang="en-US" dirty="0"/>
              <a:t>Presentation Title</a:t>
            </a:r>
          </a:p>
        </p:txBody>
      </p:sp>
      <p:sp>
        <p:nvSpPr>
          <p:cNvPr id="8" name="Subtitle"/>
          <p:cNvSpPr>
            <a:spLocks noGrp="1"/>
          </p:cNvSpPr>
          <p:nvPr userDrawn="1">
            <p:ph type="subTitle" idx="1" hasCustomPrompt="1"/>
          </p:nvPr>
        </p:nvSpPr>
        <p:spPr>
          <a:xfrm>
            <a:off x="621792" y="4069830"/>
            <a:ext cx="3035808" cy="804094"/>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p>
        </p:txBody>
      </p:sp>
      <p:cxnSp>
        <p:nvCxnSpPr>
          <p:cNvPr id="9" name="MHE line separating subtitles from text">
            <a:extLst>
              <a:ext uri="{FF2B5EF4-FFF2-40B4-BE49-F238E27FC236}">
                <a16:creationId xmlns:a16="http://schemas.microsoft.com/office/drawing/2014/main" xmlns="" id="{EC86C884-D766-9149-B40E-B86A943DE6D1}"/>
              </a:ext>
              <a:ext uri="{C183D7F6-B498-43B3-948B-1728B52AA6E4}">
                <adec:decorative xmlns:adec="http://schemas.microsoft.com/office/drawing/2017/decorative" xmlns="" val="1"/>
              </a:ext>
            </a:extLst>
          </p:cNvPr>
          <p:cNvCxnSpPr>
            <a:cxnSpLocks/>
          </p:cNvCxnSpPr>
          <p:nvPr userDrawn="1"/>
        </p:nvCxnSpPr>
        <p:spPr>
          <a:xfrm>
            <a:off x="713232" y="4919472"/>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p:cNvSpPr>
            <a:spLocks noGrp="1"/>
          </p:cNvSpPr>
          <p:nvPr userDrawn="1">
            <p:ph type="body" sz="quarter" idx="10" hasCustomPrompt="1"/>
          </p:nvPr>
        </p:nvSpPr>
        <p:spPr>
          <a:xfrm>
            <a:off x="621791" y="5096656"/>
            <a:ext cx="3043303" cy="569626"/>
          </a:xfrm>
          <a:prstGeom prst="rect">
            <a:avLst/>
          </a:prstGeom>
        </p:spPr>
        <p:txBody>
          <a:bodyPr/>
          <a:lstStyle>
            <a:lvl1pPr>
              <a:spcBef>
                <a:spcPts val="0"/>
              </a:spcBef>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Extra Text</a:t>
            </a:r>
          </a:p>
        </p:txBody>
      </p:sp>
      <p:sp>
        <p:nvSpPr>
          <p:cNvPr id="3" name="Cover Placeholder">
            <a:extLst>
              <a:ext uri="{FF2B5EF4-FFF2-40B4-BE49-F238E27FC236}">
                <a16:creationId xmlns:a16="http://schemas.microsoft.com/office/drawing/2014/main" xmlns="" id="{67C61915-1FDF-4DF1-95F4-8BAC894B4DC1}"/>
              </a:ext>
            </a:extLst>
          </p:cNvPr>
          <p:cNvSpPr>
            <a:spLocks noGrp="1"/>
          </p:cNvSpPr>
          <p:nvPr userDrawn="1">
            <p:ph type="pic" sz="quarter" idx="11" hasCustomPrompt="1"/>
          </p:nvPr>
        </p:nvSpPr>
        <p:spPr>
          <a:xfrm>
            <a:off x="4572000" y="1450229"/>
            <a:ext cx="4229100" cy="4976453"/>
          </a:xfrm>
          <a:prstGeom prst="rect">
            <a:avLst/>
          </a:prstGeom>
        </p:spPr>
        <p:txBody>
          <a:bodyPr/>
          <a:lstStyle>
            <a:lvl1pPr>
              <a:defRPr/>
            </a:lvl1pPr>
          </a:lstStyle>
          <a:p>
            <a:r>
              <a:rPr lang="en-US" dirty="0"/>
              <a:t>Optional: Include Cover Here</a:t>
            </a:r>
          </a:p>
        </p:txBody>
      </p:sp>
      <p:sp>
        <p:nvSpPr>
          <p:cNvPr id="2" name="Long Copyright">
            <a:extLst>
              <a:ext uri="{FF2B5EF4-FFF2-40B4-BE49-F238E27FC236}">
                <a16:creationId xmlns:a16="http://schemas.microsoft.com/office/drawing/2014/main" xmlns="" id="{F4607C07-D864-4A1A-8061-D12997CC50CE}"/>
              </a:ext>
            </a:extLst>
          </p:cNvPr>
          <p:cNvSpPr>
            <a:spLocks noGrp="1"/>
          </p:cNvSpPr>
          <p:nvPr>
            <p:ph type="ftr" sz="quarter" idx="12"/>
          </p:nvPr>
        </p:nvSpPr>
        <p:spPr/>
        <p:txBody>
          <a:bodyPr/>
          <a:lstStyle>
            <a:lvl1pPr algn="ctr">
              <a:defRPr/>
            </a:lvl1pPr>
          </a:lstStyle>
          <a:p>
            <a:pPr defTabSz="457200">
              <a:spcBef>
                <a:spcPct val="20000"/>
              </a:spcBef>
              <a:defRPr/>
            </a:pPr>
            <a:r>
              <a:rPr lang="en-US" dirty="0"/>
              <a:t>© &lt; add the year&gt; McGraw Hill. All rights reserved. Authorized only for instructor use in the classroom.</a:t>
            </a:r>
          </a:p>
          <a:p>
            <a:pPr defTabSz="457200">
              <a:spcBef>
                <a:spcPct val="20000"/>
              </a:spcBef>
              <a:defRPr/>
            </a:pPr>
            <a:r>
              <a:rPr lang="en-US" dirty="0"/>
              <a:t>No reproduction or further distribution permitted without the prior written consent of McGraw Hill.</a:t>
            </a:r>
          </a:p>
        </p:txBody>
      </p:sp>
      <p:sp>
        <p:nvSpPr>
          <p:cNvPr id="13" name="Content Placeholder 5">
            <a:extLst>
              <a:ext uri="{FF2B5EF4-FFF2-40B4-BE49-F238E27FC236}">
                <a16:creationId xmlns:a16="http://schemas.microsoft.com/office/drawing/2014/main" xmlns="" id="{94676E63-5785-42C5-94C7-249B828FABD8}"/>
              </a:ext>
            </a:extLst>
          </p:cNvPr>
          <p:cNvSpPr>
            <a:spLocks noGrp="1"/>
          </p:cNvSpPr>
          <p:nvPr>
            <p:ph sz="quarter" idx="13"/>
          </p:nvPr>
        </p:nvSpPr>
        <p:spPr>
          <a:xfrm>
            <a:off x="365125" y="6543675"/>
            <a:ext cx="8421688" cy="173038"/>
          </a:xfrm>
          <a:prstGeom prst="rect">
            <a:avLst/>
          </a:prstGeom>
        </p:spPr>
        <p:txBody>
          <a:bodyPr/>
          <a:lstStyle/>
          <a:p>
            <a:pPr lvl="0"/>
            <a:endParaRPr lang="en-US" dirty="0"/>
          </a:p>
        </p:txBody>
      </p:sp>
    </p:spTree>
    <p:extLst>
      <p:ext uri="{BB962C8B-B14F-4D97-AF65-F5344CB8AC3E}">
        <p14:creationId xmlns:p14="http://schemas.microsoft.com/office/powerpoint/2010/main" xmlns="" val="2489068921"/>
      </p:ext>
    </p:extLst>
  </p:cSld>
  <p:clrMapOvr>
    <a:masterClrMapping/>
  </p:clrMapOvr>
  <p:extLst>
    <p:ext uri="{DCECCB84-F9BA-43D5-87BE-67443E8EF086}">
      <p15:sldGuideLst xmlns:p15="http://schemas.microsoft.com/office/powerpoint/2012/main" xmlns="">
        <p15:guide id="1" orient="horz" pos="1320">
          <p15:clr>
            <a:srgbClr val="FBAE40"/>
          </p15:clr>
        </p15:guide>
        <p15:guide id="2" orient="horz" pos="3768">
          <p15:clr>
            <a:srgbClr val="FBAE40"/>
          </p15:clr>
        </p15:guide>
        <p15:guide id="3" pos="2664">
          <p15:clr>
            <a:srgbClr val="FBAE40"/>
          </p15:clr>
        </p15:guide>
        <p15:guide id="4" pos="2880">
          <p15:clr>
            <a:srgbClr val="FBAE40"/>
          </p15:clr>
        </p15:guide>
        <p15:guide id="5" pos="2472">
          <p15:clr>
            <a:srgbClr val="FBAE40"/>
          </p15:clr>
        </p15:guide>
        <p15:guide id="6" pos="312">
          <p15:clr>
            <a:srgbClr val="FBAE40"/>
          </p15:clr>
        </p15:guide>
        <p15:guide id="7" orient="horz" pos="1488">
          <p15:clr>
            <a:srgbClr val="FBAE40"/>
          </p15:clr>
        </p15:guide>
        <p15:guide id="8" orient="horz" pos="367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NO Cover">
    <p:spTree>
      <p:nvGrpSpPr>
        <p:cNvPr id="1" name=""/>
        <p:cNvGrpSpPr/>
        <p:nvPr/>
      </p:nvGrpSpPr>
      <p:grpSpPr>
        <a:xfrm>
          <a:off x="0" y="0"/>
          <a:ext cx="0" cy="0"/>
          <a:chOff x="0" y="0"/>
          <a:chExt cx="0" cy="0"/>
        </a:xfrm>
      </p:grpSpPr>
      <p:grpSp>
        <p:nvGrpSpPr>
          <p:cNvPr id="20" name="MHE Official Background, fixed">
            <a:extLst>
              <a:ext uri="{C183D7F6-B498-43B3-948B-1728B52AA6E4}">
                <adec:decorative xmlns:adec="http://schemas.microsoft.com/office/drawing/2017/decorative" xmlns="" val="1"/>
              </a:ext>
            </a:extLst>
          </p:cNvPr>
          <p:cNvGrpSpPr/>
          <p:nvPr userDrawn="1"/>
        </p:nvGrpSpPr>
        <p:grpSpPr>
          <a:xfrm>
            <a:off x="0" y="1452559"/>
            <a:ext cx="9144000" cy="4982750"/>
            <a:chOff x="0" y="1521567"/>
            <a:chExt cx="9144000" cy="4846438"/>
          </a:xfrm>
        </p:grpSpPr>
        <p:sp>
          <p:nvSpPr>
            <p:cNvPr id="11" name="Rectangle 10">
              <a:extLst>
                <a:ext uri="{FF2B5EF4-FFF2-40B4-BE49-F238E27FC236}">
                  <a16:creationId xmlns:a16="http://schemas.microsoft.com/office/drawing/2014/main" xmlns="" id="{23FD8DC8-1EF1-6B48-9F31-D9D254F85818}"/>
                </a:ext>
              </a:extLst>
            </p:cNvPr>
            <p:cNvSpPr/>
            <p:nvPr userDrawn="1"/>
          </p:nvSpPr>
          <p:spPr>
            <a:xfrm>
              <a:off x="0" y="1521567"/>
              <a:ext cx="9144000" cy="484643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xmlns="" id="{9500492E-5EBE-C745-8EEE-F17D4BB4582E}"/>
                </a:ext>
              </a:extLst>
            </p:cNvPr>
            <p:cNvSpPr/>
            <p:nvPr userDrawn="1"/>
          </p:nvSpPr>
          <p:spPr>
            <a:xfrm>
              <a:off x="185629" y="2001422"/>
              <a:ext cx="8493233" cy="4166364"/>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xmlns="" id="{6D976C39-0B94-D44F-9108-A52DD0916B5A}"/>
                </a:ext>
              </a:extLst>
            </p:cNvPr>
            <p:cNvSpPr/>
            <p:nvPr userDrawn="1"/>
          </p:nvSpPr>
          <p:spPr>
            <a:xfrm>
              <a:off x="364385" y="2475809"/>
              <a:ext cx="7858340" cy="351322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2" name="Title"/>
          <p:cNvSpPr>
            <a:spLocks noGrp="1"/>
          </p:cNvSpPr>
          <p:nvPr userDrawn="1">
            <p:ph type="ctrTitle"/>
          </p:nvPr>
        </p:nvSpPr>
        <p:spPr>
          <a:xfrm>
            <a:off x="777240" y="2985555"/>
            <a:ext cx="6521640" cy="873214"/>
          </a:xfrm>
          <a:prstGeom prst="rect">
            <a:avLst/>
          </a:prstGeom>
        </p:spPr>
        <p:txBody>
          <a:bodyPr anchor="t">
            <a:noAutofit/>
          </a:bodyPr>
          <a:lstStyle>
            <a:lvl1pPr algn="l">
              <a:lnSpc>
                <a:spcPct val="100000"/>
              </a:lnSpc>
              <a:defRPr sz="2600" b="1">
                <a:solidFill>
                  <a:schemeClr val="bg1"/>
                </a:solidFill>
              </a:defRPr>
            </a:lvl1pPr>
          </a:lstStyle>
          <a:p>
            <a:r>
              <a:rPr lang="en-US"/>
              <a:t>Click to edit Master title style</a:t>
            </a:r>
            <a:endParaRPr lang="en-US" dirty="0"/>
          </a:p>
        </p:txBody>
      </p:sp>
      <p:sp>
        <p:nvSpPr>
          <p:cNvPr id="3" name="Subtitle"/>
          <p:cNvSpPr>
            <a:spLocks noGrp="1"/>
          </p:cNvSpPr>
          <p:nvPr>
            <p:ph type="subTitle" idx="1"/>
          </p:nvPr>
        </p:nvSpPr>
        <p:spPr>
          <a:xfrm>
            <a:off x="782058" y="3986784"/>
            <a:ext cx="4297680" cy="517585"/>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21" name="MHE line separating subtitles from text">
            <a:extLst>
              <a:ext uri="{FF2B5EF4-FFF2-40B4-BE49-F238E27FC236}">
                <a16:creationId xmlns:a16="http://schemas.microsoft.com/office/drawing/2014/main" xmlns="" id="{EC86C884-D766-9149-B40E-B86A943DE6D1}"/>
              </a:ext>
              <a:ext uri="{C183D7F6-B498-43B3-948B-1728B52AA6E4}">
                <adec:decorative xmlns:adec="http://schemas.microsoft.com/office/drawing/2017/decorative" xmlns="" val="1"/>
              </a:ext>
            </a:extLst>
          </p:cNvPr>
          <p:cNvCxnSpPr>
            <a:cxnSpLocks/>
          </p:cNvCxnSpPr>
          <p:nvPr userDrawn="1"/>
        </p:nvCxnSpPr>
        <p:spPr>
          <a:xfrm>
            <a:off x="867202" y="465003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p:cNvSpPr>
            <a:spLocks noGrp="1"/>
          </p:cNvSpPr>
          <p:nvPr>
            <p:ph type="body" sz="quarter" idx="10"/>
          </p:nvPr>
        </p:nvSpPr>
        <p:spPr>
          <a:xfrm>
            <a:off x="777240" y="4718304"/>
            <a:ext cx="4443413" cy="576185"/>
          </a:xfrm>
          <a:prstGeom prst="rect">
            <a:avLst/>
          </a:prstGeom>
        </p:spPr>
        <p:txBody>
          <a:bodyPr/>
          <a:lstStyle>
            <a:lvl1pPr>
              <a:spcBef>
                <a:spcPts val="0"/>
              </a:spcBef>
              <a:defRPr sz="16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p>
        </p:txBody>
      </p:sp>
      <p:sp>
        <p:nvSpPr>
          <p:cNvPr id="6" name="Content Placeholder 5">
            <a:extLst>
              <a:ext uri="{FF2B5EF4-FFF2-40B4-BE49-F238E27FC236}">
                <a16:creationId xmlns:a16="http://schemas.microsoft.com/office/drawing/2014/main" xmlns="" id="{CA361214-B33C-4406-86F1-E94F18031AEF}"/>
              </a:ext>
            </a:extLst>
          </p:cNvPr>
          <p:cNvSpPr>
            <a:spLocks noGrp="1"/>
          </p:cNvSpPr>
          <p:nvPr>
            <p:ph sz="quarter" idx="11"/>
          </p:nvPr>
        </p:nvSpPr>
        <p:spPr>
          <a:xfrm>
            <a:off x="365125" y="6543675"/>
            <a:ext cx="8421688" cy="173038"/>
          </a:xfrm>
          <a:prstGeom prst="rect">
            <a:avLst/>
          </a:prstGeom>
        </p:spPr>
        <p:txBody>
          <a:bodyPr/>
          <a:lstStyle/>
          <a:p>
            <a:pPr lvl="0"/>
            <a:endParaRPr lang="en-US" dirty="0"/>
          </a:p>
        </p:txBody>
      </p:sp>
    </p:spTree>
    <p:extLst>
      <p:ext uri="{BB962C8B-B14F-4D97-AF65-F5344CB8AC3E}">
        <p14:creationId xmlns:p14="http://schemas.microsoft.com/office/powerpoint/2010/main" xmlns="" val="380643474"/>
      </p:ext>
    </p:extLst>
  </p:cSld>
  <p:clrMapOvr>
    <a:masterClrMapping/>
  </p:clrMapOvr>
  <p:extLst>
    <p:ext uri="{DCECCB84-F9BA-43D5-87BE-67443E8EF086}">
      <p15:sldGuideLst xmlns:p15="http://schemas.microsoft.com/office/powerpoint/2012/main" xmlns="">
        <p15:guide id="1" orient="horz" pos="95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NO Cover">
    <p:spTree>
      <p:nvGrpSpPr>
        <p:cNvPr id="1" name=""/>
        <p:cNvGrpSpPr/>
        <p:nvPr/>
      </p:nvGrpSpPr>
      <p:grpSpPr>
        <a:xfrm>
          <a:off x="0" y="0"/>
          <a:ext cx="0" cy="0"/>
          <a:chOff x="0" y="0"/>
          <a:chExt cx="0" cy="0"/>
        </a:xfrm>
      </p:grpSpPr>
      <p:grpSp>
        <p:nvGrpSpPr>
          <p:cNvPr id="5" name="MHE altered Background, fixed">
            <a:extLst>
              <a:ext uri="{FF2B5EF4-FFF2-40B4-BE49-F238E27FC236}">
                <a16:creationId xmlns:a16="http://schemas.microsoft.com/office/drawing/2014/main" xmlns="" id="{7A14A7A9-A9D7-4A08-A24F-4D1C1F4C29CE}"/>
              </a:ext>
              <a:ext uri="{C183D7F6-B498-43B3-948B-1728B52AA6E4}">
                <adec:decorative xmlns:adec="http://schemas.microsoft.com/office/drawing/2017/decorative" xmlns="" val="1"/>
              </a:ext>
            </a:extLst>
          </p:cNvPr>
          <p:cNvGrpSpPr/>
          <p:nvPr userDrawn="1"/>
        </p:nvGrpSpPr>
        <p:grpSpPr>
          <a:xfrm>
            <a:off x="0" y="1446366"/>
            <a:ext cx="9143999" cy="4991100"/>
            <a:chOff x="0" y="1524000"/>
            <a:chExt cx="9143999" cy="4991100"/>
          </a:xfrm>
        </p:grpSpPr>
        <p:sp>
          <p:nvSpPr>
            <p:cNvPr id="12" name="Rectangle 11">
              <a:extLst>
                <a:ext uri="{FF2B5EF4-FFF2-40B4-BE49-F238E27FC236}">
                  <a16:creationId xmlns:a16="http://schemas.microsoft.com/office/drawing/2014/main" xmlns="" id="{9500492E-5EBE-C745-8EEE-F17D4BB4582E}"/>
                </a:ext>
              </a:extLst>
            </p:cNvPr>
            <p:cNvSpPr/>
            <p:nvPr userDrawn="1"/>
          </p:nvSpPr>
          <p:spPr>
            <a:xfrm>
              <a:off x="0" y="1524000"/>
              <a:ext cx="9143999" cy="4991100"/>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xmlns="" id="{6D976C39-0B94-D44F-9108-A52DD0916B5A}"/>
                </a:ext>
              </a:extLst>
            </p:cNvPr>
            <p:cNvSpPr/>
            <p:nvPr userDrawn="1"/>
          </p:nvSpPr>
          <p:spPr>
            <a:xfrm>
              <a:off x="190500" y="2019300"/>
              <a:ext cx="8496300" cy="4267200"/>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2" name="Title"/>
          <p:cNvSpPr>
            <a:spLocks noGrp="1"/>
          </p:cNvSpPr>
          <p:nvPr userDrawn="1">
            <p:ph type="ctrTitle"/>
          </p:nvPr>
        </p:nvSpPr>
        <p:spPr>
          <a:xfrm>
            <a:off x="567378" y="2593298"/>
            <a:ext cx="6980170" cy="1130559"/>
          </a:xfrm>
          <a:prstGeom prst="rect">
            <a:avLst/>
          </a:prstGeom>
        </p:spPr>
        <p:txBody>
          <a:bodyPr anchor="t">
            <a:noAutofit/>
          </a:bodyPr>
          <a:lstStyle>
            <a:lvl1pPr algn="l">
              <a:lnSpc>
                <a:spcPct val="100000"/>
              </a:lnSpc>
              <a:defRPr sz="2600" b="1">
                <a:solidFill>
                  <a:schemeClr val="bg1"/>
                </a:solidFill>
              </a:defRPr>
            </a:lvl1pPr>
          </a:lstStyle>
          <a:p>
            <a:r>
              <a:rPr lang="en-US"/>
              <a:t>Click to edit Master title style</a:t>
            </a:r>
            <a:endParaRPr lang="en-US" dirty="0"/>
          </a:p>
        </p:txBody>
      </p:sp>
      <p:sp>
        <p:nvSpPr>
          <p:cNvPr id="3" name="Subtitle"/>
          <p:cNvSpPr>
            <a:spLocks noGrp="1"/>
          </p:cNvSpPr>
          <p:nvPr userDrawn="1">
            <p:ph type="subTitle" idx="1"/>
          </p:nvPr>
        </p:nvSpPr>
        <p:spPr>
          <a:xfrm>
            <a:off x="567378" y="3807503"/>
            <a:ext cx="4542020" cy="719352"/>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21" name="MHE line separating subtitles from text">
            <a:extLst>
              <a:ext uri="{FF2B5EF4-FFF2-40B4-BE49-F238E27FC236}">
                <a16:creationId xmlns:a16="http://schemas.microsoft.com/office/drawing/2014/main" xmlns="" id="{EC86C884-D766-9149-B40E-B86A943DE6D1}"/>
              </a:ext>
              <a:ext uri="{C183D7F6-B498-43B3-948B-1728B52AA6E4}">
                <adec:decorative xmlns:adec="http://schemas.microsoft.com/office/drawing/2017/decorative" xmlns="" val="1"/>
              </a:ext>
            </a:extLst>
          </p:cNvPr>
          <p:cNvCxnSpPr>
            <a:cxnSpLocks/>
          </p:cNvCxnSpPr>
          <p:nvPr userDrawn="1"/>
        </p:nvCxnSpPr>
        <p:spPr>
          <a:xfrm>
            <a:off x="702310" y="466502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p:cNvSpPr>
            <a:spLocks noGrp="1"/>
          </p:cNvSpPr>
          <p:nvPr userDrawn="1">
            <p:ph type="body" sz="quarter" idx="10"/>
          </p:nvPr>
        </p:nvSpPr>
        <p:spPr>
          <a:xfrm>
            <a:off x="567378" y="4770769"/>
            <a:ext cx="4443413" cy="576185"/>
          </a:xfrm>
          <a:prstGeom prst="rect">
            <a:avLst/>
          </a:prstGeom>
        </p:spPr>
        <p:txBody>
          <a:bodyPr/>
          <a:lstStyle>
            <a:lvl1pPr>
              <a:spcBef>
                <a:spcPts val="0"/>
              </a:spcBef>
              <a:defRPr sz="16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p>
        </p:txBody>
      </p:sp>
      <p:sp>
        <p:nvSpPr>
          <p:cNvPr id="4" name="Long Copyright">
            <a:extLst>
              <a:ext uri="{FF2B5EF4-FFF2-40B4-BE49-F238E27FC236}">
                <a16:creationId xmlns:a16="http://schemas.microsoft.com/office/drawing/2014/main" xmlns="" id="{54514DA3-A928-4CD1-BFAE-B5DF399C4B36}"/>
              </a:ext>
            </a:extLst>
          </p:cNvPr>
          <p:cNvSpPr>
            <a:spLocks noGrp="1"/>
          </p:cNvSpPr>
          <p:nvPr userDrawn="1">
            <p:ph type="ftr" sz="quarter" idx="11"/>
          </p:nvPr>
        </p:nvSpPr>
        <p:spPr>
          <a:xfrm>
            <a:off x="0" y="6487064"/>
            <a:ext cx="9144000" cy="370935"/>
          </a:xfrm>
        </p:spPr>
        <p:txBody>
          <a:bodyPr/>
          <a:lstStyle>
            <a:lvl1pPr algn="ctr">
              <a:defRPr/>
            </a:lvl1pPr>
          </a:lstStyle>
          <a:p>
            <a:pPr defTabSz="457200">
              <a:spcBef>
                <a:spcPct val="20000"/>
              </a:spcBef>
              <a:defRPr/>
            </a:pPr>
            <a:r>
              <a:rPr lang="en-US" dirty="0"/>
              <a:t>© &lt; add the year&gt; McGraw Hill. All rights reserved. Authorized only for instructor use in the classroom.</a:t>
            </a:r>
          </a:p>
          <a:p>
            <a:pPr defTabSz="457200">
              <a:spcBef>
                <a:spcPct val="20000"/>
              </a:spcBef>
              <a:defRPr/>
            </a:pPr>
            <a:r>
              <a:rPr lang="en-US" dirty="0"/>
              <a:t>No reproduction or further distribution permitted without the prior written consent of McGraw Hill.</a:t>
            </a:r>
          </a:p>
        </p:txBody>
      </p:sp>
    </p:spTree>
    <p:extLst>
      <p:ext uri="{BB962C8B-B14F-4D97-AF65-F5344CB8AC3E}">
        <p14:creationId xmlns:p14="http://schemas.microsoft.com/office/powerpoint/2010/main" xmlns="" val="1233895555"/>
      </p:ext>
    </p:extLst>
  </p:cSld>
  <p:clrMapOvr>
    <a:masterClrMapping/>
  </p:clrMapOvr>
  <p:extLst>
    <p:ext uri="{DCECCB84-F9BA-43D5-87BE-67443E8EF086}">
      <p15:sldGuideLst xmlns:p15="http://schemas.microsoft.com/office/powerpoint/2012/main" xmlns="">
        <p15:guide id="1" orient="horz" pos="1272">
          <p15:clr>
            <a:srgbClr val="FBAE40"/>
          </p15:clr>
        </p15:guide>
        <p15:guide id="2" orient="horz" pos="3960">
          <p15:clr>
            <a:srgbClr val="FBAE40"/>
          </p15:clr>
        </p15:guide>
        <p15:guide id="3" pos="120">
          <p15:clr>
            <a:srgbClr val="FBAE40"/>
          </p15:clr>
        </p15:guide>
        <p15:guide id="4" pos="5472">
          <p15:clr>
            <a:srgbClr val="FBAE40"/>
          </p15:clr>
        </p15:guide>
        <p15:guide id="5" orient="horz" pos="22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Main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xmlns="" id="{A4407840-F6A4-4638-BB2F-9FBAA1A81461}"/>
              </a:ext>
            </a:extLst>
          </p:cNvPr>
          <p:cNvSpPr>
            <a:spLocks noGrp="1"/>
          </p:cNvSpPr>
          <p:nvPr>
            <p:ph type="title" hasCustomPrompt="1"/>
          </p:nvPr>
        </p:nvSpPr>
        <p:spPr>
          <a:xfrm>
            <a:off x="342900" y="147328"/>
            <a:ext cx="8458200" cy="993554"/>
          </a:xfrm>
          <a:prstGeom prst="rect">
            <a:avLst/>
          </a:prstGeom>
        </p:spPr>
        <p:txBody>
          <a:bodyPr anchor="ctr">
            <a:normAutofit/>
          </a:bodyPr>
          <a:lstStyle>
            <a:lvl1pPr>
              <a:defRPr sz="3600"/>
            </a:lvl1pPr>
          </a:lstStyle>
          <a:p>
            <a:r>
              <a:rPr lang="en-US" dirty="0"/>
              <a:t>Slide Title</a:t>
            </a:r>
          </a:p>
        </p:txBody>
      </p:sp>
      <p:sp>
        <p:nvSpPr>
          <p:cNvPr id="5" name="Content Placeholder 1">
            <a:extLst>
              <a:ext uri="{FF2B5EF4-FFF2-40B4-BE49-F238E27FC236}">
                <a16:creationId xmlns:a16="http://schemas.microsoft.com/office/drawing/2014/main" xmlns="" id="{D13536C2-DC17-4031-9948-17E37EF99112}"/>
              </a:ext>
            </a:extLst>
          </p:cNvPr>
          <p:cNvSpPr>
            <a:spLocks noGrp="1"/>
          </p:cNvSpPr>
          <p:nvPr>
            <p:ph sz="quarter" idx="11" hasCustomPrompt="1"/>
          </p:nvPr>
        </p:nvSpPr>
        <p:spPr>
          <a:xfrm>
            <a:off x="342900" y="1276710"/>
            <a:ext cx="8458200" cy="4878028"/>
          </a:xfrm>
          <a:prstGeom prst="rect">
            <a:avLst/>
          </a:prstGeom>
        </p:spPr>
        <p:txBody>
          <a:bodyPr/>
          <a:lstStyle>
            <a:lvl1pPr>
              <a:spcBef>
                <a:spcPts val="1000"/>
              </a:spcBef>
              <a:spcAft>
                <a:spcPts val="0"/>
              </a:spcAft>
              <a:defRPr sz="2400"/>
            </a:lvl1pPr>
            <a:lvl2pPr marL="291600" indent="-291600">
              <a:spcBef>
                <a:spcPts val="1000"/>
              </a:spcBef>
              <a:spcAft>
                <a:spcPts val="0"/>
              </a:spcAft>
              <a:defRPr sz="2200"/>
            </a:lvl2pPr>
          </a:lstStyle>
          <a:p>
            <a:pPr lvl="0"/>
            <a:r>
              <a:rPr lang="en-US" dirty="0"/>
              <a:t>Slide Content</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xmlns="" id="{24E3FC7A-8095-4466-BF43-4B6D04A5D884}"/>
              </a:ext>
            </a:extLst>
          </p:cNvPr>
          <p:cNvSpPr>
            <a:spLocks noGrp="1"/>
          </p:cNvSpPr>
          <p:nvPr>
            <p:ph type="body" sz="quarter" idx="12" hasCustomPrompt="1"/>
          </p:nvPr>
        </p:nvSpPr>
        <p:spPr>
          <a:xfrm>
            <a:off x="2971268" y="6266449"/>
            <a:ext cx="3201464" cy="306803"/>
          </a:xfrm>
        </p:spPr>
        <p:txBody>
          <a:bodyPr anchor="b">
            <a:noAutofit/>
          </a:bodyPr>
          <a:lstStyle>
            <a:lvl1pPr algn="ctr">
              <a:defRPr sz="1200"/>
            </a:lvl1pPr>
          </a:lstStyle>
          <a:p>
            <a:pPr lvl="0"/>
            <a:r>
              <a:rPr lang="en-US" dirty="0"/>
              <a:t>Add text alternative link, if needed.</a:t>
            </a:r>
          </a:p>
        </p:txBody>
      </p:sp>
      <p:sp>
        <p:nvSpPr>
          <p:cNvPr id="9" name="Image Credit">
            <a:extLst>
              <a:ext uri="{FF2B5EF4-FFF2-40B4-BE49-F238E27FC236}">
                <a16:creationId xmlns:a16="http://schemas.microsoft.com/office/drawing/2014/main" xmlns="" id="{29651301-3A88-4CBC-9B7F-A569599DC51F}"/>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3" name="Slide Number Placeholder">
            <a:extLst>
              <a:ext uri="{FF2B5EF4-FFF2-40B4-BE49-F238E27FC236}">
                <a16:creationId xmlns:a16="http://schemas.microsoft.com/office/drawing/2014/main" xmlns=""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pPr/>
              <a:t>‹#›</a:t>
            </a:fld>
            <a:endParaRPr lang="en-US"/>
          </a:p>
        </p:txBody>
      </p:sp>
    </p:spTree>
    <p:extLst>
      <p:ext uri="{BB962C8B-B14F-4D97-AF65-F5344CB8AC3E}">
        <p14:creationId xmlns:p14="http://schemas.microsoft.com/office/powerpoint/2010/main" xmlns="" val="745085821"/>
      </p:ext>
    </p:extLst>
  </p:cSld>
  <p:clrMapOvr>
    <a:masterClrMapping/>
  </p:clrMapOvr>
  <p:extLst>
    <p:ext uri="{DCECCB84-F9BA-43D5-87BE-67443E8EF086}">
      <p15:sldGuideLst xmlns:p15="http://schemas.microsoft.com/office/powerpoint/2012/main" xmlns="">
        <p15:guide id="1" pos="2880" userDrawn="1">
          <p15:clr>
            <a:srgbClr val="FBAE40"/>
          </p15:clr>
        </p15:guide>
        <p15:guide id="2" orient="horz" pos="360" userDrawn="1">
          <p15:clr>
            <a:srgbClr val="FBAE40"/>
          </p15:clr>
        </p15:guide>
        <p15:guide id="3" pos="264" userDrawn="1">
          <p15:clr>
            <a:srgbClr val="FBAE40"/>
          </p15:clr>
        </p15:guide>
        <p15:guide id="4" orient="horz" pos="21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One Main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xmlns="" id="{A4407840-F6A4-4638-BB2F-9FBAA1A81461}"/>
              </a:ext>
            </a:extLst>
          </p:cNvPr>
          <p:cNvSpPr>
            <a:spLocks noGrp="1"/>
          </p:cNvSpPr>
          <p:nvPr>
            <p:ph type="title" hasCustomPrompt="1"/>
          </p:nvPr>
        </p:nvSpPr>
        <p:spPr>
          <a:xfrm>
            <a:off x="342900" y="147328"/>
            <a:ext cx="8458200" cy="993554"/>
          </a:xfrm>
          <a:prstGeom prst="rect">
            <a:avLst/>
          </a:prstGeom>
        </p:spPr>
        <p:txBody>
          <a:bodyPr anchor="ctr">
            <a:normAutofit/>
          </a:bodyPr>
          <a:lstStyle>
            <a:lvl1pPr>
              <a:defRPr sz="3600"/>
            </a:lvl1pPr>
          </a:lstStyle>
          <a:p>
            <a:r>
              <a:rPr lang="en-US" dirty="0"/>
              <a:t>Slide Title</a:t>
            </a:r>
          </a:p>
        </p:txBody>
      </p:sp>
      <p:sp>
        <p:nvSpPr>
          <p:cNvPr id="5" name="Content Placeholder 1">
            <a:extLst>
              <a:ext uri="{FF2B5EF4-FFF2-40B4-BE49-F238E27FC236}">
                <a16:creationId xmlns:a16="http://schemas.microsoft.com/office/drawing/2014/main" xmlns="" id="{D13536C2-DC17-4031-9948-17E37EF99112}"/>
              </a:ext>
            </a:extLst>
          </p:cNvPr>
          <p:cNvSpPr>
            <a:spLocks noGrp="1"/>
          </p:cNvSpPr>
          <p:nvPr>
            <p:ph sz="quarter" idx="11" hasCustomPrompt="1"/>
          </p:nvPr>
        </p:nvSpPr>
        <p:spPr>
          <a:xfrm>
            <a:off x="342900" y="1276710"/>
            <a:ext cx="8458200" cy="4878028"/>
          </a:xfrm>
          <a:prstGeom prst="rect">
            <a:avLst/>
          </a:prstGeom>
        </p:spPr>
        <p:txBody>
          <a:bodyPr/>
          <a:lstStyle>
            <a:lvl1pPr>
              <a:spcBef>
                <a:spcPts val="1000"/>
              </a:spcBef>
              <a:spcAft>
                <a:spcPts val="0"/>
              </a:spcAft>
              <a:defRPr sz="2400"/>
            </a:lvl1pPr>
            <a:lvl2pPr marL="291600" indent="-291600">
              <a:spcBef>
                <a:spcPts val="1000"/>
              </a:spcBef>
              <a:spcAft>
                <a:spcPts val="0"/>
              </a:spcAft>
              <a:defRPr sz="2200"/>
            </a:lvl2pPr>
          </a:lstStyle>
          <a:p>
            <a:pPr lvl="0"/>
            <a:r>
              <a:rPr lang="en-US" dirty="0"/>
              <a:t>Slide Content</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xmlns="" id="{24E3FC7A-8095-4466-BF43-4B6D04A5D884}"/>
              </a:ext>
            </a:extLst>
          </p:cNvPr>
          <p:cNvSpPr>
            <a:spLocks noGrp="1"/>
          </p:cNvSpPr>
          <p:nvPr>
            <p:ph type="body" sz="quarter" idx="12" hasCustomPrompt="1"/>
          </p:nvPr>
        </p:nvSpPr>
        <p:spPr>
          <a:xfrm>
            <a:off x="2971268" y="6266449"/>
            <a:ext cx="3201464" cy="306803"/>
          </a:xfrm>
        </p:spPr>
        <p:txBody>
          <a:bodyPr anchor="b">
            <a:noAutofit/>
          </a:bodyPr>
          <a:lstStyle>
            <a:lvl1pPr algn="ctr">
              <a:defRPr sz="1200"/>
            </a:lvl1pPr>
          </a:lstStyle>
          <a:p>
            <a:pPr lvl="0"/>
            <a:r>
              <a:rPr lang="en-US" dirty="0"/>
              <a:t>Add text alternative link, if needed.</a:t>
            </a:r>
          </a:p>
        </p:txBody>
      </p:sp>
      <p:sp>
        <p:nvSpPr>
          <p:cNvPr id="9" name="Image Credit">
            <a:extLst>
              <a:ext uri="{FF2B5EF4-FFF2-40B4-BE49-F238E27FC236}">
                <a16:creationId xmlns:a16="http://schemas.microsoft.com/office/drawing/2014/main" xmlns="" id="{29651301-3A88-4CBC-9B7F-A569599DC51F}"/>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3" name="Slide Number Placeholder">
            <a:extLst>
              <a:ext uri="{FF2B5EF4-FFF2-40B4-BE49-F238E27FC236}">
                <a16:creationId xmlns:a16="http://schemas.microsoft.com/office/drawing/2014/main" xmlns=""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pPr/>
              <a:t>‹#›</a:t>
            </a:fld>
            <a:endParaRPr lang="en-US"/>
          </a:p>
        </p:txBody>
      </p:sp>
      <p:pic>
        <p:nvPicPr>
          <p:cNvPr id="8" name="Picture 7">
            <a:extLst>
              <a:ext uri="{FF2B5EF4-FFF2-40B4-BE49-F238E27FC236}">
                <a16:creationId xmlns:a16="http://schemas.microsoft.com/office/drawing/2014/main" xmlns="" id="{DF02F542-A0AC-4B04-BC5D-14501114FF6F}"/>
              </a:ext>
            </a:extLst>
          </p:cNvPr>
          <p:cNvPicPr>
            <a:picLocks noChangeAspect="1"/>
          </p:cNvPicPr>
          <p:nvPr userDrawn="1"/>
        </p:nvPicPr>
        <p:blipFill>
          <a:blip r:embed="rId2"/>
          <a:stretch>
            <a:fillRect/>
          </a:stretch>
        </p:blipFill>
        <p:spPr>
          <a:xfrm>
            <a:off x="3554103" y="543129"/>
            <a:ext cx="5253187" cy="289292"/>
          </a:xfrm>
          <a:prstGeom prst="rect">
            <a:avLst/>
          </a:prstGeom>
        </p:spPr>
      </p:pic>
    </p:spTree>
    <p:extLst>
      <p:ext uri="{BB962C8B-B14F-4D97-AF65-F5344CB8AC3E}">
        <p14:creationId xmlns:p14="http://schemas.microsoft.com/office/powerpoint/2010/main" xmlns="" val="2355616976"/>
      </p:ext>
    </p:extLst>
  </p:cSld>
  <p:clrMapOvr>
    <a:masterClrMapping/>
  </p:clrMapOvr>
  <p:extLst>
    <p:ext uri="{DCECCB84-F9BA-43D5-87BE-67443E8EF086}">
      <p15:sldGuideLst xmlns:p15="http://schemas.microsoft.com/office/powerpoint/2012/main" xmlns="">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Horizontal Main Placeholders">
    <p:spTree>
      <p:nvGrpSpPr>
        <p:cNvPr id="1" name=""/>
        <p:cNvGrpSpPr/>
        <p:nvPr/>
      </p:nvGrpSpPr>
      <p:grpSpPr>
        <a:xfrm>
          <a:off x="0" y="0"/>
          <a:ext cx="0" cy="0"/>
          <a:chOff x="0" y="0"/>
          <a:chExt cx="0" cy="0"/>
        </a:xfrm>
      </p:grpSpPr>
      <p:sp>
        <p:nvSpPr>
          <p:cNvPr id="11" name="Slide Title">
            <a:extLst>
              <a:ext uri="{FF2B5EF4-FFF2-40B4-BE49-F238E27FC236}">
                <a16:creationId xmlns:a16="http://schemas.microsoft.com/office/drawing/2014/main" xmlns="" id="{0E8983CA-7565-4832-AEB6-43019C690817}"/>
              </a:ext>
            </a:extLst>
          </p:cNvPr>
          <p:cNvSpPr>
            <a:spLocks noGrp="1"/>
          </p:cNvSpPr>
          <p:nvPr>
            <p:ph type="title" hasCustomPrompt="1"/>
          </p:nvPr>
        </p:nvSpPr>
        <p:spPr>
          <a:xfrm>
            <a:off x="342900" y="147328"/>
            <a:ext cx="8458200" cy="993554"/>
          </a:xfrm>
          <a:prstGeom prst="rect">
            <a:avLst/>
          </a:prstGeom>
        </p:spPr>
        <p:txBody>
          <a:bodyPr anchor="ctr">
            <a:normAutofit/>
          </a:bodyPr>
          <a:lstStyle>
            <a:lvl1pPr>
              <a:defRPr sz="3600"/>
            </a:lvl1pPr>
          </a:lstStyle>
          <a:p>
            <a:r>
              <a:rPr lang="en-US" dirty="0"/>
              <a:t>Slide Title</a:t>
            </a:r>
          </a:p>
        </p:txBody>
      </p:sp>
      <p:sp>
        <p:nvSpPr>
          <p:cNvPr id="5" name="Content Placeholder 1">
            <a:extLst>
              <a:ext uri="{FF2B5EF4-FFF2-40B4-BE49-F238E27FC236}">
                <a16:creationId xmlns:a16="http://schemas.microsoft.com/office/drawing/2014/main" xmlns="" id="{D13536C2-DC17-4031-9948-17E37EF99112}"/>
              </a:ext>
            </a:extLst>
          </p:cNvPr>
          <p:cNvSpPr>
            <a:spLocks noGrp="1"/>
          </p:cNvSpPr>
          <p:nvPr>
            <p:ph sz="quarter" idx="11" hasCustomPrompt="1"/>
          </p:nvPr>
        </p:nvSpPr>
        <p:spPr>
          <a:xfrm>
            <a:off x="342900" y="1276709"/>
            <a:ext cx="8458200" cy="2838091"/>
          </a:xfrm>
          <a:prstGeom prst="rect">
            <a:avLst/>
          </a:prstGeom>
        </p:spPr>
        <p:txBody>
          <a:bodyPr/>
          <a:lstStyle>
            <a:lvl1pPr>
              <a:spcBef>
                <a:spcPts val="1000"/>
              </a:spcBef>
              <a:spcAft>
                <a:spcPts val="0"/>
              </a:spcAft>
              <a:defRPr sz="2400"/>
            </a:lvl1pPr>
            <a:lvl2pPr marL="291600" indent="-291600">
              <a:spcBef>
                <a:spcPts val="1000"/>
              </a:spcBef>
              <a:spcAft>
                <a:spcPts val="0"/>
              </a:spcAft>
              <a:defRPr sz="2200"/>
            </a:lvl2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xmlns="" id="{0B2D170F-7AF9-40BB-A11B-08474DF5C3AA}"/>
              </a:ext>
            </a:extLst>
          </p:cNvPr>
          <p:cNvSpPr>
            <a:spLocks noGrp="1"/>
          </p:cNvSpPr>
          <p:nvPr>
            <p:ph sz="quarter" idx="14" hasCustomPrompt="1"/>
          </p:nvPr>
        </p:nvSpPr>
        <p:spPr>
          <a:xfrm>
            <a:off x="342900" y="4343400"/>
            <a:ext cx="8458200" cy="1660358"/>
          </a:xfrm>
        </p:spPr>
        <p:txBody>
          <a:bodyPr/>
          <a:lstStyle>
            <a:lvl1pPr>
              <a:spcBef>
                <a:spcPts val="1000"/>
              </a:spcBef>
              <a:spcAft>
                <a:spcPts val="0"/>
              </a:spcAft>
              <a:defRPr sz="2400"/>
            </a:lvl1pPr>
            <a:lvl2pPr marL="291600" indent="-291600">
              <a:spcBef>
                <a:spcPts val="1000"/>
              </a:spcBef>
              <a:spcAft>
                <a:spcPts val="0"/>
              </a:spcAft>
              <a:defRPr sz="2200"/>
            </a:lvl2pPr>
            <a:lvl4pPr marL="455613" indent="0">
              <a:buNone/>
              <a:defRPr/>
            </a:lvl4pPr>
          </a:lstStyle>
          <a:p>
            <a:pPr lvl="0"/>
            <a:r>
              <a:rPr lang="en-US" dirty="0"/>
              <a:t>Slide Content 2</a:t>
            </a:r>
          </a:p>
          <a:p>
            <a:pPr lvl="1"/>
            <a:r>
              <a:rPr lang="en-US" dirty="0"/>
              <a:t>Second level</a:t>
            </a:r>
          </a:p>
          <a:p>
            <a:pPr lvl="2"/>
            <a:r>
              <a:rPr lang="en-US" dirty="0"/>
              <a:t>Third level</a:t>
            </a:r>
          </a:p>
        </p:txBody>
      </p:sp>
      <p:sp>
        <p:nvSpPr>
          <p:cNvPr id="3" name="Slide Number Placeholder">
            <a:extLst>
              <a:ext uri="{FF2B5EF4-FFF2-40B4-BE49-F238E27FC236}">
                <a16:creationId xmlns:a16="http://schemas.microsoft.com/office/drawing/2014/main" xmlns=""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pPr/>
              <a:t>‹#›</a:t>
            </a:fld>
            <a:endParaRPr lang="en-US"/>
          </a:p>
        </p:txBody>
      </p:sp>
      <p:sp>
        <p:nvSpPr>
          <p:cNvPr id="8" name="Appendix Link">
            <a:extLst>
              <a:ext uri="{FF2B5EF4-FFF2-40B4-BE49-F238E27FC236}">
                <a16:creationId xmlns:a16="http://schemas.microsoft.com/office/drawing/2014/main" xmlns="" id="{C5EF4C7E-E3EA-4A51-AD02-0D44BC45482F}"/>
              </a:ext>
            </a:extLst>
          </p:cNvPr>
          <p:cNvSpPr>
            <a:spLocks noGrp="1"/>
          </p:cNvSpPr>
          <p:nvPr>
            <p:ph type="body" sz="quarter" idx="12" hasCustomPrompt="1"/>
          </p:nvPr>
        </p:nvSpPr>
        <p:spPr>
          <a:xfrm>
            <a:off x="2971268" y="6266449"/>
            <a:ext cx="3201464" cy="306803"/>
          </a:xfrm>
        </p:spPr>
        <p:txBody>
          <a:bodyPr anchor="b">
            <a:noAutofit/>
          </a:bodyPr>
          <a:lstStyle>
            <a:lvl1pPr algn="ctr">
              <a:defRPr sz="1200"/>
            </a:lvl1pPr>
          </a:lstStyle>
          <a:p>
            <a:pPr lvl="0"/>
            <a:r>
              <a:rPr lang="en-US" dirty="0"/>
              <a:t>Add text alternative link, if needed.</a:t>
            </a:r>
          </a:p>
        </p:txBody>
      </p:sp>
      <p:sp>
        <p:nvSpPr>
          <p:cNvPr id="10" name="Image Credit">
            <a:extLst>
              <a:ext uri="{FF2B5EF4-FFF2-40B4-BE49-F238E27FC236}">
                <a16:creationId xmlns:a16="http://schemas.microsoft.com/office/drawing/2014/main" xmlns="" id="{4D1E5D3D-B35C-4CCC-8033-D6BFD87670D4}"/>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solidFill>
              </a:defRPr>
            </a:lvl1pPr>
            <a:lvl2pPr algn="r">
              <a:defRPr sz="900"/>
            </a:lvl2pPr>
            <a:lvl3pPr algn="r">
              <a:defRPr sz="900"/>
            </a:lvl3pPr>
            <a:lvl4pPr algn="r">
              <a:defRPr sz="900"/>
            </a:lvl4pPr>
            <a:lvl5pPr algn="r">
              <a:defRPr sz="900"/>
            </a:lvl5pPr>
          </a:lstStyle>
          <a:p>
            <a:pPr lvl="0"/>
            <a:r>
              <a:rPr lang="en-US" dirty="0"/>
              <a:t>Insert Image Credit Here</a:t>
            </a:r>
          </a:p>
        </p:txBody>
      </p:sp>
    </p:spTree>
    <p:extLst>
      <p:ext uri="{BB962C8B-B14F-4D97-AF65-F5344CB8AC3E}">
        <p14:creationId xmlns:p14="http://schemas.microsoft.com/office/powerpoint/2010/main" xmlns="" val="3422933013"/>
      </p:ext>
    </p:extLst>
  </p:cSld>
  <p:clrMapOvr>
    <a:masterClrMapping/>
  </p:clrMapOvr>
  <p:extLst>
    <p:ext uri="{DCECCB84-F9BA-43D5-87BE-67443E8EF086}">
      <p15:sldGuideLst xmlns:p15="http://schemas.microsoft.com/office/powerpoint/2012/main" xmlns="">
        <p15:guide id="1" orient="horz" pos="2592" userDrawn="1">
          <p15:clr>
            <a:srgbClr val="FBAE40"/>
          </p15:clr>
        </p15:guide>
        <p15:guide id="2" orient="horz" pos="2736"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mparison Placeholders">
    <p:spTree>
      <p:nvGrpSpPr>
        <p:cNvPr id="1" name=""/>
        <p:cNvGrpSpPr/>
        <p:nvPr/>
      </p:nvGrpSpPr>
      <p:grpSpPr>
        <a:xfrm>
          <a:off x="0" y="0"/>
          <a:ext cx="0" cy="0"/>
          <a:chOff x="0" y="0"/>
          <a:chExt cx="0" cy="0"/>
        </a:xfrm>
      </p:grpSpPr>
      <p:sp>
        <p:nvSpPr>
          <p:cNvPr id="11" name="Slide Title">
            <a:extLst>
              <a:ext uri="{FF2B5EF4-FFF2-40B4-BE49-F238E27FC236}">
                <a16:creationId xmlns:a16="http://schemas.microsoft.com/office/drawing/2014/main" xmlns="" id="{48FD5FD3-075E-4CEF-88D4-58326FA57E7D}"/>
              </a:ext>
            </a:extLst>
          </p:cNvPr>
          <p:cNvSpPr>
            <a:spLocks noGrp="1"/>
          </p:cNvSpPr>
          <p:nvPr>
            <p:ph type="title" hasCustomPrompt="1"/>
          </p:nvPr>
        </p:nvSpPr>
        <p:spPr>
          <a:xfrm>
            <a:off x="342900" y="147328"/>
            <a:ext cx="8458200" cy="993554"/>
          </a:xfrm>
          <a:prstGeom prst="rect">
            <a:avLst/>
          </a:prstGeom>
        </p:spPr>
        <p:txBody>
          <a:bodyPr anchor="ctr">
            <a:normAutofit/>
          </a:bodyPr>
          <a:lstStyle>
            <a:lvl1pPr>
              <a:defRPr sz="3600"/>
            </a:lvl1pPr>
          </a:lstStyle>
          <a:p>
            <a:r>
              <a:rPr lang="en-US" dirty="0"/>
              <a:t>Slide Title</a:t>
            </a:r>
          </a:p>
        </p:txBody>
      </p:sp>
      <p:sp>
        <p:nvSpPr>
          <p:cNvPr id="5" name="Content Placeholder 1">
            <a:extLst>
              <a:ext uri="{FF2B5EF4-FFF2-40B4-BE49-F238E27FC236}">
                <a16:creationId xmlns:a16="http://schemas.microsoft.com/office/drawing/2014/main" xmlns="" id="{D13536C2-DC17-4031-9948-17E37EF99112}"/>
              </a:ext>
            </a:extLst>
          </p:cNvPr>
          <p:cNvSpPr>
            <a:spLocks noGrp="1"/>
          </p:cNvSpPr>
          <p:nvPr>
            <p:ph sz="quarter" idx="11" hasCustomPrompt="1"/>
          </p:nvPr>
        </p:nvSpPr>
        <p:spPr>
          <a:xfrm>
            <a:off x="342900" y="1276710"/>
            <a:ext cx="4076700" cy="4594702"/>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xmlns="" id="{0B2D170F-7AF9-40BB-A11B-08474DF5C3AA}"/>
              </a:ext>
            </a:extLst>
          </p:cNvPr>
          <p:cNvSpPr>
            <a:spLocks noGrp="1"/>
          </p:cNvSpPr>
          <p:nvPr>
            <p:ph sz="quarter" idx="14" hasCustomPrompt="1"/>
          </p:nvPr>
        </p:nvSpPr>
        <p:spPr>
          <a:xfrm>
            <a:off x="4724400" y="1257300"/>
            <a:ext cx="4076700" cy="4612639"/>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3" name="Slide Number Placeholder">
            <a:extLst>
              <a:ext uri="{FF2B5EF4-FFF2-40B4-BE49-F238E27FC236}">
                <a16:creationId xmlns:a16="http://schemas.microsoft.com/office/drawing/2014/main" xmlns=""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pPr/>
              <a:t>‹#›</a:t>
            </a:fld>
            <a:endParaRPr lang="en-US"/>
          </a:p>
        </p:txBody>
      </p:sp>
      <p:sp>
        <p:nvSpPr>
          <p:cNvPr id="8" name="Appendix Link">
            <a:extLst>
              <a:ext uri="{FF2B5EF4-FFF2-40B4-BE49-F238E27FC236}">
                <a16:creationId xmlns:a16="http://schemas.microsoft.com/office/drawing/2014/main" xmlns="" id="{7E930E35-B6A4-4F9E-84BF-898BF0B102B5}"/>
              </a:ext>
            </a:extLst>
          </p:cNvPr>
          <p:cNvSpPr>
            <a:spLocks noGrp="1"/>
          </p:cNvSpPr>
          <p:nvPr>
            <p:ph type="body" sz="quarter" idx="12" hasCustomPrompt="1"/>
          </p:nvPr>
        </p:nvSpPr>
        <p:spPr>
          <a:xfrm>
            <a:off x="2971268" y="6266449"/>
            <a:ext cx="3201464" cy="306803"/>
          </a:xfrm>
        </p:spPr>
        <p:txBody>
          <a:bodyPr anchor="b">
            <a:noAutofit/>
          </a:bodyPr>
          <a:lstStyle>
            <a:lvl1pPr algn="ctr">
              <a:defRPr sz="1200"/>
            </a:lvl1pPr>
          </a:lstStyle>
          <a:p>
            <a:pPr lvl="0"/>
            <a:r>
              <a:rPr lang="en-US" dirty="0"/>
              <a:t>Add text alternative link, if needed.</a:t>
            </a:r>
          </a:p>
        </p:txBody>
      </p:sp>
      <p:sp>
        <p:nvSpPr>
          <p:cNvPr id="10" name="Image Credit">
            <a:extLst>
              <a:ext uri="{FF2B5EF4-FFF2-40B4-BE49-F238E27FC236}">
                <a16:creationId xmlns:a16="http://schemas.microsoft.com/office/drawing/2014/main" xmlns="" id="{8F1429F0-0067-4606-9215-B313A14C5024}"/>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solidFill>
              </a:defRPr>
            </a:lvl1pPr>
            <a:lvl2pPr algn="r">
              <a:defRPr sz="900"/>
            </a:lvl2pPr>
            <a:lvl3pPr algn="r">
              <a:defRPr sz="900"/>
            </a:lvl3pPr>
            <a:lvl4pPr algn="r">
              <a:defRPr sz="900"/>
            </a:lvl4pPr>
            <a:lvl5pPr algn="r">
              <a:defRPr sz="900"/>
            </a:lvl5pPr>
          </a:lstStyle>
          <a:p>
            <a:pPr lvl="0"/>
            <a:r>
              <a:rPr lang="en-US" dirty="0"/>
              <a:t>Insert Image Credit Here</a:t>
            </a:r>
          </a:p>
        </p:txBody>
      </p:sp>
    </p:spTree>
    <p:extLst>
      <p:ext uri="{BB962C8B-B14F-4D97-AF65-F5344CB8AC3E}">
        <p14:creationId xmlns:p14="http://schemas.microsoft.com/office/powerpoint/2010/main" xmlns="" val="478815702"/>
      </p:ext>
    </p:extLst>
  </p:cSld>
  <p:clrMapOvr>
    <a:masterClrMapping/>
  </p:clrMapOvr>
  <p:extLst>
    <p:ext uri="{DCECCB84-F9BA-43D5-87BE-67443E8EF086}">
      <p15:sldGuideLst xmlns:p15="http://schemas.microsoft.com/office/powerpoint/2012/main" xmlns="">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ne Main One Secondary">
    <p:spTree>
      <p:nvGrpSpPr>
        <p:cNvPr id="1" name=""/>
        <p:cNvGrpSpPr/>
        <p:nvPr/>
      </p:nvGrpSpPr>
      <p:grpSpPr>
        <a:xfrm>
          <a:off x="0" y="0"/>
          <a:ext cx="0" cy="0"/>
          <a:chOff x="0" y="0"/>
          <a:chExt cx="0" cy="0"/>
        </a:xfrm>
      </p:grpSpPr>
      <p:sp>
        <p:nvSpPr>
          <p:cNvPr id="11" name="Slide Title">
            <a:extLst>
              <a:ext uri="{FF2B5EF4-FFF2-40B4-BE49-F238E27FC236}">
                <a16:creationId xmlns:a16="http://schemas.microsoft.com/office/drawing/2014/main" xmlns="" id="{685B7D10-C617-41CF-A7CD-B95C01F469B6}"/>
              </a:ext>
            </a:extLst>
          </p:cNvPr>
          <p:cNvSpPr>
            <a:spLocks noGrp="1"/>
          </p:cNvSpPr>
          <p:nvPr>
            <p:ph type="title" hasCustomPrompt="1"/>
          </p:nvPr>
        </p:nvSpPr>
        <p:spPr>
          <a:xfrm>
            <a:off x="342900" y="147328"/>
            <a:ext cx="8458200" cy="993554"/>
          </a:xfrm>
          <a:prstGeom prst="rect">
            <a:avLst/>
          </a:prstGeom>
        </p:spPr>
        <p:txBody>
          <a:bodyPr anchor="ctr">
            <a:normAutofit/>
          </a:bodyPr>
          <a:lstStyle>
            <a:lvl1pPr>
              <a:defRPr sz="3600"/>
            </a:lvl1pPr>
          </a:lstStyle>
          <a:p>
            <a:r>
              <a:rPr lang="en-US" dirty="0"/>
              <a:t>Slide Title</a:t>
            </a:r>
          </a:p>
        </p:txBody>
      </p:sp>
      <p:sp>
        <p:nvSpPr>
          <p:cNvPr id="5" name="Content Placeholder 1">
            <a:extLst>
              <a:ext uri="{FF2B5EF4-FFF2-40B4-BE49-F238E27FC236}">
                <a16:creationId xmlns:a16="http://schemas.microsoft.com/office/drawing/2014/main" xmlns="" id="{D13536C2-DC17-4031-9948-17E37EF99112}"/>
              </a:ext>
            </a:extLst>
          </p:cNvPr>
          <p:cNvSpPr>
            <a:spLocks noGrp="1"/>
          </p:cNvSpPr>
          <p:nvPr>
            <p:ph sz="quarter" idx="11" hasCustomPrompt="1"/>
          </p:nvPr>
        </p:nvSpPr>
        <p:spPr>
          <a:xfrm>
            <a:off x="342900" y="1276709"/>
            <a:ext cx="5791200" cy="4727049"/>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xmlns="" id="{0B2D170F-7AF9-40BB-A11B-08474DF5C3AA}"/>
              </a:ext>
            </a:extLst>
          </p:cNvPr>
          <p:cNvSpPr>
            <a:spLocks noGrp="1"/>
          </p:cNvSpPr>
          <p:nvPr>
            <p:ph sz="quarter" idx="14" hasCustomPrompt="1"/>
          </p:nvPr>
        </p:nvSpPr>
        <p:spPr>
          <a:xfrm>
            <a:off x="6418052" y="1257300"/>
            <a:ext cx="2383047" cy="4745503"/>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3" name="Slide Number Placeholder">
            <a:extLst>
              <a:ext uri="{FF2B5EF4-FFF2-40B4-BE49-F238E27FC236}">
                <a16:creationId xmlns:a16="http://schemas.microsoft.com/office/drawing/2014/main" xmlns=""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pPr/>
              <a:t>‹#›</a:t>
            </a:fld>
            <a:endParaRPr lang="en-US"/>
          </a:p>
        </p:txBody>
      </p:sp>
      <p:sp>
        <p:nvSpPr>
          <p:cNvPr id="8" name="Appendix Link">
            <a:extLst>
              <a:ext uri="{FF2B5EF4-FFF2-40B4-BE49-F238E27FC236}">
                <a16:creationId xmlns:a16="http://schemas.microsoft.com/office/drawing/2014/main" xmlns="" id="{2C05CBB5-542D-485E-BF27-8F0EC98A2C80}"/>
              </a:ext>
            </a:extLst>
          </p:cNvPr>
          <p:cNvSpPr>
            <a:spLocks noGrp="1"/>
          </p:cNvSpPr>
          <p:nvPr>
            <p:ph type="body" sz="quarter" idx="12" hasCustomPrompt="1"/>
          </p:nvPr>
        </p:nvSpPr>
        <p:spPr>
          <a:xfrm>
            <a:off x="2971268" y="6266449"/>
            <a:ext cx="3201464" cy="306803"/>
          </a:xfrm>
        </p:spPr>
        <p:txBody>
          <a:bodyPr anchor="b">
            <a:noAutofit/>
          </a:bodyPr>
          <a:lstStyle>
            <a:lvl1pPr algn="ctr">
              <a:defRPr sz="1200"/>
            </a:lvl1pPr>
          </a:lstStyle>
          <a:p>
            <a:pPr lvl="0"/>
            <a:r>
              <a:rPr lang="en-US" dirty="0"/>
              <a:t>Add text alternative link, if needed.</a:t>
            </a:r>
          </a:p>
        </p:txBody>
      </p:sp>
      <p:sp>
        <p:nvSpPr>
          <p:cNvPr id="10" name="Image Credit">
            <a:extLst>
              <a:ext uri="{FF2B5EF4-FFF2-40B4-BE49-F238E27FC236}">
                <a16:creationId xmlns:a16="http://schemas.microsoft.com/office/drawing/2014/main" xmlns="" id="{9E83341F-F763-4070-A42C-3DFE82E669E8}"/>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solidFill>
              </a:defRPr>
            </a:lvl1pPr>
            <a:lvl2pPr algn="r">
              <a:defRPr sz="900"/>
            </a:lvl2pPr>
            <a:lvl3pPr algn="r">
              <a:defRPr sz="900"/>
            </a:lvl3pPr>
            <a:lvl4pPr algn="r">
              <a:defRPr sz="900"/>
            </a:lvl4pPr>
            <a:lvl5pPr algn="r">
              <a:defRPr sz="900"/>
            </a:lvl5pPr>
          </a:lstStyle>
          <a:p>
            <a:pPr lvl="0"/>
            <a:r>
              <a:rPr lang="en-US" dirty="0"/>
              <a:t>Insert Image Credit Here</a:t>
            </a:r>
          </a:p>
        </p:txBody>
      </p:sp>
    </p:spTree>
    <p:extLst>
      <p:ext uri="{BB962C8B-B14F-4D97-AF65-F5344CB8AC3E}">
        <p14:creationId xmlns:p14="http://schemas.microsoft.com/office/powerpoint/2010/main" xmlns="" val="1446962700"/>
      </p:ext>
    </p:extLst>
  </p:cSld>
  <p:clrMapOvr>
    <a:masterClrMapping/>
  </p:clrMapOvr>
  <p:extLst>
    <p:ext uri="{DCECCB84-F9BA-43D5-87BE-67443E8EF086}">
      <p15:sldGuideLst xmlns:p15="http://schemas.microsoft.com/office/powerpoint/2012/main" xmlns="">
        <p15:guide id="1" orient="horz" pos="2592">
          <p15:clr>
            <a:srgbClr val="FBAE40"/>
          </p15:clr>
        </p15:guide>
        <p15:guide id="2" orient="horz" pos="2736">
          <p15:clr>
            <a:srgbClr val="FBAE40"/>
          </p15:clr>
        </p15:guide>
        <p15:guide id="4" pos="4032" userDrawn="1">
          <p15:clr>
            <a:srgbClr val="FBAE40"/>
          </p15:clr>
        </p15:guide>
        <p15:guide id="5" pos="3864"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with Third as Accent">
    <p:spTree>
      <p:nvGrpSpPr>
        <p:cNvPr id="1" name=""/>
        <p:cNvGrpSpPr/>
        <p:nvPr/>
      </p:nvGrpSpPr>
      <p:grpSpPr>
        <a:xfrm>
          <a:off x="0" y="0"/>
          <a:ext cx="0" cy="0"/>
          <a:chOff x="0" y="0"/>
          <a:chExt cx="0" cy="0"/>
        </a:xfrm>
      </p:grpSpPr>
      <p:sp>
        <p:nvSpPr>
          <p:cNvPr id="12" name="Slide Title">
            <a:extLst>
              <a:ext uri="{FF2B5EF4-FFF2-40B4-BE49-F238E27FC236}">
                <a16:creationId xmlns:a16="http://schemas.microsoft.com/office/drawing/2014/main" xmlns="" id="{BB7A7B45-8A6F-4051-9680-215D1BD8529C}"/>
              </a:ext>
            </a:extLst>
          </p:cNvPr>
          <p:cNvSpPr>
            <a:spLocks noGrp="1"/>
          </p:cNvSpPr>
          <p:nvPr>
            <p:ph type="title" hasCustomPrompt="1"/>
          </p:nvPr>
        </p:nvSpPr>
        <p:spPr>
          <a:xfrm>
            <a:off x="342900" y="147328"/>
            <a:ext cx="8458200" cy="993554"/>
          </a:xfrm>
          <a:prstGeom prst="rect">
            <a:avLst/>
          </a:prstGeom>
        </p:spPr>
        <p:txBody>
          <a:bodyPr anchor="ctr">
            <a:normAutofit/>
          </a:bodyPr>
          <a:lstStyle>
            <a:lvl1pPr>
              <a:defRPr sz="3600"/>
            </a:lvl1pPr>
          </a:lstStyle>
          <a:p>
            <a:r>
              <a:rPr lang="en-US" dirty="0"/>
              <a:t>Slide Title</a:t>
            </a:r>
          </a:p>
        </p:txBody>
      </p:sp>
      <p:sp>
        <p:nvSpPr>
          <p:cNvPr id="5" name="Content Placeholder 1">
            <a:extLst>
              <a:ext uri="{FF2B5EF4-FFF2-40B4-BE49-F238E27FC236}">
                <a16:creationId xmlns:a16="http://schemas.microsoft.com/office/drawing/2014/main" xmlns="" id="{D13536C2-DC17-4031-9948-17E37EF99112}"/>
              </a:ext>
            </a:extLst>
          </p:cNvPr>
          <p:cNvSpPr>
            <a:spLocks noGrp="1"/>
          </p:cNvSpPr>
          <p:nvPr>
            <p:ph sz="quarter" idx="11" hasCustomPrompt="1"/>
          </p:nvPr>
        </p:nvSpPr>
        <p:spPr>
          <a:xfrm>
            <a:off x="342900" y="1276710"/>
            <a:ext cx="8458200" cy="1979254"/>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xmlns="" id="{0B2D170F-7AF9-40BB-A11B-08474DF5C3AA}"/>
              </a:ext>
            </a:extLst>
          </p:cNvPr>
          <p:cNvSpPr>
            <a:spLocks noGrp="1"/>
          </p:cNvSpPr>
          <p:nvPr>
            <p:ph sz="quarter" idx="14" hasCustomPrompt="1"/>
          </p:nvPr>
        </p:nvSpPr>
        <p:spPr>
          <a:xfrm>
            <a:off x="342899" y="3599450"/>
            <a:ext cx="8548437" cy="1309434"/>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xmlns="" id="{22432755-BCF5-451F-968D-CFFD10D87BE2}"/>
              </a:ext>
            </a:extLst>
          </p:cNvPr>
          <p:cNvSpPr>
            <a:spLocks noGrp="1"/>
          </p:cNvSpPr>
          <p:nvPr>
            <p:ph sz="quarter" idx="15" hasCustomPrompt="1"/>
          </p:nvPr>
        </p:nvSpPr>
        <p:spPr>
          <a:xfrm>
            <a:off x="342899" y="5293892"/>
            <a:ext cx="8458201" cy="822158"/>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3" name="Slide Number Placeholder">
            <a:extLst>
              <a:ext uri="{FF2B5EF4-FFF2-40B4-BE49-F238E27FC236}">
                <a16:creationId xmlns:a16="http://schemas.microsoft.com/office/drawing/2014/main" xmlns=""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pPr/>
              <a:t>‹#›</a:t>
            </a:fld>
            <a:endParaRPr lang="en-US"/>
          </a:p>
        </p:txBody>
      </p:sp>
      <p:sp>
        <p:nvSpPr>
          <p:cNvPr id="10" name="Appendix Link">
            <a:extLst>
              <a:ext uri="{FF2B5EF4-FFF2-40B4-BE49-F238E27FC236}">
                <a16:creationId xmlns:a16="http://schemas.microsoft.com/office/drawing/2014/main" xmlns="" id="{06D96B1E-9D79-4ED9-967D-10BA257CF30B}"/>
              </a:ext>
            </a:extLst>
          </p:cNvPr>
          <p:cNvSpPr>
            <a:spLocks noGrp="1"/>
          </p:cNvSpPr>
          <p:nvPr>
            <p:ph type="body" sz="quarter" idx="12" hasCustomPrompt="1"/>
          </p:nvPr>
        </p:nvSpPr>
        <p:spPr>
          <a:xfrm>
            <a:off x="2971268" y="6266449"/>
            <a:ext cx="3201464" cy="306803"/>
          </a:xfrm>
        </p:spPr>
        <p:txBody>
          <a:bodyPr anchor="b">
            <a:noAutofit/>
          </a:bodyPr>
          <a:lstStyle>
            <a:lvl1pPr algn="ctr">
              <a:defRPr sz="1200"/>
            </a:lvl1pPr>
          </a:lstStyle>
          <a:p>
            <a:pPr lvl="0"/>
            <a:r>
              <a:rPr lang="en-US" dirty="0"/>
              <a:t>Add text alternative link, if needed.</a:t>
            </a:r>
          </a:p>
        </p:txBody>
      </p:sp>
      <p:sp>
        <p:nvSpPr>
          <p:cNvPr id="11" name="Image Credit">
            <a:extLst>
              <a:ext uri="{FF2B5EF4-FFF2-40B4-BE49-F238E27FC236}">
                <a16:creationId xmlns:a16="http://schemas.microsoft.com/office/drawing/2014/main" xmlns="" id="{22D3DFF2-A432-439E-808E-198EFC11B359}"/>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solidFill>
              </a:defRPr>
            </a:lvl1pPr>
            <a:lvl2pPr algn="r">
              <a:defRPr sz="900"/>
            </a:lvl2pPr>
            <a:lvl3pPr algn="r">
              <a:defRPr sz="900"/>
            </a:lvl3pPr>
            <a:lvl4pPr algn="r">
              <a:defRPr sz="900"/>
            </a:lvl4pPr>
            <a:lvl5pPr algn="r">
              <a:defRPr sz="900"/>
            </a:lvl5pPr>
          </a:lstStyle>
          <a:p>
            <a:pPr lvl="0"/>
            <a:r>
              <a:rPr lang="en-US" dirty="0"/>
              <a:t>Insert Image Credit Here</a:t>
            </a:r>
          </a:p>
        </p:txBody>
      </p:sp>
    </p:spTree>
    <p:extLst>
      <p:ext uri="{BB962C8B-B14F-4D97-AF65-F5344CB8AC3E}">
        <p14:creationId xmlns:p14="http://schemas.microsoft.com/office/powerpoint/2010/main" xmlns="" val="4100005588"/>
      </p:ext>
    </p:extLst>
  </p:cSld>
  <p:clrMapOvr>
    <a:masterClrMapping/>
  </p:clrMapOvr>
  <p:extLst>
    <p:ext uri="{DCECCB84-F9BA-43D5-87BE-67443E8EF086}">
      <p15:sldGuideLst xmlns:p15="http://schemas.microsoft.com/office/powerpoint/2012/main" xmlns="">
        <p15:guide id="1" orient="horz" pos="2592">
          <p15:clr>
            <a:srgbClr val="FBAE40"/>
          </p15:clr>
        </p15:guide>
        <p15:guide id="2" orient="horz" pos="2736">
          <p15:clr>
            <a:srgbClr val="FBAE40"/>
          </p15:clr>
        </p15:guide>
        <p15:guide id="4" pos="4032">
          <p15:clr>
            <a:srgbClr val="FBAE40"/>
          </p15:clr>
        </p15:guide>
        <p15:guide id="5" pos="386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ix Main Placeholders">
    <p:spTree>
      <p:nvGrpSpPr>
        <p:cNvPr id="1" name=""/>
        <p:cNvGrpSpPr/>
        <p:nvPr/>
      </p:nvGrpSpPr>
      <p:grpSpPr>
        <a:xfrm>
          <a:off x="0" y="0"/>
          <a:ext cx="0" cy="0"/>
          <a:chOff x="0" y="0"/>
          <a:chExt cx="0" cy="0"/>
        </a:xfrm>
      </p:grpSpPr>
      <p:sp>
        <p:nvSpPr>
          <p:cNvPr id="16" name="Slide Title">
            <a:extLst>
              <a:ext uri="{FF2B5EF4-FFF2-40B4-BE49-F238E27FC236}">
                <a16:creationId xmlns:a16="http://schemas.microsoft.com/office/drawing/2014/main" xmlns="" id="{0AEF76B8-09D8-4437-B6C6-86E80F0B5D99}"/>
              </a:ext>
            </a:extLst>
          </p:cNvPr>
          <p:cNvSpPr>
            <a:spLocks noGrp="1"/>
          </p:cNvSpPr>
          <p:nvPr>
            <p:ph type="title" hasCustomPrompt="1"/>
          </p:nvPr>
        </p:nvSpPr>
        <p:spPr>
          <a:xfrm>
            <a:off x="342900" y="147328"/>
            <a:ext cx="8458200" cy="993554"/>
          </a:xfrm>
          <a:prstGeom prst="rect">
            <a:avLst/>
          </a:prstGeom>
        </p:spPr>
        <p:txBody>
          <a:bodyPr anchor="ctr">
            <a:normAutofit/>
          </a:bodyPr>
          <a:lstStyle>
            <a:lvl1pPr>
              <a:defRPr sz="3600"/>
            </a:lvl1pPr>
          </a:lstStyle>
          <a:p>
            <a:r>
              <a:rPr lang="en-US" dirty="0"/>
              <a:t>Slide Title</a:t>
            </a:r>
          </a:p>
        </p:txBody>
      </p:sp>
      <p:sp>
        <p:nvSpPr>
          <p:cNvPr id="5" name="Content Placeholder 1">
            <a:extLst>
              <a:ext uri="{FF2B5EF4-FFF2-40B4-BE49-F238E27FC236}">
                <a16:creationId xmlns:a16="http://schemas.microsoft.com/office/drawing/2014/main" xmlns="" id="{D13536C2-DC17-4031-9948-17E37EF99112}"/>
              </a:ext>
            </a:extLst>
          </p:cNvPr>
          <p:cNvSpPr>
            <a:spLocks noGrp="1"/>
          </p:cNvSpPr>
          <p:nvPr>
            <p:ph sz="quarter" idx="11" hasCustomPrompt="1"/>
          </p:nvPr>
        </p:nvSpPr>
        <p:spPr>
          <a:xfrm>
            <a:off x="342900" y="1276710"/>
            <a:ext cx="8458200" cy="612476"/>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xmlns="" id="{0B2D170F-7AF9-40BB-A11B-08474DF5C3AA}"/>
              </a:ext>
            </a:extLst>
          </p:cNvPr>
          <p:cNvSpPr>
            <a:spLocks noGrp="1"/>
          </p:cNvSpPr>
          <p:nvPr>
            <p:ph sz="quarter" idx="14" hasCustomPrompt="1"/>
          </p:nvPr>
        </p:nvSpPr>
        <p:spPr>
          <a:xfrm>
            <a:off x="342900" y="2070496"/>
            <a:ext cx="8458200" cy="649138"/>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xmlns="" id="{3356A590-66B5-4770-8441-82DC031F56EA}"/>
              </a:ext>
            </a:extLst>
          </p:cNvPr>
          <p:cNvSpPr>
            <a:spLocks noGrp="1"/>
          </p:cNvSpPr>
          <p:nvPr>
            <p:ph sz="quarter" idx="15" hasCustomPrompt="1"/>
          </p:nvPr>
        </p:nvSpPr>
        <p:spPr>
          <a:xfrm>
            <a:off x="342900" y="2900944"/>
            <a:ext cx="8458200" cy="6731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11" name="Content Placeholder 4">
            <a:extLst>
              <a:ext uri="{FF2B5EF4-FFF2-40B4-BE49-F238E27FC236}">
                <a16:creationId xmlns:a16="http://schemas.microsoft.com/office/drawing/2014/main" xmlns="" id="{30BD29E5-BD7B-4CD0-9B09-8F8B24F89FBE}"/>
              </a:ext>
            </a:extLst>
          </p:cNvPr>
          <p:cNvSpPr>
            <a:spLocks noGrp="1"/>
          </p:cNvSpPr>
          <p:nvPr>
            <p:ph sz="quarter" idx="16" hasCustomPrompt="1"/>
          </p:nvPr>
        </p:nvSpPr>
        <p:spPr>
          <a:xfrm>
            <a:off x="342900" y="3755354"/>
            <a:ext cx="8458200" cy="698500"/>
          </a:xfrm>
        </p:spPr>
        <p:txBody>
          <a:bodyPr/>
          <a:lstStyle>
            <a:lvl1pPr>
              <a:defRPr/>
            </a:lvl1pPr>
          </a:lstStyle>
          <a:p>
            <a:pPr lvl="0"/>
            <a:r>
              <a:rPr lang="en-US" dirty="0"/>
              <a:t>Slide Content 4</a:t>
            </a:r>
          </a:p>
          <a:p>
            <a:pPr lvl="1"/>
            <a:r>
              <a:rPr lang="en-US" dirty="0"/>
              <a:t>Second level</a:t>
            </a:r>
          </a:p>
          <a:p>
            <a:pPr lvl="2"/>
            <a:r>
              <a:rPr lang="en-US" dirty="0"/>
              <a:t>Third level</a:t>
            </a:r>
          </a:p>
        </p:txBody>
      </p:sp>
      <p:sp>
        <p:nvSpPr>
          <p:cNvPr id="13" name="Content Placeholder 5">
            <a:extLst>
              <a:ext uri="{FF2B5EF4-FFF2-40B4-BE49-F238E27FC236}">
                <a16:creationId xmlns:a16="http://schemas.microsoft.com/office/drawing/2014/main" xmlns="" id="{E908CA92-5DB2-4DC0-937B-1B178AA91781}"/>
              </a:ext>
            </a:extLst>
          </p:cNvPr>
          <p:cNvSpPr>
            <a:spLocks noGrp="1"/>
          </p:cNvSpPr>
          <p:nvPr>
            <p:ph sz="quarter" idx="17" hasCustomPrompt="1"/>
          </p:nvPr>
        </p:nvSpPr>
        <p:spPr>
          <a:xfrm>
            <a:off x="342900" y="4635164"/>
            <a:ext cx="8458200" cy="698500"/>
          </a:xfrm>
        </p:spPr>
        <p:txBody>
          <a:bodyPr/>
          <a:lstStyle>
            <a:lvl1pPr>
              <a:defRPr/>
            </a:lvl1pPr>
          </a:lstStyle>
          <a:p>
            <a:pPr lvl="0"/>
            <a:r>
              <a:rPr lang="en-US" dirty="0"/>
              <a:t>Slide Content 5</a:t>
            </a:r>
          </a:p>
          <a:p>
            <a:pPr lvl="1"/>
            <a:r>
              <a:rPr lang="en-US" dirty="0"/>
              <a:t>Second level</a:t>
            </a:r>
          </a:p>
          <a:p>
            <a:pPr lvl="2"/>
            <a:r>
              <a:rPr lang="en-US" dirty="0"/>
              <a:t>Third level</a:t>
            </a:r>
          </a:p>
        </p:txBody>
      </p:sp>
      <p:sp>
        <p:nvSpPr>
          <p:cNvPr id="15" name="Content Placeholder 6">
            <a:extLst>
              <a:ext uri="{FF2B5EF4-FFF2-40B4-BE49-F238E27FC236}">
                <a16:creationId xmlns:a16="http://schemas.microsoft.com/office/drawing/2014/main" xmlns="" id="{8B728CCD-2639-461B-9841-57505AC13467}"/>
              </a:ext>
            </a:extLst>
          </p:cNvPr>
          <p:cNvSpPr>
            <a:spLocks noGrp="1"/>
          </p:cNvSpPr>
          <p:nvPr>
            <p:ph sz="quarter" idx="18" hasCustomPrompt="1"/>
          </p:nvPr>
        </p:nvSpPr>
        <p:spPr>
          <a:xfrm>
            <a:off x="342900" y="5514975"/>
            <a:ext cx="8458200" cy="537105"/>
          </a:xfrm>
        </p:spPr>
        <p:txBody>
          <a:bodyPr/>
          <a:lstStyle>
            <a:lvl1pPr>
              <a:defRPr/>
            </a:lvl1pPr>
          </a:lstStyle>
          <a:p>
            <a:pPr lvl="0"/>
            <a:r>
              <a:rPr lang="en-US" dirty="0"/>
              <a:t>Slide Content 6</a:t>
            </a:r>
          </a:p>
          <a:p>
            <a:pPr lvl="1"/>
            <a:r>
              <a:rPr lang="en-US" dirty="0"/>
              <a:t>Second level</a:t>
            </a:r>
          </a:p>
          <a:p>
            <a:pPr lvl="2"/>
            <a:r>
              <a:rPr lang="en-US" dirty="0"/>
              <a:t>Third level</a:t>
            </a:r>
          </a:p>
        </p:txBody>
      </p:sp>
      <p:sp>
        <p:nvSpPr>
          <p:cNvPr id="3" name="Slide Number Placeholder">
            <a:extLst>
              <a:ext uri="{FF2B5EF4-FFF2-40B4-BE49-F238E27FC236}">
                <a16:creationId xmlns:a16="http://schemas.microsoft.com/office/drawing/2014/main" xmlns=""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pPr/>
              <a:t>‹#›</a:t>
            </a:fld>
            <a:endParaRPr lang="en-US"/>
          </a:p>
        </p:txBody>
      </p:sp>
      <p:sp>
        <p:nvSpPr>
          <p:cNvPr id="12" name="Appendix Link">
            <a:extLst>
              <a:ext uri="{FF2B5EF4-FFF2-40B4-BE49-F238E27FC236}">
                <a16:creationId xmlns:a16="http://schemas.microsoft.com/office/drawing/2014/main" xmlns="" id="{AF95AD97-07DA-4F61-A6D6-FA93CAFE059F}"/>
              </a:ext>
            </a:extLst>
          </p:cNvPr>
          <p:cNvSpPr>
            <a:spLocks noGrp="1"/>
          </p:cNvSpPr>
          <p:nvPr>
            <p:ph type="body" sz="quarter" idx="12" hasCustomPrompt="1"/>
          </p:nvPr>
        </p:nvSpPr>
        <p:spPr>
          <a:xfrm>
            <a:off x="2971268" y="6266449"/>
            <a:ext cx="3201464" cy="306803"/>
          </a:xfrm>
        </p:spPr>
        <p:txBody>
          <a:bodyPr anchor="b">
            <a:noAutofit/>
          </a:bodyPr>
          <a:lstStyle>
            <a:lvl1pPr algn="ctr">
              <a:defRPr sz="1200"/>
            </a:lvl1pPr>
          </a:lstStyle>
          <a:p>
            <a:pPr lvl="0"/>
            <a:r>
              <a:rPr lang="en-US" dirty="0"/>
              <a:t>Add text alternative link, if needed.</a:t>
            </a:r>
          </a:p>
        </p:txBody>
      </p:sp>
      <p:sp>
        <p:nvSpPr>
          <p:cNvPr id="14" name="Image Credit">
            <a:extLst>
              <a:ext uri="{FF2B5EF4-FFF2-40B4-BE49-F238E27FC236}">
                <a16:creationId xmlns:a16="http://schemas.microsoft.com/office/drawing/2014/main" xmlns="" id="{2378B41D-4109-4622-8529-FD51F6960526}"/>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17" name="Content Placeholder 1">
            <a:extLst>
              <a:ext uri="{FF2B5EF4-FFF2-40B4-BE49-F238E27FC236}">
                <a16:creationId xmlns:a16="http://schemas.microsoft.com/office/drawing/2014/main" xmlns="" id="{7DDD7A36-42B8-41F0-AA6A-4A5F0C04D20B}"/>
              </a:ext>
            </a:extLst>
          </p:cNvPr>
          <p:cNvSpPr>
            <a:spLocks noGrp="1"/>
          </p:cNvSpPr>
          <p:nvPr>
            <p:ph sz="quarter" idx="19" hasCustomPrompt="1"/>
          </p:nvPr>
        </p:nvSpPr>
        <p:spPr>
          <a:xfrm>
            <a:off x="5745018" y="1429110"/>
            <a:ext cx="3208482" cy="612476"/>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18" name="Content Placeholder 2">
            <a:extLst>
              <a:ext uri="{FF2B5EF4-FFF2-40B4-BE49-F238E27FC236}">
                <a16:creationId xmlns:a16="http://schemas.microsoft.com/office/drawing/2014/main" xmlns="" id="{C9C88938-CC0D-449E-8A4A-2D221941436C}"/>
              </a:ext>
            </a:extLst>
          </p:cNvPr>
          <p:cNvSpPr>
            <a:spLocks noGrp="1"/>
          </p:cNvSpPr>
          <p:nvPr>
            <p:ph sz="quarter" idx="20" hasCustomPrompt="1"/>
          </p:nvPr>
        </p:nvSpPr>
        <p:spPr>
          <a:xfrm>
            <a:off x="5745018" y="2222896"/>
            <a:ext cx="3208482" cy="649138"/>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19" name="Content Placeholder 3">
            <a:extLst>
              <a:ext uri="{FF2B5EF4-FFF2-40B4-BE49-F238E27FC236}">
                <a16:creationId xmlns:a16="http://schemas.microsoft.com/office/drawing/2014/main" xmlns="" id="{13BEA462-0627-4D3D-8811-6E504C56E37F}"/>
              </a:ext>
            </a:extLst>
          </p:cNvPr>
          <p:cNvSpPr>
            <a:spLocks noGrp="1"/>
          </p:cNvSpPr>
          <p:nvPr>
            <p:ph sz="quarter" idx="21" hasCustomPrompt="1"/>
          </p:nvPr>
        </p:nvSpPr>
        <p:spPr>
          <a:xfrm>
            <a:off x="5745018" y="3053344"/>
            <a:ext cx="3208482" cy="6731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20" name="Content Placeholder 4">
            <a:extLst>
              <a:ext uri="{FF2B5EF4-FFF2-40B4-BE49-F238E27FC236}">
                <a16:creationId xmlns:a16="http://schemas.microsoft.com/office/drawing/2014/main" xmlns="" id="{F57C9484-BFB6-4C85-A92A-62C821553D9D}"/>
              </a:ext>
            </a:extLst>
          </p:cNvPr>
          <p:cNvSpPr>
            <a:spLocks noGrp="1"/>
          </p:cNvSpPr>
          <p:nvPr>
            <p:ph sz="quarter" idx="22" hasCustomPrompt="1"/>
          </p:nvPr>
        </p:nvSpPr>
        <p:spPr>
          <a:xfrm>
            <a:off x="5745018" y="3907754"/>
            <a:ext cx="3208482" cy="698500"/>
          </a:xfrm>
        </p:spPr>
        <p:txBody>
          <a:bodyPr/>
          <a:lstStyle>
            <a:lvl1pPr>
              <a:defRPr/>
            </a:lvl1pPr>
          </a:lstStyle>
          <a:p>
            <a:pPr lvl="0"/>
            <a:r>
              <a:rPr lang="en-US" dirty="0"/>
              <a:t>Slide Content 4</a:t>
            </a:r>
          </a:p>
          <a:p>
            <a:pPr lvl="1"/>
            <a:r>
              <a:rPr lang="en-US" dirty="0"/>
              <a:t>Second level</a:t>
            </a:r>
          </a:p>
          <a:p>
            <a:pPr lvl="2"/>
            <a:r>
              <a:rPr lang="en-US" dirty="0"/>
              <a:t>Third level</a:t>
            </a:r>
          </a:p>
        </p:txBody>
      </p:sp>
      <p:sp>
        <p:nvSpPr>
          <p:cNvPr id="21" name="Content Placeholder 5">
            <a:extLst>
              <a:ext uri="{FF2B5EF4-FFF2-40B4-BE49-F238E27FC236}">
                <a16:creationId xmlns:a16="http://schemas.microsoft.com/office/drawing/2014/main" xmlns="" id="{48A7BABE-83B2-40C6-AF01-D4FACED73C9C}"/>
              </a:ext>
            </a:extLst>
          </p:cNvPr>
          <p:cNvSpPr>
            <a:spLocks noGrp="1"/>
          </p:cNvSpPr>
          <p:nvPr>
            <p:ph sz="quarter" idx="23" hasCustomPrompt="1"/>
          </p:nvPr>
        </p:nvSpPr>
        <p:spPr>
          <a:xfrm>
            <a:off x="5745018" y="4787564"/>
            <a:ext cx="3208482" cy="698500"/>
          </a:xfrm>
        </p:spPr>
        <p:txBody>
          <a:bodyPr/>
          <a:lstStyle>
            <a:lvl1pPr>
              <a:defRPr/>
            </a:lvl1pPr>
          </a:lstStyle>
          <a:p>
            <a:pPr lvl="0"/>
            <a:r>
              <a:rPr lang="en-US" dirty="0"/>
              <a:t>Slide Content 5</a:t>
            </a:r>
          </a:p>
          <a:p>
            <a:pPr lvl="1"/>
            <a:r>
              <a:rPr lang="en-US" dirty="0"/>
              <a:t>Second level</a:t>
            </a:r>
          </a:p>
          <a:p>
            <a:pPr lvl="2"/>
            <a:r>
              <a:rPr lang="en-US" dirty="0"/>
              <a:t>Third level</a:t>
            </a:r>
          </a:p>
        </p:txBody>
      </p:sp>
      <p:sp>
        <p:nvSpPr>
          <p:cNvPr id="22" name="Content Placeholder 6">
            <a:extLst>
              <a:ext uri="{FF2B5EF4-FFF2-40B4-BE49-F238E27FC236}">
                <a16:creationId xmlns:a16="http://schemas.microsoft.com/office/drawing/2014/main" xmlns="" id="{07A09D0D-557D-45D4-B594-32807A4AAC90}"/>
              </a:ext>
            </a:extLst>
          </p:cNvPr>
          <p:cNvSpPr>
            <a:spLocks noGrp="1"/>
          </p:cNvSpPr>
          <p:nvPr>
            <p:ph sz="quarter" idx="24" hasCustomPrompt="1"/>
          </p:nvPr>
        </p:nvSpPr>
        <p:spPr>
          <a:xfrm>
            <a:off x="5745018" y="5667375"/>
            <a:ext cx="3208482" cy="537105"/>
          </a:xfrm>
        </p:spPr>
        <p:txBody>
          <a:bodyPr/>
          <a:lstStyle>
            <a:lvl1pPr>
              <a:defRPr/>
            </a:lvl1pPr>
          </a:lstStyle>
          <a:p>
            <a:pPr lvl="0"/>
            <a:r>
              <a:rPr lang="en-US" dirty="0"/>
              <a:t>Slide Content 6</a:t>
            </a:r>
          </a:p>
          <a:p>
            <a:pPr lvl="1"/>
            <a:r>
              <a:rPr lang="en-US" dirty="0"/>
              <a:t>Second level</a:t>
            </a:r>
          </a:p>
          <a:p>
            <a:pPr lvl="2"/>
            <a:r>
              <a:rPr lang="en-US" dirty="0"/>
              <a:t>Third level</a:t>
            </a:r>
          </a:p>
        </p:txBody>
      </p:sp>
    </p:spTree>
    <p:extLst>
      <p:ext uri="{BB962C8B-B14F-4D97-AF65-F5344CB8AC3E}">
        <p14:creationId xmlns:p14="http://schemas.microsoft.com/office/powerpoint/2010/main" xmlns="" val="407061431"/>
      </p:ext>
    </p:extLst>
  </p:cSld>
  <p:clrMapOvr>
    <a:masterClrMapping/>
  </p:clrMapOvr>
  <p:extLst>
    <p:ext uri="{DCECCB84-F9BA-43D5-87BE-67443E8EF086}">
      <p15:sldGuideLst xmlns:p15="http://schemas.microsoft.com/office/powerpoint/2012/main" xmlns="">
        <p15:guide id="1" orient="horz" pos="2592">
          <p15:clr>
            <a:srgbClr val="FBAE40"/>
          </p15:clr>
        </p15:guide>
        <p15:guide id="2" orient="horz" pos="273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Slide">
    <p:spTree>
      <p:nvGrpSpPr>
        <p:cNvPr id="1" name=""/>
        <p:cNvGrpSpPr/>
        <p:nvPr/>
      </p:nvGrpSpPr>
      <p:grpSpPr>
        <a:xfrm>
          <a:off x="0" y="0"/>
          <a:ext cx="0" cy="0"/>
          <a:chOff x="0" y="0"/>
          <a:chExt cx="0" cy="0"/>
        </a:xfrm>
      </p:grpSpPr>
      <p:sp>
        <p:nvSpPr>
          <p:cNvPr id="2" name="Hidden Slide Title">
            <a:extLst>
              <a:ext uri="{FF2B5EF4-FFF2-40B4-BE49-F238E27FC236}">
                <a16:creationId xmlns:a16="http://schemas.microsoft.com/office/drawing/2014/main" xmlns="" id="{D3229D0C-04EF-482F-B26C-8D49CD33DBE3}"/>
              </a:ext>
            </a:extLst>
          </p:cNvPr>
          <p:cNvSpPr>
            <a:spLocks noGrp="1"/>
          </p:cNvSpPr>
          <p:nvPr>
            <p:ph type="title" hasCustomPrompt="1"/>
          </p:nvPr>
        </p:nvSpPr>
        <p:spPr>
          <a:xfrm>
            <a:off x="3425949" y="418391"/>
            <a:ext cx="2292103" cy="291823"/>
          </a:xfrm>
          <a:prstGeom prst="rect">
            <a:avLst/>
          </a:prstGeom>
        </p:spPr>
        <p:txBody>
          <a:bodyPr/>
          <a:lstStyle>
            <a:lvl1pPr>
              <a:defRPr>
                <a:solidFill>
                  <a:schemeClr val="tx1"/>
                </a:solidFill>
              </a:defRPr>
            </a:lvl1pPr>
          </a:lstStyle>
          <a:p>
            <a:r>
              <a:rPr lang="en-US" dirty="0"/>
              <a:t>Add hidden title here </a:t>
            </a:r>
          </a:p>
        </p:txBody>
      </p:sp>
      <p:pic>
        <p:nvPicPr>
          <p:cNvPr id="6" name="MGH Logo">
            <a:extLst>
              <a:ext uri="{FF2B5EF4-FFF2-40B4-BE49-F238E27FC236}">
                <a16:creationId xmlns:a16="http://schemas.microsoft.com/office/drawing/2014/main" xmlns="" id="{60DCFDF5-2A5B-440E-888A-BC0BFEF9FF5F}"/>
              </a:ext>
            </a:extLst>
          </p:cNvPr>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3350211" y="1005697"/>
            <a:ext cx="2443579" cy="2443579"/>
          </a:xfrm>
          <a:prstGeom prst="rect">
            <a:avLst/>
          </a:prstGeom>
        </p:spPr>
      </p:pic>
      <p:sp>
        <p:nvSpPr>
          <p:cNvPr id="9" name="MGH Tagline">
            <a:extLst>
              <a:ext uri="{FF2B5EF4-FFF2-40B4-BE49-F238E27FC236}">
                <a16:creationId xmlns:a16="http://schemas.microsoft.com/office/drawing/2014/main" xmlns="" id="{F040BF5C-A78D-440C-93DF-72F3F641F3F1}"/>
              </a:ext>
            </a:extLst>
          </p:cNvPr>
          <p:cNvSpPr txBox="1"/>
          <p:nvPr userDrawn="1"/>
        </p:nvSpPr>
        <p:spPr>
          <a:xfrm>
            <a:off x="1730746" y="3796682"/>
            <a:ext cx="5682508" cy="4690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4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Because learning changes everything.</a:t>
            </a:r>
            <a:r>
              <a:rPr kumimoji="0" lang="en-US" sz="1400" b="0" i="0" u="none" strike="noStrike" kern="1200" cap="none" spc="40" normalizeH="0" baseline="60000" noProof="0" dirty="0">
                <a:ln>
                  <a:noFill/>
                </a:ln>
                <a:solidFill>
                  <a:srgbClr val="000000"/>
                </a:solidFill>
                <a:effectLst/>
                <a:uLnTx/>
                <a:uFillTx/>
                <a:latin typeface="Arial" panose="020B0604020202020204" pitchFamily="34" charset="0"/>
                <a:ea typeface="Calibri" panose="020F0502020204030204" pitchFamily="34" charset="0"/>
                <a:cs typeface="+mn-cs"/>
              </a:rPr>
              <a:t>®</a:t>
            </a:r>
            <a:endParaRPr kumimoji="0" lang="en-US" sz="2400" b="0" i="0" u="none" strike="noStrike" kern="1200" cap="none" spc="40" normalizeH="0" baseline="60000" noProof="0" dirty="0">
              <a:ln>
                <a:noFill/>
              </a:ln>
              <a:solidFill>
                <a:srgbClr val="000000"/>
              </a:solidFill>
              <a:effectLst/>
              <a:uLnTx/>
              <a:uFillTx/>
              <a:latin typeface="+mn-lt"/>
              <a:ea typeface="+mn-ea"/>
              <a:cs typeface="+mn-cs"/>
            </a:endParaRPr>
          </a:p>
        </p:txBody>
      </p:sp>
      <p:sp>
        <p:nvSpPr>
          <p:cNvPr id="10" name="MGH URL">
            <a:extLst>
              <a:ext uri="{FF2B5EF4-FFF2-40B4-BE49-F238E27FC236}">
                <a16:creationId xmlns:a16="http://schemas.microsoft.com/office/drawing/2014/main" xmlns="" id="{2215B5DD-E18E-478F-81B9-79BA83A9A251}"/>
              </a:ext>
            </a:extLst>
          </p:cNvPr>
          <p:cNvSpPr txBox="1"/>
          <p:nvPr userDrawn="1"/>
        </p:nvSpPr>
        <p:spPr>
          <a:xfrm>
            <a:off x="3269085" y="5329121"/>
            <a:ext cx="260583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n-lt"/>
                <a:ea typeface="+mn-ea"/>
                <a:cs typeface="+mn-cs"/>
              </a:rPr>
              <a:t>www.mheducation.com</a:t>
            </a:r>
            <a:endParaRPr kumimoji="0" lang="en-US" sz="2000" b="0" i="0" u="none" strike="noStrike" kern="1200" cap="none" spc="0" normalizeH="0" baseline="0" noProof="0" dirty="0">
              <a:ln>
                <a:noFill/>
              </a:ln>
              <a:solidFill>
                <a:srgbClr val="000000"/>
              </a:solidFill>
              <a:effectLst/>
              <a:uLnTx/>
              <a:uFillTx/>
              <a:latin typeface="+mn-lt"/>
              <a:ea typeface="+mn-ea"/>
              <a:cs typeface="+mn-cs"/>
            </a:endParaRPr>
          </a:p>
        </p:txBody>
      </p:sp>
      <p:sp>
        <p:nvSpPr>
          <p:cNvPr id="5" name="Content Placeholder 4">
            <a:extLst>
              <a:ext uri="{FF2B5EF4-FFF2-40B4-BE49-F238E27FC236}">
                <a16:creationId xmlns:a16="http://schemas.microsoft.com/office/drawing/2014/main" xmlns="" id="{8352138A-1304-465B-AE03-541BDE0CCB45}"/>
              </a:ext>
            </a:extLst>
          </p:cNvPr>
          <p:cNvSpPr>
            <a:spLocks noGrp="1"/>
          </p:cNvSpPr>
          <p:nvPr>
            <p:ph sz="quarter" idx="10"/>
          </p:nvPr>
        </p:nvSpPr>
        <p:spPr>
          <a:xfrm>
            <a:off x="228600" y="6543675"/>
            <a:ext cx="8715375" cy="1873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xmlns="" val="7443668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AppendixDivi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xmlns="" id="{A6CA9270-FD0E-4B64-B0D8-24095E6A2959}"/>
              </a:ext>
            </a:extLst>
          </p:cNvPr>
          <p:cNvSpPr>
            <a:spLocks noGrp="1"/>
          </p:cNvSpPr>
          <p:nvPr>
            <p:ph type="title" hasCustomPrompt="1"/>
          </p:nvPr>
        </p:nvSpPr>
        <p:spPr>
          <a:xfrm>
            <a:off x="342899" y="2366309"/>
            <a:ext cx="7696919" cy="526936"/>
          </a:xfrm>
          <a:prstGeom prst="rect">
            <a:avLst/>
          </a:prstGeom>
        </p:spPr>
        <p:txBody>
          <a:bodyPr anchor="ctr"/>
          <a:lstStyle>
            <a:lvl1pPr>
              <a:defRPr/>
            </a:lvl1pPr>
          </a:lstStyle>
          <a:p>
            <a:r>
              <a:rPr lang="en-US" dirty="0"/>
              <a:t>Accessibility Content: Text Alternatives for Images</a:t>
            </a:r>
          </a:p>
        </p:txBody>
      </p:sp>
      <p:sp>
        <p:nvSpPr>
          <p:cNvPr id="3" name="Slide Number Placeholder">
            <a:extLst>
              <a:ext uri="{FF2B5EF4-FFF2-40B4-BE49-F238E27FC236}">
                <a16:creationId xmlns:a16="http://schemas.microsoft.com/office/drawing/2014/main" xmlns="" id="{0B6E1DCB-9B8A-423D-B48B-2CCDE624B45C}"/>
              </a:ext>
            </a:extLst>
          </p:cNvPr>
          <p:cNvSpPr>
            <a:spLocks noGrp="1"/>
          </p:cNvSpPr>
          <p:nvPr>
            <p:ph type="sldNum" sz="quarter" idx="10"/>
          </p:nvPr>
        </p:nvSpPr>
        <p:spPr>
          <a:xfrm>
            <a:off x="8637202" y="6682314"/>
            <a:ext cx="342900" cy="143831"/>
          </a:xfrm>
          <a:prstGeom prst="rect">
            <a:avLst/>
          </a:prstGeom>
        </p:spPr>
        <p:txBody>
          <a:bodyPr/>
          <a:lstStyle/>
          <a:p>
            <a:fld id="{68151E55-6873-49E2-B8D5-2F265E6F1973}" type="slidenum">
              <a:rPr lang="en-US" smtClean="0"/>
              <a:pPr/>
              <a:t>‹#›</a:t>
            </a:fld>
            <a:endParaRPr lang="en-US"/>
          </a:p>
        </p:txBody>
      </p:sp>
    </p:spTree>
    <p:extLst>
      <p:ext uri="{BB962C8B-B14F-4D97-AF65-F5344CB8AC3E}">
        <p14:creationId xmlns:p14="http://schemas.microsoft.com/office/powerpoint/2010/main" xmlns="" val="14259638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Appendix-One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xmlns="" id="{A4407840-F6A4-4638-BB2F-9FBAA1A81461}"/>
              </a:ext>
            </a:extLst>
          </p:cNvPr>
          <p:cNvSpPr>
            <a:spLocks noGrp="1"/>
          </p:cNvSpPr>
          <p:nvPr>
            <p:ph type="title" hasCustomPrompt="1"/>
          </p:nvPr>
        </p:nvSpPr>
        <p:spPr>
          <a:xfrm>
            <a:off x="342900" y="135284"/>
            <a:ext cx="8458200" cy="921386"/>
          </a:xfrm>
          <a:prstGeom prst="rect">
            <a:avLst/>
          </a:prstGeom>
        </p:spPr>
        <p:txBody>
          <a:bodyPr anchor="ctr">
            <a:normAutofit/>
          </a:bodyPr>
          <a:lstStyle>
            <a:lvl1pPr>
              <a:defRPr sz="3000"/>
            </a:lvl1pPr>
          </a:lstStyle>
          <a:p>
            <a:r>
              <a:rPr lang="en-US" dirty="0"/>
              <a:t>Slide Title</a:t>
            </a:r>
          </a:p>
        </p:txBody>
      </p:sp>
      <p:sp>
        <p:nvSpPr>
          <p:cNvPr id="6" name="Return to main slide Link 1">
            <a:extLst>
              <a:ext uri="{FF2B5EF4-FFF2-40B4-BE49-F238E27FC236}">
                <a16:creationId xmlns:a16="http://schemas.microsoft.com/office/drawing/2014/main" xmlns="" id="{F538FEEA-434F-404A-8A40-5F717D6CB596}"/>
              </a:ext>
            </a:extLst>
          </p:cNvPr>
          <p:cNvSpPr>
            <a:spLocks noGrp="1"/>
          </p:cNvSpPr>
          <p:nvPr>
            <p:ph type="body" sz="quarter" idx="14" hasCustomPrompt="1"/>
          </p:nvPr>
        </p:nvSpPr>
        <p:spPr>
          <a:xfrm>
            <a:off x="3081587" y="1164490"/>
            <a:ext cx="2980826" cy="225425"/>
          </a:xfrm>
        </p:spPr>
        <p:txBody>
          <a:bodyPr anchor="ctr">
            <a:noAutofit/>
          </a:bodyPr>
          <a:lstStyle>
            <a:lvl1pPr algn="ctr">
              <a:defRPr sz="1200"/>
            </a:lvl1pPr>
          </a:lstStyle>
          <a:p>
            <a:pPr lvl="0"/>
            <a:r>
              <a:rPr lang="en-US" dirty="0"/>
              <a:t>Return to parent-slide containing images.</a:t>
            </a:r>
          </a:p>
        </p:txBody>
      </p:sp>
      <p:sp>
        <p:nvSpPr>
          <p:cNvPr id="5" name="Content Placeholder 1">
            <a:extLst>
              <a:ext uri="{FF2B5EF4-FFF2-40B4-BE49-F238E27FC236}">
                <a16:creationId xmlns:a16="http://schemas.microsoft.com/office/drawing/2014/main" xmlns="" id="{D13536C2-DC17-4031-9948-17E37EF99112}"/>
              </a:ext>
            </a:extLst>
          </p:cNvPr>
          <p:cNvSpPr>
            <a:spLocks noGrp="1"/>
          </p:cNvSpPr>
          <p:nvPr>
            <p:ph sz="quarter" idx="11" hasCustomPrompt="1"/>
          </p:nvPr>
        </p:nvSpPr>
        <p:spPr>
          <a:xfrm>
            <a:off x="342900" y="1502843"/>
            <a:ext cx="8458200" cy="4686509"/>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10" name="Return to main slide Link 2">
            <a:extLst>
              <a:ext uri="{FF2B5EF4-FFF2-40B4-BE49-F238E27FC236}">
                <a16:creationId xmlns:a16="http://schemas.microsoft.com/office/drawing/2014/main" xmlns="" id="{D8AF3780-479B-4486-8AEE-B0E29BE2F870}"/>
              </a:ext>
            </a:extLst>
          </p:cNvPr>
          <p:cNvSpPr>
            <a:spLocks noGrp="1"/>
          </p:cNvSpPr>
          <p:nvPr>
            <p:ph type="body" sz="quarter" idx="15" hasCustomPrompt="1"/>
          </p:nvPr>
        </p:nvSpPr>
        <p:spPr>
          <a:xfrm>
            <a:off x="3092111" y="6350211"/>
            <a:ext cx="2959779" cy="228600"/>
          </a:xfrm>
        </p:spPr>
        <p:txBody>
          <a:bodyPr vert="horz" lIns="91440" tIns="45720" rIns="91440" bIns="45720" rtlCol="0" anchor="ctr">
            <a:noAutofit/>
          </a:bodyPr>
          <a:lstStyle>
            <a:lvl1pPr>
              <a:defRPr lang="en-US" sz="1200" dirty="0"/>
            </a:lvl1pPr>
          </a:lstStyle>
          <a:p>
            <a:pPr lvl="0" algn="ctr"/>
            <a:r>
              <a:rPr lang="en-US" dirty="0"/>
              <a:t>Return to parent-slide containing images.</a:t>
            </a:r>
          </a:p>
        </p:txBody>
      </p:sp>
      <p:sp>
        <p:nvSpPr>
          <p:cNvPr id="3" name="Slide Number Placeholder">
            <a:extLst>
              <a:ext uri="{FF2B5EF4-FFF2-40B4-BE49-F238E27FC236}">
                <a16:creationId xmlns:a16="http://schemas.microsoft.com/office/drawing/2014/main" xmlns=""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pPr/>
              <a:t>‹#›</a:t>
            </a:fld>
            <a:endParaRPr lang="en-US"/>
          </a:p>
        </p:txBody>
      </p:sp>
    </p:spTree>
    <p:extLst>
      <p:ext uri="{BB962C8B-B14F-4D97-AF65-F5344CB8AC3E}">
        <p14:creationId xmlns:p14="http://schemas.microsoft.com/office/powerpoint/2010/main" xmlns="" val="3852377218"/>
      </p:ext>
    </p:extLst>
  </p:cSld>
  <p:clrMapOvr>
    <a:masterClrMapping/>
  </p:clrMapOvr>
  <p:extLst>
    <p:ext uri="{DCECCB84-F9BA-43D5-87BE-67443E8EF086}">
      <p15:sldGuideLst xmlns:p15="http://schemas.microsoft.com/office/powerpoint/2012/main" xmlns="">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ppendixDivi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xmlns="" id="{A6CA9270-FD0E-4B64-B0D8-24095E6A2959}"/>
              </a:ext>
            </a:extLst>
          </p:cNvPr>
          <p:cNvSpPr>
            <a:spLocks noGrp="1"/>
          </p:cNvSpPr>
          <p:nvPr>
            <p:ph type="title" hasCustomPrompt="1"/>
          </p:nvPr>
        </p:nvSpPr>
        <p:spPr>
          <a:xfrm>
            <a:off x="342899" y="2366309"/>
            <a:ext cx="7696919" cy="526936"/>
          </a:xfrm>
          <a:prstGeom prst="rect">
            <a:avLst/>
          </a:prstGeom>
        </p:spPr>
        <p:txBody>
          <a:bodyPr anchor="ctr"/>
          <a:lstStyle>
            <a:lvl1pPr>
              <a:defRPr/>
            </a:lvl1pPr>
          </a:lstStyle>
          <a:p>
            <a:r>
              <a:rPr lang="en-US" dirty="0"/>
              <a:t>Accessibility Content: Text Alternatives for Images</a:t>
            </a:r>
          </a:p>
        </p:txBody>
      </p:sp>
    </p:spTree>
    <p:extLst>
      <p:ext uri="{BB962C8B-B14F-4D97-AF65-F5344CB8AC3E}">
        <p14:creationId xmlns:p14="http://schemas.microsoft.com/office/powerpoint/2010/main" xmlns="" val="36925710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Misc. Divi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xmlns="" id="{C0136BE0-3F2D-44D5-B125-B7A30D2C8896}"/>
              </a:ext>
            </a:extLst>
          </p:cNvPr>
          <p:cNvSpPr>
            <a:spLocks noGrp="1"/>
          </p:cNvSpPr>
          <p:nvPr>
            <p:ph type="title"/>
          </p:nvPr>
        </p:nvSpPr>
        <p:spPr>
          <a:xfrm>
            <a:off x="339450" y="117244"/>
            <a:ext cx="6065851" cy="730970"/>
          </a:xfrm>
          <a:prstGeom prst="rect">
            <a:avLst/>
          </a:prstGeom>
        </p:spPr>
        <p:txBody>
          <a:bodyPr/>
          <a:lstStyle/>
          <a:p>
            <a:r>
              <a:rPr lang="en-US" dirty="0"/>
              <a:t>Click to edit Master title style</a:t>
            </a:r>
          </a:p>
        </p:txBody>
      </p:sp>
      <p:sp>
        <p:nvSpPr>
          <p:cNvPr id="5" name="Content Placeholder">
            <a:extLst>
              <a:ext uri="{FF2B5EF4-FFF2-40B4-BE49-F238E27FC236}">
                <a16:creationId xmlns:a16="http://schemas.microsoft.com/office/drawing/2014/main" xmlns="" id="{DA8444E8-1445-4AB7-85DD-90449330C005}"/>
              </a:ext>
            </a:extLst>
          </p:cNvPr>
          <p:cNvSpPr>
            <a:spLocks noGrp="1"/>
          </p:cNvSpPr>
          <p:nvPr>
            <p:ph sz="quarter" idx="11" hasCustomPrompt="1"/>
          </p:nvPr>
        </p:nvSpPr>
        <p:spPr>
          <a:xfrm>
            <a:off x="342900" y="1973249"/>
            <a:ext cx="6477000" cy="4343400"/>
          </a:xfrm>
        </p:spPr>
        <p:txBody>
          <a:bodyPr/>
          <a:lstStyle>
            <a:lvl1pPr>
              <a:defRPr/>
            </a:lvl1pPr>
            <a:lvl2pPr marL="344488" indent="-342900">
              <a:buFont typeface="Arial" panose="020B0604020202020204" pitchFamily="34" charset="0"/>
              <a:buChar char="•"/>
              <a:defRPr/>
            </a:lvl2pPr>
            <a:lvl3pPr>
              <a:defRPr/>
            </a:lvl3pPr>
            <a:lvl4pPr>
              <a:defRPr/>
            </a:lvl4pPr>
          </a:lstStyle>
          <a:p>
            <a:pPr lvl="0"/>
            <a:r>
              <a:rPr lang="en-US" dirty="0"/>
              <a:t>Slide Content</a:t>
            </a:r>
          </a:p>
          <a:p>
            <a:pPr lvl="2"/>
            <a:r>
              <a:rPr lang="en-US" dirty="0"/>
              <a:t>Second level</a:t>
            </a:r>
          </a:p>
          <a:p>
            <a:pPr lvl="3"/>
            <a:r>
              <a:rPr lang="en-US" dirty="0"/>
              <a:t>Third level</a:t>
            </a:r>
          </a:p>
        </p:txBody>
      </p:sp>
    </p:spTree>
    <p:extLst>
      <p:ext uri="{BB962C8B-B14F-4D97-AF65-F5344CB8AC3E}">
        <p14:creationId xmlns:p14="http://schemas.microsoft.com/office/powerpoint/2010/main" xmlns="" val="44541601"/>
      </p:ext>
    </p:extLst>
  </p:cSld>
  <p:clrMapOvr>
    <a:masterClrMapping/>
  </p:clrMapOvr>
  <p:extLst>
    <p:ext uri="{DCECCB84-F9BA-43D5-87BE-67443E8EF086}">
      <p15:sldGuideLst xmlns:p15="http://schemas.microsoft.com/office/powerpoint/2012/main" xmlns=""/>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ppendix-One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xmlns="" id="{A4407840-F6A4-4638-BB2F-9FBAA1A81461}"/>
              </a:ext>
            </a:extLst>
          </p:cNvPr>
          <p:cNvSpPr>
            <a:spLocks noGrp="1"/>
          </p:cNvSpPr>
          <p:nvPr>
            <p:ph type="title" hasCustomPrompt="1"/>
          </p:nvPr>
        </p:nvSpPr>
        <p:spPr>
          <a:xfrm>
            <a:off x="342900" y="135284"/>
            <a:ext cx="8458200" cy="921386"/>
          </a:xfrm>
          <a:prstGeom prst="rect">
            <a:avLst/>
          </a:prstGeom>
        </p:spPr>
        <p:txBody>
          <a:bodyPr anchor="ctr">
            <a:normAutofit/>
          </a:bodyPr>
          <a:lstStyle>
            <a:lvl1pPr>
              <a:defRPr sz="3000"/>
            </a:lvl1pPr>
          </a:lstStyle>
          <a:p>
            <a:r>
              <a:rPr lang="en-US" dirty="0"/>
              <a:t>Slide Title</a:t>
            </a:r>
          </a:p>
        </p:txBody>
      </p:sp>
      <p:sp>
        <p:nvSpPr>
          <p:cNvPr id="6" name="Return to main slide Link 1">
            <a:extLst>
              <a:ext uri="{FF2B5EF4-FFF2-40B4-BE49-F238E27FC236}">
                <a16:creationId xmlns:a16="http://schemas.microsoft.com/office/drawing/2014/main" xmlns="" id="{F538FEEA-434F-404A-8A40-5F717D6CB596}"/>
              </a:ext>
            </a:extLst>
          </p:cNvPr>
          <p:cNvSpPr>
            <a:spLocks noGrp="1"/>
          </p:cNvSpPr>
          <p:nvPr>
            <p:ph type="body" sz="quarter" idx="14" hasCustomPrompt="1"/>
          </p:nvPr>
        </p:nvSpPr>
        <p:spPr>
          <a:xfrm>
            <a:off x="3081587" y="1164490"/>
            <a:ext cx="2980826" cy="225425"/>
          </a:xfrm>
        </p:spPr>
        <p:txBody>
          <a:bodyPr anchor="ctr">
            <a:noAutofit/>
          </a:bodyPr>
          <a:lstStyle>
            <a:lvl1pPr algn="ctr">
              <a:defRPr sz="1200"/>
            </a:lvl1pPr>
          </a:lstStyle>
          <a:p>
            <a:pPr lvl="0"/>
            <a:r>
              <a:rPr lang="en-US" dirty="0"/>
              <a:t>Return to parent-slide containing images.</a:t>
            </a:r>
          </a:p>
        </p:txBody>
      </p:sp>
      <p:sp>
        <p:nvSpPr>
          <p:cNvPr id="5" name="Content Placeholder 1">
            <a:extLst>
              <a:ext uri="{FF2B5EF4-FFF2-40B4-BE49-F238E27FC236}">
                <a16:creationId xmlns:a16="http://schemas.microsoft.com/office/drawing/2014/main" xmlns="" id="{D13536C2-DC17-4031-9948-17E37EF99112}"/>
              </a:ext>
            </a:extLst>
          </p:cNvPr>
          <p:cNvSpPr>
            <a:spLocks noGrp="1"/>
          </p:cNvSpPr>
          <p:nvPr>
            <p:ph sz="quarter" idx="11" hasCustomPrompt="1"/>
          </p:nvPr>
        </p:nvSpPr>
        <p:spPr>
          <a:xfrm>
            <a:off x="342900" y="1502843"/>
            <a:ext cx="8458200" cy="4686509"/>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10" name="Return to main slide Link 2">
            <a:extLst>
              <a:ext uri="{FF2B5EF4-FFF2-40B4-BE49-F238E27FC236}">
                <a16:creationId xmlns:a16="http://schemas.microsoft.com/office/drawing/2014/main" xmlns="" id="{D8AF3780-479B-4486-8AEE-B0E29BE2F870}"/>
              </a:ext>
            </a:extLst>
          </p:cNvPr>
          <p:cNvSpPr>
            <a:spLocks noGrp="1"/>
          </p:cNvSpPr>
          <p:nvPr>
            <p:ph type="body" sz="quarter" idx="15" hasCustomPrompt="1"/>
          </p:nvPr>
        </p:nvSpPr>
        <p:spPr>
          <a:xfrm>
            <a:off x="3092111" y="6350211"/>
            <a:ext cx="2959779" cy="228600"/>
          </a:xfrm>
        </p:spPr>
        <p:txBody>
          <a:bodyPr vert="horz" lIns="91440" tIns="45720" rIns="91440" bIns="45720" rtlCol="0" anchor="ctr">
            <a:noAutofit/>
          </a:bodyPr>
          <a:lstStyle>
            <a:lvl1pPr>
              <a:defRPr lang="en-US" sz="1200" dirty="0"/>
            </a:lvl1pPr>
          </a:lstStyle>
          <a:p>
            <a:pPr lvl="0" algn="ctr"/>
            <a:r>
              <a:rPr lang="en-US" dirty="0"/>
              <a:t>Return to parent-slide containing images.</a:t>
            </a:r>
          </a:p>
        </p:txBody>
      </p:sp>
      <p:sp>
        <p:nvSpPr>
          <p:cNvPr id="3" name="Slide Number Placeholder">
            <a:extLst>
              <a:ext uri="{FF2B5EF4-FFF2-40B4-BE49-F238E27FC236}">
                <a16:creationId xmlns:a16="http://schemas.microsoft.com/office/drawing/2014/main" xmlns="" id="{745DF60F-BF33-428F-883B-9C19F83780BF}"/>
              </a:ext>
            </a:extLst>
          </p:cNvPr>
          <p:cNvSpPr>
            <a:spLocks noGrp="1"/>
          </p:cNvSpPr>
          <p:nvPr>
            <p:ph type="sldNum" sz="quarter" idx="10"/>
          </p:nvPr>
        </p:nvSpPr>
        <p:spPr>
          <a:xfrm>
            <a:off x="8626412" y="6673531"/>
            <a:ext cx="355840" cy="161396"/>
          </a:xfrm>
          <a:prstGeom prst="rect">
            <a:avLst/>
          </a:prstGeom>
        </p:spPr>
        <p:txBody>
          <a:bodyPr/>
          <a:lstStyle>
            <a:lvl1pPr>
              <a:defRPr sz="800"/>
            </a:lvl1pPr>
          </a:lstStyle>
          <a:p>
            <a:fld id="{68151E55-6873-49E2-B8D5-2F265E6F1973}" type="slidenum">
              <a:rPr lang="en-US" smtClean="0"/>
              <a:pPr/>
              <a:t>‹#›</a:t>
            </a:fld>
            <a:endParaRPr lang="en-US"/>
          </a:p>
        </p:txBody>
      </p:sp>
    </p:spTree>
    <p:extLst>
      <p:ext uri="{BB962C8B-B14F-4D97-AF65-F5344CB8AC3E}">
        <p14:creationId xmlns:p14="http://schemas.microsoft.com/office/powerpoint/2010/main" xmlns="" val="842702864"/>
      </p:ext>
    </p:extLst>
  </p:cSld>
  <p:clrMapOvr>
    <a:masterClrMapping/>
  </p:clrMapOvr>
  <p:extLst>
    <p:ext uri="{DCECCB84-F9BA-43D5-87BE-67443E8EF086}">
      <p15:sldGuideLst xmlns:p15="http://schemas.microsoft.com/office/powerpoint/2012/main" xmlns="">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ppendix-Two Comparison Placeholders With Identifi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xmlns="" id="{A4407840-F6A4-4638-BB2F-9FBAA1A81461}"/>
              </a:ext>
            </a:extLst>
          </p:cNvPr>
          <p:cNvSpPr>
            <a:spLocks noGrp="1"/>
          </p:cNvSpPr>
          <p:nvPr>
            <p:ph type="title" hasCustomPrompt="1"/>
          </p:nvPr>
        </p:nvSpPr>
        <p:spPr>
          <a:xfrm>
            <a:off x="342900" y="304800"/>
            <a:ext cx="8458200" cy="678611"/>
          </a:xfrm>
          <a:prstGeom prst="rect">
            <a:avLst/>
          </a:prstGeom>
        </p:spPr>
        <p:txBody>
          <a:bodyPr anchor="ctr">
            <a:normAutofit/>
          </a:bodyPr>
          <a:lstStyle>
            <a:lvl1pPr>
              <a:defRPr sz="3000"/>
            </a:lvl1pPr>
          </a:lstStyle>
          <a:p>
            <a:r>
              <a:rPr lang="en-US" dirty="0"/>
              <a:t>Slide Title</a:t>
            </a:r>
          </a:p>
        </p:txBody>
      </p:sp>
      <p:sp>
        <p:nvSpPr>
          <p:cNvPr id="9" name="Return to main slide Link 1">
            <a:extLst>
              <a:ext uri="{FF2B5EF4-FFF2-40B4-BE49-F238E27FC236}">
                <a16:creationId xmlns:a16="http://schemas.microsoft.com/office/drawing/2014/main" xmlns="" id="{29651301-3A88-4CBC-9B7F-A569599DC51F}"/>
              </a:ext>
            </a:extLst>
          </p:cNvPr>
          <p:cNvSpPr>
            <a:spLocks noGrp="1"/>
          </p:cNvSpPr>
          <p:nvPr>
            <p:ph type="body" sz="quarter" idx="13" hasCustomPrompt="1"/>
          </p:nvPr>
        </p:nvSpPr>
        <p:spPr>
          <a:xfrm>
            <a:off x="3081528" y="1059828"/>
            <a:ext cx="2980944" cy="228600"/>
          </a:xfrm>
          <a:prstGeom prst="rect">
            <a:avLst/>
          </a:prstGeom>
        </p:spPr>
        <p:txBody>
          <a:bodyPr vert="horz" lIns="91440" tIns="45720" rIns="91440" bIns="45720" rtlCol="0" anchor="ctr">
            <a:noAutofit/>
          </a:bodyPr>
          <a:lstStyle>
            <a:lvl1pPr>
              <a:defRPr lang="en-US" sz="1200" dirty="0"/>
            </a:lvl1pPr>
          </a:lstStyle>
          <a:p>
            <a:pPr lvl="0" algn="ctr"/>
            <a:r>
              <a:rPr lang="en-US" dirty="0"/>
              <a:t>Return to parent-slide containing images.</a:t>
            </a:r>
          </a:p>
        </p:txBody>
      </p:sp>
      <p:sp>
        <p:nvSpPr>
          <p:cNvPr id="8" name="Image Identifier 1">
            <a:extLst>
              <a:ext uri="{FF2B5EF4-FFF2-40B4-BE49-F238E27FC236}">
                <a16:creationId xmlns:a16="http://schemas.microsoft.com/office/drawing/2014/main" xmlns="" id="{C828D23C-A7ED-420E-B199-2D8CCF24D6BE}"/>
              </a:ext>
            </a:extLst>
          </p:cNvPr>
          <p:cNvSpPr>
            <a:spLocks noGrp="1"/>
          </p:cNvSpPr>
          <p:nvPr>
            <p:ph type="body" sz="quarter" idx="15" hasCustomPrompt="1"/>
          </p:nvPr>
        </p:nvSpPr>
        <p:spPr>
          <a:xfrm>
            <a:off x="365125" y="1410562"/>
            <a:ext cx="4076700" cy="392112"/>
          </a:xfrm>
        </p:spPr>
        <p:txBody>
          <a:bodyPr/>
          <a:lstStyle>
            <a:lvl1pPr>
              <a:defRPr/>
            </a:lvl1pPr>
          </a:lstStyle>
          <a:p>
            <a:pPr lvl="0"/>
            <a:r>
              <a:rPr lang="en-US" dirty="0"/>
              <a:t>Image Identifier 1</a:t>
            </a:r>
          </a:p>
        </p:txBody>
      </p:sp>
      <p:sp>
        <p:nvSpPr>
          <p:cNvPr id="5" name="Content Placeholder 1">
            <a:extLst>
              <a:ext uri="{FF2B5EF4-FFF2-40B4-BE49-F238E27FC236}">
                <a16:creationId xmlns:a16="http://schemas.microsoft.com/office/drawing/2014/main" xmlns="" id="{D13536C2-DC17-4031-9948-17E37EF99112}"/>
              </a:ext>
            </a:extLst>
          </p:cNvPr>
          <p:cNvSpPr>
            <a:spLocks noGrp="1"/>
          </p:cNvSpPr>
          <p:nvPr>
            <p:ph sz="quarter" idx="11" hasCustomPrompt="1"/>
          </p:nvPr>
        </p:nvSpPr>
        <p:spPr>
          <a:xfrm>
            <a:off x="342900" y="1933303"/>
            <a:ext cx="4076700" cy="4315097"/>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11" name="Image Identifier 2">
            <a:extLst>
              <a:ext uri="{FF2B5EF4-FFF2-40B4-BE49-F238E27FC236}">
                <a16:creationId xmlns:a16="http://schemas.microsoft.com/office/drawing/2014/main" xmlns="" id="{7DBCEA22-E8D2-4B8A-B55C-3FFA6FAB317C}"/>
              </a:ext>
            </a:extLst>
          </p:cNvPr>
          <p:cNvSpPr>
            <a:spLocks noGrp="1"/>
          </p:cNvSpPr>
          <p:nvPr>
            <p:ph type="body" sz="quarter" idx="16" hasCustomPrompt="1"/>
          </p:nvPr>
        </p:nvSpPr>
        <p:spPr>
          <a:xfrm>
            <a:off x="4715145" y="1410562"/>
            <a:ext cx="4078224" cy="393192"/>
          </a:xfrm>
        </p:spPr>
        <p:txBody>
          <a:bodyPr/>
          <a:lstStyle>
            <a:lvl1pPr>
              <a:defRPr/>
            </a:lvl1pPr>
          </a:lstStyle>
          <a:p>
            <a:pPr lvl="0"/>
            <a:r>
              <a:rPr lang="en-US" dirty="0"/>
              <a:t>Image Identifier 2</a:t>
            </a:r>
          </a:p>
        </p:txBody>
      </p:sp>
      <p:sp>
        <p:nvSpPr>
          <p:cNvPr id="6" name="Content Placeholder 2">
            <a:extLst>
              <a:ext uri="{FF2B5EF4-FFF2-40B4-BE49-F238E27FC236}">
                <a16:creationId xmlns:a16="http://schemas.microsoft.com/office/drawing/2014/main" xmlns="" id="{0B2D170F-7AF9-40BB-A11B-08474DF5C3AA}"/>
              </a:ext>
            </a:extLst>
          </p:cNvPr>
          <p:cNvSpPr>
            <a:spLocks noGrp="1"/>
          </p:cNvSpPr>
          <p:nvPr>
            <p:ph sz="quarter" idx="14" hasCustomPrompt="1"/>
          </p:nvPr>
        </p:nvSpPr>
        <p:spPr>
          <a:xfrm>
            <a:off x="4724400" y="1933303"/>
            <a:ext cx="4076700" cy="4315097"/>
          </a:xfrm>
          <a:prstGeom prst="rect">
            <a:avLst/>
          </a:prstGeo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Return to main slide Link 2">
            <a:extLst>
              <a:ext uri="{FF2B5EF4-FFF2-40B4-BE49-F238E27FC236}">
                <a16:creationId xmlns:a16="http://schemas.microsoft.com/office/drawing/2014/main" xmlns="" id="{24E3FC7A-8095-4466-BF43-4B6D04A5D884}"/>
              </a:ext>
            </a:extLst>
          </p:cNvPr>
          <p:cNvSpPr>
            <a:spLocks noGrp="1"/>
          </p:cNvSpPr>
          <p:nvPr>
            <p:ph type="body" sz="quarter" idx="12" hasCustomPrompt="1"/>
          </p:nvPr>
        </p:nvSpPr>
        <p:spPr>
          <a:xfrm>
            <a:off x="3081528" y="6348550"/>
            <a:ext cx="2980944" cy="228600"/>
          </a:xfrm>
          <a:prstGeom prst="rect">
            <a:avLst/>
          </a:prstGeom>
        </p:spPr>
        <p:txBody>
          <a:bodyPr vert="horz" lIns="91440" tIns="45720" rIns="91440" bIns="45720" rtlCol="0" anchor="ctr">
            <a:noAutofit/>
          </a:bodyPr>
          <a:lstStyle>
            <a:lvl1pPr>
              <a:defRPr lang="en-US" sz="1200" dirty="0"/>
            </a:lvl1pPr>
          </a:lstStyle>
          <a:p>
            <a:pPr lvl="0" algn="ctr"/>
            <a:r>
              <a:rPr lang="en-US" dirty="0"/>
              <a:t>Return to parent-slide containing images.</a:t>
            </a:r>
          </a:p>
        </p:txBody>
      </p:sp>
      <p:sp>
        <p:nvSpPr>
          <p:cNvPr id="3" name="Slide Number Placeholder">
            <a:extLst>
              <a:ext uri="{FF2B5EF4-FFF2-40B4-BE49-F238E27FC236}">
                <a16:creationId xmlns:a16="http://schemas.microsoft.com/office/drawing/2014/main" xmlns=""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pPr/>
              <a:t>‹#›</a:t>
            </a:fld>
            <a:endParaRPr lang="en-US"/>
          </a:p>
        </p:txBody>
      </p:sp>
    </p:spTree>
    <p:extLst>
      <p:ext uri="{BB962C8B-B14F-4D97-AF65-F5344CB8AC3E}">
        <p14:creationId xmlns:p14="http://schemas.microsoft.com/office/powerpoint/2010/main" xmlns="" val="2505933215"/>
      </p:ext>
    </p:extLst>
  </p:cSld>
  <p:clrMapOvr>
    <a:masterClrMapping/>
  </p:clrMapOvr>
  <p:extLst>
    <p:ext uri="{DCECCB84-F9BA-43D5-87BE-67443E8EF086}">
      <p15:sldGuideLst xmlns:p15="http://schemas.microsoft.com/office/powerpoint/2012/main" xmlns="">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8.xml"/><Relationship Id="rId1"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MGH logo">
            <a:extLst>
              <a:ext uri="{FF2B5EF4-FFF2-40B4-BE49-F238E27FC236}">
                <a16:creationId xmlns:a16="http://schemas.microsoft.com/office/drawing/2014/main" xmlns="" id="{BF372B49-B6F5-4826-B4F8-2F8A4FFF8894}"/>
              </a:ext>
            </a:extLst>
          </p:cNvPr>
          <p:cNvPicPr>
            <a:picLocks noChangeAspect="1"/>
          </p:cNvPicPr>
          <p:nvPr userDrawn="1"/>
        </p:nvPicPr>
        <p:blipFill>
          <a:blip r:embed="rId6">
            <a:extLst>
              <a:ext uri="{28A0092B-C50C-407E-A947-70E740481C1C}">
                <a14:useLocalDpi xmlns:a14="http://schemas.microsoft.com/office/drawing/2010/main" xmlns="" val="0"/>
              </a:ext>
            </a:extLst>
          </a:blip>
          <a:stretch>
            <a:fillRect/>
          </a:stretch>
        </p:blipFill>
        <p:spPr>
          <a:xfrm>
            <a:off x="294106" y="283845"/>
            <a:ext cx="999514" cy="999514"/>
          </a:xfrm>
          <a:prstGeom prst="rect">
            <a:avLst/>
          </a:prstGeom>
        </p:spPr>
      </p:pic>
      <p:sp>
        <p:nvSpPr>
          <p:cNvPr id="3" name="MGH Tagline">
            <a:extLst>
              <a:ext uri="{FF2B5EF4-FFF2-40B4-BE49-F238E27FC236}">
                <a16:creationId xmlns:a16="http://schemas.microsoft.com/office/drawing/2014/main" xmlns="" id="{70E12349-CEA7-4006-B6E3-3E283BDBD258}"/>
              </a:ext>
            </a:extLst>
          </p:cNvPr>
          <p:cNvSpPr txBox="1"/>
          <p:nvPr userDrawn="1"/>
        </p:nvSpPr>
        <p:spPr>
          <a:xfrm>
            <a:off x="5060273" y="337349"/>
            <a:ext cx="3873993" cy="338554"/>
          </a:xfrm>
          <a:prstGeom prst="rect">
            <a:avLst/>
          </a:prstGeom>
          <a:noFill/>
        </p:spPr>
        <p:txBody>
          <a:bodyPr wrap="square" lIns="45720" r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spc="40" dirty="0">
                <a:effectLst/>
                <a:latin typeface="Arial" panose="020B0604020202020204" pitchFamily="34" charset="0"/>
                <a:ea typeface="Calibri" panose="020F0502020204030204" pitchFamily="34" charset="0"/>
              </a:rPr>
              <a:t>Because learning changes everything.</a:t>
            </a:r>
            <a:r>
              <a:rPr lang="en-US" sz="1050" spc="40" baseline="60000" dirty="0">
                <a:effectLst/>
                <a:latin typeface="Arial" panose="020B0604020202020204" pitchFamily="34" charset="0"/>
                <a:ea typeface="Calibri" panose="020F0502020204030204" pitchFamily="34" charset="0"/>
              </a:rPr>
              <a:t>®</a:t>
            </a:r>
            <a:endParaRPr lang="en-US" sz="1600" spc="40" baseline="60000" dirty="0"/>
          </a:p>
        </p:txBody>
      </p:sp>
      <p:sp>
        <p:nvSpPr>
          <p:cNvPr id="5" name="Long Copyright"/>
          <p:cNvSpPr>
            <a:spLocks noGrp="1"/>
          </p:cNvSpPr>
          <p:nvPr>
            <p:ph type="ftr" sz="quarter" idx="3"/>
          </p:nvPr>
        </p:nvSpPr>
        <p:spPr>
          <a:xfrm>
            <a:off x="0" y="6478439"/>
            <a:ext cx="9144000" cy="379562"/>
          </a:xfrm>
          <a:prstGeom prst="rect">
            <a:avLst/>
          </a:prstGeom>
        </p:spPr>
        <p:txBody>
          <a:bodyPr vert="horz" lIns="91440" tIns="45720" rIns="91440" bIns="45720" rtlCol="0" anchor="ctr"/>
          <a:lstStyle>
            <a:lvl1pPr algn="ctr">
              <a:defRPr sz="800">
                <a:solidFill>
                  <a:schemeClr val="tx1">
                    <a:lumMod val="50000"/>
                    <a:lumOff val="50000"/>
                  </a:schemeClr>
                </a:solidFill>
              </a:defRPr>
            </a:lvl1pPr>
          </a:lstStyle>
          <a:p>
            <a:pPr defTabSz="457200">
              <a:spcBef>
                <a:spcPct val="20000"/>
              </a:spcBef>
              <a:defRPr/>
            </a:pPr>
            <a:r>
              <a:rPr lang="en-US" dirty="0"/>
              <a:t>Add long copyright</a:t>
            </a:r>
          </a:p>
        </p:txBody>
      </p:sp>
      <p:sp>
        <p:nvSpPr>
          <p:cNvPr id="8" name="MGH Yellow Line">
            <a:extLst>
              <a:ext uri="{FF2B5EF4-FFF2-40B4-BE49-F238E27FC236}">
                <a16:creationId xmlns:a16="http://schemas.microsoft.com/office/drawing/2014/main" xmlns="" id="{86E6E250-D1F9-6444-A77C-4DC8C64A97D7}"/>
              </a:ext>
              <a:ext uri="{C183D7F6-B498-43B3-948B-1728B52AA6E4}">
                <adec:decorative xmlns:adec="http://schemas.microsoft.com/office/drawing/2017/decorative" xmlns=""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895458715"/>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400" kern="1200" baseline="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360">
          <p15:clr>
            <a:srgbClr val="F26B43"/>
          </p15:clr>
        </p15:guide>
        <p15:guide id="2" orient="horz" pos="192">
          <p15:clr>
            <a:srgbClr val="F26B43"/>
          </p15:clr>
        </p15:guide>
        <p15:guide id="5" pos="2880">
          <p15:clr>
            <a:srgbClr val="F26B43"/>
          </p15:clr>
        </p15:guide>
        <p15:guide id="6" pos="216">
          <p15:clr>
            <a:srgbClr val="F26B43"/>
          </p15:clr>
        </p15:guide>
        <p15:guide id="7" pos="5544">
          <p15:clr>
            <a:srgbClr val="F26B43"/>
          </p15:clr>
        </p15:guide>
        <p15:guide id="9" orient="horz" pos="4211">
          <p15:clr>
            <a:srgbClr val="F26B43"/>
          </p15:clr>
        </p15:guide>
        <p15:guide id="10" orient="horz" pos="960">
          <p15:clr>
            <a:srgbClr val="F26B43"/>
          </p15:clr>
        </p15:guide>
        <p15:guide id="11" orient="horz" pos="410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xmlns="" id="{881C4C4E-EEEF-442A-AE3B-63C7E062F18C}"/>
              </a:ext>
            </a:extLst>
          </p:cNvPr>
          <p:cNvSpPr>
            <a:spLocks noGrp="1"/>
          </p:cNvSpPr>
          <p:nvPr>
            <p:ph type="title"/>
          </p:nvPr>
        </p:nvSpPr>
        <p:spPr>
          <a:xfrm>
            <a:off x="342900" y="131045"/>
            <a:ext cx="8458200" cy="912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xmlns="" id="{4F2C87DD-ADFA-433D-B7C8-4E9E42BC9E0F}"/>
              </a:ext>
            </a:extLst>
          </p:cNvPr>
          <p:cNvSpPr>
            <a:spLocks noGrp="1"/>
          </p:cNvSpPr>
          <p:nvPr>
            <p:ph type="body" idx="1"/>
          </p:nvPr>
        </p:nvSpPr>
        <p:spPr>
          <a:xfrm>
            <a:off x="342900" y="1273877"/>
            <a:ext cx="8458200" cy="494437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a16="http://schemas.microsoft.com/office/drawing/2014/main" xmlns="" id="{86E6E250-D1F9-6444-A77C-4DC8C64A97D7}"/>
              </a:ext>
              <a:ext uri="{C183D7F6-B498-43B3-948B-1728B52AA6E4}">
                <adec:decorative xmlns:adec="http://schemas.microsoft.com/office/drawing/2017/decorative" xmlns=""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hort Copyright">
            <a:extLst>
              <a:ext uri="{FF2B5EF4-FFF2-40B4-BE49-F238E27FC236}">
                <a16:creationId xmlns:a16="http://schemas.microsoft.com/office/drawing/2014/main" xmlns="" id="{36838A37-515E-4F5C-BF9F-CE51891A9C27}"/>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rPr>
              <a:t>© McGraw Hill</a:t>
            </a:r>
          </a:p>
        </p:txBody>
      </p:sp>
      <p:sp>
        <p:nvSpPr>
          <p:cNvPr id="7" name="TextBox 6">
            <a:extLst>
              <a:ext uri="{FF2B5EF4-FFF2-40B4-BE49-F238E27FC236}">
                <a16:creationId xmlns:a16="http://schemas.microsoft.com/office/drawing/2014/main" xmlns="" id="{BC1B2337-34C2-471F-9832-A0DE81FAB6F3}"/>
              </a:ext>
            </a:extLst>
          </p:cNvPr>
          <p:cNvSpPr txBox="1"/>
          <p:nvPr userDrawn="1"/>
        </p:nvSpPr>
        <p:spPr>
          <a:xfrm>
            <a:off x="8631382" y="6648883"/>
            <a:ext cx="360218" cy="215444"/>
          </a:xfrm>
          <a:prstGeom prst="rect">
            <a:avLst/>
          </a:prstGeom>
          <a:noFill/>
        </p:spPr>
        <p:txBody>
          <a:bodyPr wrap="square">
            <a:spAutoFit/>
          </a:bodyPr>
          <a:lstStyle/>
          <a:p>
            <a:pPr algn="r" fontAlgn="base">
              <a:spcBef>
                <a:spcPct val="0"/>
              </a:spcBef>
              <a:spcAft>
                <a:spcPct val="0"/>
              </a:spcAft>
              <a:defRPr/>
            </a:pPr>
            <a:fld id="{53864CA9-ADCA-4554-9432-EA4A2FB55A34}" type="slidenum">
              <a:rPr lang="en-US" sz="800" smtClean="0">
                <a:solidFill>
                  <a:schemeClr val="tx1"/>
                </a:solidFill>
                <a:latin typeface="+mn-lt"/>
                <a:ea typeface="MS PGothic" pitchFamily="34" charset="-128"/>
              </a:rPr>
              <a:pPr algn="r" fontAlgn="base">
                <a:spcBef>
                  <a:spcPct val="0"/>
                </a:spcBef>
                <a:spcAft>
                  <a:spcPct val="0"/>
                </a:spcAft>
                <a:defRPr/>
              </a:pPr>
              <a:t>‹#›</a:t>
            </a:fld>
            <a:endParaRPr lang="en-US" sz="800" dirty="0">
              <a:solidFill>
                <a:schemeClr val="tx1"/>
              </a:solidFill>
              <a:latin typeface="+mn-lt"/>
              <a:ea typeface="MS PGothic" pitchFamily="34" charset="-128"/>
            </a:endParaRPr>
          </a:p>
        </p:txBody>
      </p:sp>
    </p:spTree>
    <p:extLst>
      <p:ext uri="{BB962C8B-B14F-4D97-AF65-F5344CB8AC3E}">
        <p14:creationId xmlns:p14="http://schemas.microsoft.com/office/powerpoint/2010/main" xmlns="" val="881564708"/>
      </p:ext>
    </p:extLst>
  </p:cSld>
  <p:clrMap bg1="lt1" tx1="dk1" bg2="lt2" tx2="dk2" accent1="accent1" accent2="accent2" accent3="accent3" accent4="accent4" accent5="accent5" accent6="accent6" hlink="hlink" folHlink="folHlink"/>
  <p:sldLayoutIdLst>
    <p:sldLayoutId id="2147483692" r:id="rId1"/>
    <p:sldLayoutId id="2147483706" r:id="rId2"/>
    <p:sldLayoutId id="2147483693" r:id="rId3"/>
    <p:sldLayoutId id="2147483699" r:id="rId4"/>
    <p:sldLayoutId id="2147483695" r:id="rId5"/>
    <p:sldLayoutId id="2147483696" r:id="rId6"/>
    <p:sldLayoutId id="2147483697" r:id="rId7"/>
  </p:sldLayoutIdLst>
  <p:hf hdr="0" dt="0"/>
  <p:txStyles>
    <p:title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000" kern="1200">
          <a:solidFill>
            <a:schemeClr val="tx2"/>
          </a:solidFill>
          <a:latin typeface="+mn-lt"/>
          <a:ea typeface="+mn-ea"/>
          <a:cs typeface="+mn-cs"/>
        </a:defRPr>
      </a:lvl1pPr>
      <a:lvl2pPr marL="344488" indent="-342900" algn="l" defTabSz="914400" rtl="0" eaLnBrk="1" latinLnBrk="0" hangingPunct="1">
        <a:lnSpc>
          <a:spcPct val="100000"/>
        </a:lnSpc>
        <a:spcBef>
          <a:spcPts val="1000"/>
        </a:spcBef>
        <a:spcAft>
          <a:spcPts val="0"/>
        </a:spcAft>
        <a:buClrTx/>
        <a:buFont typeface="Arial" panose="020B0604020202020204" pitchFamily="34" charset="0"/>
        <a:buChar char="•"/>
        <a:defRPr sz="2000" kern="1200">
          <a:solidFill>
            <a:schemeClr val="tx2"/>
          </a:solidFill>
          <a:latin typeface="+mn-lt"/>
          <a:ea typeface="+mn-ea"/>
          <a:cs typeface="+mn-cs"/>
        </a:defRPr>
      </a:lvl2pPr>
      <a:lvl3pPr marL="517525" indent="-285750" algn="l" defTabSz="914400" rtl="0" eaLnBrk="1" latinLnBrk="0" hangingPunct="1">
        <a:lnSpc>
          <a:spcPct val="100000"/>
        </a:lnSpc>
        <a:spcBef>
          <a:spcPts val="1000"/>
        </a:spcBef>
        <a:spcAft>
          <a:spcPts val="0"/>
        </a:spcAft>
        <a:buFont typeface="Arial" panose="020B0604020202020204" pitchFamily="34" charset="0"/>
        <a:buChar char="•"/>
        <a:defRPr sz="1800" kern="1200">
          <a:solidFill>
            <a:schemeClr val="tx2"/>
          </a:solidFill>
          <a:latin typeface="+mn-lt"/>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userDrawn="1">
          <p15:clr>
            <a:srgbClr val="F26B43"/>
          </p15:clr>
        </p15:guide>
        <p15:guide id="11" orient="horz" pos="4104">
          <p15:clr>
            <a:srgbClr val="F26B43"/>
          </p15:clr>
        </p15:guide>
        <p15:guide id="12" orient="horz" pos="864" userDrawn="1">
          <p15:clr>
            <a:srgbClr val="F26B43"/>
          </p15:clr>
        </p15:guide>
        <p15:guide id="13" orient="horz" pos="360" userDrawn="1">
          <p15:clr>
            <a:srgbClr val="F26B43"/>
          </p15:clr>
        </p15:guide>
        <p15:guide id="14" orient="horz" pos="3936" userDrawn="1">
          <p15:clr>
            <a:srgbClr val="F26B43"/>
          </p15:clr>
        </p15:guide>
        <p15:guide id="15" pos="984" userDrawn="1">
          <p15:clr>
            <a:srgbClr val="F26B43"/>
          </p15:clr>
        </p15:guide>
        <p15:guide id="16" pos="5376" userDrawn="1">
          <p15:clr>
            <a:srgbClr val="F26B43"/>
          </p15:clr>
        </p15:guide>
        <p15:guide id="17" pos="264"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0" y="6495691"/>
            <a:ext cx="9144000" cy="362309"/>
          </a:xfrm>
          <a:prstGeom prst="rect">
            <a:avLst/>
          </a:prstGeom>
        </p:spPr>
        <p:txBody>
          <a:bodyPr vert="horz" lIns="91440" tIns="45720" rIns="91440" bIns="45720" rtlCol="0" anchor="ctr"/>
          <a:lstStyle>
            <a:lvl1pPr algn="ctr">
              <a:defRPr sz="800">
                <a:solidFill>
                  <a:schemeClr val="tx1">
                    <a:lumMod val="50000"/>
                    <a:lumOff val="50000"/>
                  </a:schemeClr>
                </a:solidFill>
              </a:defRPr>
            </a:lvl1pPr>
          </a:lstStyle>
          <a:p>
            <a:r>
              <a:rPr lang="en-US" dirty="0"/>
              <a:t>Add long copyright line here</a:t>
            </a:r>
          </a:p>
        </p:txBody>
      </p:sp>
      <p:sp>
        <p:nvSpPr>
          <p:cNvPr id="6" name="MGH Yellow Line">
            <a:extLst>
              <a:ext uri="{FF2B5EF4-FFF2-40B4-BE49-F238E27FC236}">
                <a16:creationId xmlns:a16="http://schemas.microsoft.com/office/drawing/2014/main" xmlns="" id="{F20163A4-4644-4B17-9C8A-EF42A992331B}"/>
              </a:ext>
              <a:ext uri="{C183D7F6-B498-43B3-948B-1728B52AA6E4}">
                <adec:decorative xmlns:adec="http://schemas.microsoft.com/office/drawing/2017/decorative" xmlns=""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2437998185"/>
      </p:ext>
    </p:extLst>
  </p:cSld>
  <p:clrMap bg1="lt1" tx1="dk1" bg2="lt2" tx2="dk2" accent1="accent1" accent2="accent2" accent3="accent3" accent4="accent4" accent5="accent5" accent6="accent6" hlink="hlink" folHlink="folHlink"/>
  <p:sldLayoutIdLst>
    <p:sldLayoutId id="2147483685" r:id="rId1"/>
    <p:sldLayoutId id="2147483704" r:id="rId2"/>
    <p:sldLayoutId id="2147483705" r:id="rId3"/>
  </p:sldLayoutIdLst>
  <p:hf hdr="0" dt="0"/>
  <p:txStyles>
    <p:titleStyle>
      <a:lvl1pPr algn="ctr" defTabSz="914400" rtl="0" eaLnBrk="1" latinLnBrk="0" hangingPunct="1">
        <a:lnSpc>
          <a:spcPct val="90000"/>
        </a:lnSpc>
        <a:spcBef>
          <a:spcPct val="0"/>
        </a:spcBef>
        <a:buNone/>
        <a:defRPr sz="1600" b="0" kern="1200">
          <a:solidFill>
            <a:schemeClr val="tx2"/>
          </a:solidFill>
          <a:latin typeface="+mj-lt"/>
          <a:ea typeface="+mj-ea"/>
          <a:cs typeface="+mj-cs"/>
        </a:defRPr>
      </a:lvl1pPr>
    </p:titleStyle>
    <p:bodyStyle>
      <a:lvl1pPr marL="0" marR="0" indent="0" algn="ctr" defTabSz="914400" rtl="0" eaLnBrk="1" fontAlgn="auto" latinLnBrk="0" hangingPunct="1">
        <a:lnSpc>
          <a:spcPct val="100000"/>
        </a:lnSpc>
        <a:spcBef>
          <a:spcPts val="0"/>
        </a:spcBef>
        <a:spcAft>
          <a:spcPts val="0"/>
        </a:spcAft>
        <a:buClrTx/>
        <a:buSzTx/>
        <a:buFontTx/>
        <a:buNone/>
        <a:tabLst/>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360">
          <p15:clr>
            <a:srgbClr val="F26B43"/>
          </p15:clr>
        </p15:guide>
        <p15:guide id="2" orient="horz" pos="192">
          <p15:clr>
            <a:srgbClr val="F26B43"/>
          </p15:clr>
        </p15:guide>
        <p15:guide id="5" pos="2112" userDrawn="1">
          <p15:clr>
            <a:srgbClr val="F26B43"/>
          </p15:clr>
        </p15:guide>
        <p15:guide id="6" pos="216">
          <p15:clr>
            <a:srgbClr val="F26B43"/>
          </p15:clr>
        </p15:guide>
        <p15:guide id="7" pos="5544">
          <p15:clr>
            <a:srgbClr val="F26B43"/>
          </p15:clr>
        </p15:guide>
        <p15:guide id="9" orient="horz" pos="4211">
          <p15:clr>
            <a:srgbClr val="F26B43"/>
          </p15:clr>
        </p15:guide>
        <p15:guide id="10" orient="horz" pos="624" userDrawn="1">
          <p15:clr>
            <a:srgbClr val="F26B43"/>
          </p15:clr>
        </p15:guide>
        <p15:guide id="11" orient="horz" pos="4104">
          <p15:clr>
            <a:srgbClr val="F26B43"/>
          </p15:clr>
        </p15:guide>
        <p15:guide id="12" orient="horz" pos="2160" userDrawn="1">
          <p15:clr>
            <a:srgbClr val="F26B43"/>
          </p15:clr>
        </p15:guide>
        <p15:guide id="13" pos="3648"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 Placeholder">
            <a:extLst>
              <a:ext uri="{FF2B5EF4-FFF2-40B4-BE49-F238E27FC236}">
                <a16:creationId xmlns:a16="http://schemas.microsoft.com/office/drawing/2014/main" xmlns="" id="{BEB99B55-73FB-42B4-93ED-C5E818675C31}"/>
              </a:ext>
            </a:extLst>
          </p:cNvPr>
          <p:cNvSpPr>
            <a:spLocks noGrp="1"/>
          </p:cNvSpPr>
          <p:nvPr>
            <p:ph type="body" idx="1"/>
          </p:nvPr>
        </p:nvSpPr>
        <p:spPr>
          <a:xfrm>
            <a:off x="342901" y="1976546"/>
            <a:ext cx="6480593" cy="4351338"/>
          </a:xfrm>
          <a:prstGeom prst="rect">
            <a:avLst/>
          </a:prstGeom>
        </p:spPr>
        <p:txBody>
          <a:bodyPr vert="horz" lIns="91440" tIns="45720" rIns="91440" bIns="45720" rtlCol="0">
            <a:normAutofit/>
          </a:bodyPr>
          <a:lstStyle/>
          <a:p>
            <a:pPr lvl="0"/>
            <a:r>
              <a:rPr lang="en-US" dirty="0"/>
              <a:t>Slide Content</a:t>
            </a:r>
          </a:p>
          <a:p>
            <a:pPr lvl="2"/>
            <a:r>
              <a:rPr lang="en-US" dirty="0"/>
              <a:t>Second level</a:t>
            </a:r>
          </a:p>
          <a:p>
            <a:pPr lvl="3"/>
            <a:r>
              <a:rPr lang="en-US" dirty="0"/>
              <a:t>Third level</a:t>
            </a:r>
          </a:p>
        </p:txBody>
      </p:sp>
      <p:sp>
        <p:nvSpPr>
          <p:cNvPr id="8" name="MGH Yellow Line">
            <a:extLst>
              <a:ext uri="{FF2B5EF4-FFF2-40B4-BE49-F238E27FC236}">
                <a16:creationId xmlns:a16="http://schemas.microsoft.com/office/drawing/2014/main" xmlns="" id="{86E6E250-D1F9-6444-A77C-4DC8C64A97D7}"/>
              </a:ext>
              <a:ext uri="{C183D7F6-B498-43B3-948B-1728B52AA6E4}">
                <adec:decorative xmlns:adec="http://schemas.microsoft.com/office/drawing/2017/decorative" xmlns=""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MGH Shape">
            <a:extLst>
              <a:ext uri="{FF2B5EF4-FFF2-40B4-BE49-F238E27FC236}">
                <a16:creationId xmlns:a16="http://schemas.microsoft.com/office/drawing/2014/main" xmlns="" id="{B719ECBD-8119-4217-9D58-2638FA4365C1}"/>
              </a:ext>
              <a:ext uri="{C183D7F6-B498-43B3-948B-1728B52AA6E4}">
                <adec:decorative xmlns:adec="http://schemas.microsoft.com/office/drawing/2017/decorative" xmlns="" val="1"/>
              </a:ext>
            </a:extLst>
          </p:cNvPr>
          <p:cNvGrpSpPr/>
          <p:nvPr userDrawn="1"/>
        </p:nvGrpSpPr>
        <p:grpSpPr>
          <a:xfrm>
            <a:off x="6622742" y="0"/>
            <a:ext cx="2521258" cy="6623843"/>
            <a:chOff x="3491346" y="0"/>
            <a:chExt cx="2508933" cy="6367263"/>
          </a:xfrm>
        </p:grpSpPr>
        <p:sp>
          <p:nvSpPr>
            <p:cNvPr id="9" name="Freeform 11">
              <a:extLst>
                <a:ext uri="{FF2B5EF4-FFF2-40B4-BE49-F238E27FC236}">
                  <a16:creationId xmlns:a16="http://schemas.microsoft.com/office/drawing/2014/main" xmlns="" id="{FCAD01AC-30CD-4728-B0FD-543493B2CE55}"/>
                </a:ext>
              </a:extLst>
            </p:cNvPr>
            <p:cNvSpPr/>
            <p:nvPr/>
          </p:nvSpPr>
          <p:spPr>
            <a:xfrm rot="10800000">
              <a:off x="5468761" y="1352709"/>
              <a:ext cx="531517" cy="1821241"/>
            </a:xfrm>
            <a:custGeom>
              <a:avLst/>
              <a:gdLst>
                <a:gd name="connsiteX0" fmla="*/ 0 w 531517"/>
                <a:gd name="connsiteY0" fmla="*/ 1821241 h 1821241"/>
                <a:gd name="connsiteX1" fmla="*/ 0 w 531517"/>
                <a:gd name="connsiteY1" fmla="*/ 0 h 1821241"/>
                <a:gd name="connsiteX2" fmla="*/ 531517 w 531517"/>
                <a:gd name="connsiteY2" fmla="*/ 672400 h 1821241"/>
                <a:gd name="connsiteX3" fmla="*/ 0 w 531517"/>
                <a:gd name="connsiteY3" fmla="*/ 1821241 h 1821241"/>
              </a:gdLst>
              <a:ahLst/>
              <a:cxnLst>
                <a:cxn ang="0">
                  <a:pos x="connsiteX0" y="connsiteY0"/>
                </a:cxn>
                <a:cxn ang="0">
                  <a:pos x="connsiteX1" y="connsiteY1"/>
                </a:cxn>
                <a:cxn ang="0">
                  <a:pos x="connsiteX2" y="connsiteY2"/>
                </a:cxn>
                <a:cxn ang="0">
                  <a:pos x="connsiteX3" y="connsiteY3"/>
                </a:cxn>
              </a:cxnLst>
              <a:rect l="l" t="t" r="r" b="b"/>
              <a:pathLst>
                <a:path w="531517" h="1821241">
                  <a:moveTo>
                    <a:pt x="0" y="1821241"/>
                  </a:moveTo>
                  <a:lnTo>
                    <a:pt x="0" y="0"/>
                  </a:lnTo>
                  <a:lnTo>
                    <a:pt x="531517" y="672400"/>
                  </a:lnTo>
                  <a:lnTo>
                    <a:pt x="0" y="1821241"/>
                  </a:lnTo>
                  <a:close/>
                </a:path>
              </a:pathLst>
            </a:custGeom>
            <a:solidFill>
              <a:srgbClr val="9F2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0" name="Freeform 12">
              <a:extLst>
                <a:ext uri="{FF2B5EF4-FFF2-40B4-BE49-F238E27FC236}">
                  <a16:creationId xmlns:a16="http://schemas.microsoft.com/office/drawing/2014/main" xmlns="" id="{9A51DD71-B849-456F-A479-25728C0B26F4}"/>
                </a:ext>
              </a:extLst>
            </p:cNvPr>
            <p:cNvSpPr/>
            <p:nvPr/>
          </p:nvSpPr>
          <p:spPr>
            <a:xfrm rot="10800000">
              <a:off x="3491346" y="0"/>
              <a:ext cx="2508932" cy="2501550"/>
            </a:xfrm>
            <a:custGeom>
              <a:avLst/>
              <a:gdLst>
                <a:gd name="connsiteX0" fmla="*/ 2508932 w 2508932"/>
                <a:gd name="connsiteY0" fmla="*/ 2501550 h 2501550"/>
                <a:gd name="connsiteX1" fmla="*/ 0 w 2508932"/>
                <a:gd name="connsiteY1" fmla="*/ 2501550 h 2501550"/>
                <a:gd name="connsiteX2" fmla="*/ 0 w 2508932"/>
                <a:gd name="connsiteY2" fmla="*/ 1148841 h 2501550"/>
                <a:gd name="connsiteX3" fmla="*/ 531517 w 2508932"/>
                <a:gd name="connsiteY3" fmla="*/ 0 h 2501550"/>
                <a:gd name="connsiteX4" fmla="*/ 2508932 w 2508932"/>
                <a:gd name="connsiteY4" fmla="*/ 2501550 h 2501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932" h="2501550">
                  <a:moveTo>
                    <a:pt x="2508932" y="2501550"/>
                  </a:moveTo>
                  <a:lnTo>
                    <a:pt x="0" y="2501550"/>
                  </a:lnTo>
                  <a:lnTo>
                    <a:pt x="0" y="1148841"/>
                  </a:lnTo>
                  <a:lnTo>
                    <a:pt x="531517" y="0"/>
                  </a:lnTo>
                  <a:lnTo>
                    <a:pt x="2508932" y="2501550"/>
                  </a:lnTo>
                  <a:close/>
                </a:path>
              </a:pathLst>
            </a:custGeom>
            <a:solidFill>
              <a:srgbClr val="E2D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1" name="Freeform 13">
              <a:extLst>
                <a:ext uri="{FF2B5EF4-FFF2-40B4-BE49-F238E27FC236}">
                  <a16:creationId xmlns:a16="http://schemas.microsoft.com/office/drawing/2014/main" xmlns="" id="{CE349BEA-4244-4589-91D3-1DECC6AB1E90}"/>
                </a:ext>
              </a:extLst>
            </p:cNvPr>
            <p:cNvSpPr/>
            <p:nvPr/>
          </p:nvSpPr>
          <p:spPr>
            <a:xfrm rot="10800000">
              <a:off x="3680272" y="1352707"/>
              <a:ext cx="2320007" cy="5014556"/>
            </a:xfrm>
            <a:custGeom>
              <a:avLst/>
              <a:gdLst>
                <a:gd name="connsiteX0" fmla="*/ 0 w 2320007"/>
                <a:gd name="connsiteY0" fmla="*/ 5014556 h 5014556"/>
                <a:gd name="connsiteX1" fmla="*/ 0 w 2320007"/>
                <a:gd name="connsiteY1" fmla="*/ 0 h 5014556"/>
                <a:gd name="connsiteX2" fmla="*/ 2320007 w 2320007"/>
                <a:gd name="connsiteY2" fmla="*/ 0 h 5014556"/>
                <a:gd name="connsiteX3" fmla="*/ 531518 w 2320007"/>
                <a:gd name="connsiteY3" fmla="*/ 3865713 h 5014556"/>
                <a:gd name="connsiteX4" fmla="*/ 1 w 2320007"/>
                <a:gd name="connsiteY4" fmla="*/ 3193313 h 5014556"/>
                <a:gd name="connsiteX5" fmla="*/ 1 w 2320007"/>
                <a:gd name="connsiteY5" fmla="*/ 5014554 h 5014556"/>
                <a:gd name="connsiteX6" fmla="*/ 0 w 2320007"/>
                <a:gd name="connsiteY6" fmla="*/ 5014556 h 501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0007" h="5014556">
                  <a:moveTo>
                    <a:pt x="0" y="5014556"/>
                  </a:moveTo>
                  <a:lnTo>
                    <a:pt x="0" y="0"/>
                  </a:lnTo>
                  <a:lnTo>
                    <a:pt x="2320007" y="0"/>
                  </a:lnTo>
                  <a:lnTo>
                    <a:pt x="531518" y="3865713"/>
                  </a:lnTo>
                  <a:lnTo>
                    <a:pt x="1" y="3193313"/>
                  </a:lnTo>
                  <a:lnTo>
                    <a:pt x="1" y="5014554"/>
                  </a:lnTo>
                  <a:lnTo>
                    <a:pt x="0" y="50145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sp>
        <p:nvSpPr>
          <p:cNvPr id="13" name="Title Placeholder">
            <a:extLst>
              <a:ext uri="{FF2B5EF4-FFF2-40B4-BE49-F238E27FC236}">
                <a16:creationId xmlns:a16="http://schemas.microsoft.com/office/drawing/2014/main" xmlns="" id="{34622483-C344-43F3-82BE-D7AE2DFFFAB0}"/>
              </a:ext>
            </a:extLst>
          </p:cNvPr>
          <p:cNvSpPr>
            <a:spLocks noGrp="1"/>
          </p:cNvSpPr>
          <p:nvPr>
            <p:ph type="title"/>
          </p:nvPr>
        </p:nvSpPr>
        <p:spPr>
          <a:xfrm>
            <a:off x="342900" y="136257"/>
            <a:ext cx="6073803" cy="685800"/>
          </a:xfrm>
          <a:prstGeom prst="rect">
            <a:avLst/>
          </a:prstGeom>
        </p:spPr>
        <p:txBody>
          <a:bodyPr vert="horz" lIns="91440" tIns="45720" rIns="91440" bIns="45720" rtlCol="0" anchor="ctr">
            <a:normAutofit/>
          </a:bodyPr>
          <a:lstStyle/>
          <a:p>
            <a:r>
              <a:rPr lang="en-US" dirty="0"/>
              <a:t>Title goes here</a:t>
            </a:r>
          </a:p>
        </p:txBody>
      </p:sp>
      <p:sp>
        <p:nvSpPr>
          <p:cNvPr id="14" name="Short Copyright">
            <a:extLst>
              <a:ext uri="{FF2B5EF4-FFF2-40B4-BE49-F238E27FC236}">
                <a16:creationId xmlns:a16="http://schemas.microsoft.com/office/drawing/2014/main" xmlns="" id="{F3BDDC7C-D852-4A8B-9531-FF9F4D54C97F}"/>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rPr>
              <a:t>© McGraw Hill</a:t>
            </a:r>
          </a:p>
        </p:txBody>
      </p:sp>
      <p:sp>
        <p:nvSpPr>
          <p:cNvPr id="16" name="TextBox 15">
            <a:extLst>
              <a:ext uri="{FF2B5EF4-FFF2-40B4-BE49-F238E27FC236}">
                <a16:creationId xmlns:a16="http://schemas.microsoft.com/office/drawing/2014/main" xmlns="" id="{6CC848F6-B9C4-4C5D-BD46-13C8678F3842}"/>
              </a:ext>
            </a:extLst>
          </p:cNvPr>
          <p:cNvSpPr txBox="1"/>
          <p:nvPr userDrawn="1"/>
        </p:nvSpPr>
        <p:spPr>
          <a:xfrm>
            <a:off x="8631382" y="6648883"/>
            <a:ext cx="360218" cy="215444"/>
          </a:xfrm>
          <a:prstGeom prst="rect">
            <a:avLst/>
          </a:prstGeom>
          <a:noFill/>
        </p:spPr>
        <p:txBody>
          <a:bodyPr wrap="square">
            <a:spAutoFit/>
          </a:bodyPr>
          <a:lstStyle/>
          <a:p>
            <a:pPr algn="r" fontAlgn="base">
              <a:spcBef>
                <a:spcPct val="0"/>
              </a:spcBef>
              <a:spcAft>
                <a:spcPct val="0"/>
              </a:spcAft>
              <a:defRPr/>
            </a:pPr>
            <a:fld id="{53864CA9-ADCA-4554-9432-EA4A2FB55A34}" type="slidenum">
              <a:rPr lang="en-US" sz="800" smtClean="0">
                <a:solidFill>
                  <a:schemeClr val="tx1"/>
                </a:solidFill>
                <a:latin typeface="+mn-lt"/>
                <a:ea typeface="MS PGothic" pitchFamily="34" charset="-128"/>
              </a:rPr>
              <a:pPr algn="r" fontAlgn="base">
                <a:spcBef>
                  <a:spcPct val="0"/>
                </a:spcBef>
                <a:spcAft>
                  <a:spcPct val="0"/>
                </a:spcAft>
                <a:defRPr/>
              </a:pPr>
              <a:t>‹#›</a:t>
            </a:fld>
            <a:endParaRPr lang="en-US" sz="800" dirty="0">
              <a:solidFill>
                <a:schemeClr val="tx1"/>
              </a:solidFill>
              <a:latin typeface="+mn-lt"/>
              <a:ea typeface="MS PGothic" pitchFamily="34" charset="-128"/>
            </a:endParaRPr>
          </a:p>
        </p:txBody>
      </p:sp>
    </p:spTree>
    <p:extLst>
      <p:ext uri="{BB962C8B-B14F-4D97-AF65-F5344CB8AC3E}">
        <p14:creationId xmlns:p14="http://schemas.microsoft.com/office/powerpoint/2010/main" xmlns="" val="3690558099"/>
      </p:ext>
    </p:extLst>
  </p:cSld>
  <p:clrMap bg1="lt1" tx1="dk1" bg2="lt2" tx2="dk2" accent1="accent1" accent2="accent2" accent3="accent3" accent4="accent4" accent5="accent5" accent6="accent6" hlink="hlink" folHlink="folHlink"/>
  <p:sldLayoutIdLst>
    <p:sldLayoutId id="2147483690" r:id="rId1"/>
    <p:sldLayoutId id="2147483698"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kern="1200">
          <a:solidFill>
            <a:schemeClr val="tx2"/>
          </a:solidFill>
          <a:latin typeface="+mn-lt"/>
          <a:ea typeface="+mn-ea"/>
          <a:cs typeface="+mn-cs"/>
        </a:defRPr>
      </a:lvl1pPr>
      <a:lvl2pPr marL="1588" indent="0" algn="l" defTabSz="914400" rtl="0" eaLnBrk="1" latinLnBrk="0" hangingPunct="1">
        <a:lnSpc>
          <a:spcPct val="100000"/>
        </a:lnSpc>
        <a:spcBef>
          <a:spcPts val="800"/>
        </a:spcBef>
        <a:buClrTx/>
        <a:buFont typeface="Arial" panose="020B0604020202020204" pitchFamily="34" charset="0"/>
        <a:buNone/>
        <a:defRPr sz="2000" kern="1200">
          <a:solidFill>
            <a:schemeClr val="tx2"/>
          </a:solidFill>
          <a:latin typeface="+mn-lt"/>
          <a:ea typeface="+mn-ea"/>
          <a:cs typeface="+mn-cs"/>
        </a:defRPr>
      </a:lvl2pPr>
      <a:lvl3pPr marL="517525" indent="-285750" algn="l" defTabSz="914400" rtl="0" eaLnBrk="1" latinLnBrk="0" hangingPunct="1">
        <a:lnSpc>
          <a:spcPct val="100000"/>
        </a:lnSpc>
        <a:spcBef>
          <a:spcPts val="800"/>
        </a:spcBef>
        <a:buFont typeface="Arial" panose="020B0604020202020204" pitchFamily="34" charset="0"/>
        <a:buChar char="•"/>
        <a:defRPr sz="2000" kern="1200">
          <a:solidFill>
            <a:schemeClr val="tx2"/>
          </a:solidFill>
          <a:latin typeface="+mn-lt"/>
          <a:ea typeface="+mn-ea"/>
          <a:cs typeface="+mn-cs"/>
        </a:defRPr>
      </a:lvl3pPr>
      <a:lvl4pPr marL="741363" indent="-28575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360">
          <p15:clr>
            <a:srgbClr val="F26B43"/>
          </p15:clr>
        </p15:guide>
        <p15:guide id="2" orient="horz" pos="192">
          <p15:clr>
            <a:srgbClr val="F26B43"/>
          </p15:clr>
        </p15:guide>
        <p15:guide id="5" pos="5544" userDrawn="1">
          <p15:clr>
            <a:srgbClr val="F26B43"/>
          </p15:clr>
        </p15:guide>
        <p15:guide id="6" pos="216">
          <p15:clr>
            <a:srgbClr val="F26B43"/>
          </p15:clr>
        </p15:guide>
        <p15:guide id="7" pos="4296" userDrawn="1">
          <p15:clr>
            <a:srgbClr val="F26B43"/>
          </p15:clr>
        </p15:guide>
        <p15:guide id="9" orient="horz" pos="4211">
          <p15:clr>
            <a:srgbClr val="F26B43"/>
          </p15:clr>
        </p15:guide>
        <p15:guide id="10" orient="horz" pos="1248" userDrawn="1">
          <p15:clr>
            <a:srgbClr val="F26B43"/>
          </p15:clr>
        </p15:guide>
        <p15:guide id="11" orient="horz" pos="3984" userDrawn="1">
          <p15:clr>
            <a:srgbClr val="F26B43"/>
          </p15:clr>
        </p15:guide>
        <p15:guide id="12" orient="horz" pos="1656" userDrawn="1">
          <p15:clr>
            <a:srgbClr val="F26B43"/>
          </p15:clr>
        </p15:guide>
        <p15:guide id="13" pos="2980">
          <p15:clr>
            <a:srgbClr val="F26B43"/>
          </p15:clr>
        </p15:guide>
        <p15:guide id="14" orient="horz" pos="2260" userDrawn="1">
          <p15:clr>
            <a:srgbClr val="F26B43"/>
          </p15:clr>
        </p15:guide>
        <p15:guide id="15" pos="264"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xmlns="" id="{881C4C4E-EEEF-442A-AE3B-63C7E062F18C}"/>
              </a:ext>
            </a:extLst>
          </p:cNvPr>
          <p:cNvSpPr>
            <a:spLocks noGrp="1"/>
          </p:cNvSpPr>
          <p:nvPr>
            <p:ph type="title"/>
          </p:nvPr>
        </p:nvSpPr>
        <p:spPr>
          <a:xfrm>
            <a:off x="342900" y="136257"/>
            <a:ext cx="8458200" cy="685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xmlns="" id="{4F2C87DD-ADFA-433D-B7C8-4E9E42BC9E0F}"/>
              </a:ext>
            </a:extLst>
          </p:cNvPr>
          <p:cNvSpPr>
            <a:spLocks noGrp="1"/>
          </p:cNvSpPr>
          <p:nvPr>
            <p:ph type="body" idx="1"/>
          </p:nvPr>
        </p:nvSpPr>
        <p:spPr>
          <a:xfrm>
            <a:off x="342900" y="1371599"/>
            <a:ext cx="8458200" cy="487680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a16="http://schemas.microsoft.com/office/drawing/2014/main" xmlns="" id="{86E6E250-D1F9-6444-A77C-4DC8C64A97D7}"/>
              </a:ext>
              <a:ext uri="{C183D7F6-B498-43B3-948B-1728B52AA6E4}">
                <adec:decorative xmlns:adec="http://schemas.microsoft.com/office/drawing/2017/decorative" xmlns=""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hort Copyright">
            <a:extLst>
              <a:ext uri="{FF2B5EF4-FFF2-40B4-BE49-F238E27FC236}">
                <a16:creationId xmlns:a16="http://schemas.microsoft.com/office/drawing/2014/main" xmlns="" id="{3CA65E65-AFCF-41F9-9F4C-DBA786BCCA0C}"/>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rPr>
              <a:t>© McGraw Hill</a:t>
            </a:r>
          </a:p>
        </p:txBody>
      </p:sp>
      <p:sp>
        <p:nvSpPr>
          <p:cNvPr id="9" name="TextBox 8">
            <a:extLst>
              <a:ext uri="{FF2B5EF4-FFF2-40B4-BE49-F238E27FC236}">
                <a16:creationId xmlns:a16="http://schemas.microsoft.com/office/drawing/2014/main" xmlns="" id="{12A6E2DE-952F-43EE-BDAB-DA231627ED5F}"/>
              </a:ext>
            </a:extLst>
          </p:cNvPr>
          <p:cNvSpPr txBox="1"/>
          <p:nvPr userDrawn="1"/>
        </p:nvSpPr>
        <p:spPr>
          <a:xfrm>
            <a:off x="8631382" y="6648883"/>
            <a:ext cx="360218" cy="215444"/>
          </a:xfrm>
          <a:prstGeom prst="rect">
            <a:avLst/>
          </a:prstGeom>
          <a:noFill/>
        </p:spPr>
        <p:txBody>
          <a:bodyPr wrap="square">
            <a:spAutoFit/>
          </a:bodyPr>
          <a:lstStyle/>
          <a:p>
            <a:pPr algn="r" fontAlgn="base">
              <a:spcBef>
                <a:spcPct val="0"/>
              </a:spcBef>
              <a:spcAft>
                <a:spcPct val="0"/>
              </a:spcAft>
              <a:defRPr/>
            </a:pPr>
            <a:fld id="{53864CA9-ADCA-4554-9432-EA4A2FB55A34}" type="slidenum">
              <a:rPr lang="en-US" sz="800" smtClean="0">
                <a:solidFill>
                  <a:schemeClr val="tx1"/>
                </a:solidFill>
                <a:latin typeface="+mn-lt"/>
                <a:ea typeface="MS PGothic" pitchFamily="34" charset="-128"/>
              </a:rPr>
              <a:pPr algn="r" fontAlgn="base">
                <a:spcBef>
                  <a:spcPct val="0"/>
                </a:spcBef>
                <a:spcAft>
                  <a:spcPct val="0"/>
                </a:spcAft>
                <a:defRPr/>
              </a:pPr>
              <a:t>‹#›</a:t>
            </a:fld>
            <a:endParaRPr lang="en-US" sz="800" dirty="0">
              <a:solidFill>
                <a:schemeClr val="tx1"/>
              </a:solidFill>
              <a:latin typeface="+mn-lt"/>
              <a:ea typeface="MS PGothic" pitchFamily="34" charset="-128"/>
            </a:endParaRPr>
          </a:p>
        </p:txBody>
      </p:sp>
    </p:spTree>
    <p:extLst>
      <p:ext uri="{BB962C8B-B14F-4D97-AF65-F5344CB8AC3E}">
        <p14:creationId xmlns:p14="http://schemas.microsoft.com/office/powerpoint/2010/main" xmlns="" val="2924093042"/>
      </p:ext>
    </p:extLst>
  </p:cSld>
  <p:clrMap bg1="lt1" tx1="dk1" bg2="lt2" tx2="dk2" accent1="accent1" accent2="accent2" accent3="accent3" accent4="accent4" accent5="accent5" accent6="accent6" hlink="hlink" folHlink="folHlink"/>
  <p:sldLayoutIdLst>
    <p:sldLayoutId id="2147483702" r:id="rId1"/>
    <p:sldLayoutId id="2147483703"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2"/>
          </a:solidFill>
          <a:latin typeface="+mn-lt"/>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2"/>
          </a:solidFill>
          <a:latin typeface="+mn-lt"/>
          <a:ea typeface="+mn-ea"/>
          <a:cs typeface="+mn-cs"/>
        </a:defRPr>
      </a:lvl2pPr>
      <a:lvl3pPr marL="517525" indent="-285750"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2"/>
          </a:solidFill>
          <a:latin typeface="+mn-lt"/>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p15:clr>
            <a:srgbClr val="F26B43"/>
          </p15:clr>
        </p15:guide>
        <p15:guide id="11" orient="horz" pos="4104">
          <p15:clr>
            <a:srgbClr val="F26B43"/>
          </p15:clr>
        </p15:guide>
        <p15:guide id="12" orient="horz" pos="864">
          <p15:clr>
            <a:srgbClr val="F26B43"/>
          </p15:clr>
        </p15:guide>
        <p15:guide id="13" orient="horz" pos="360">
          <p15:clr>
            <a:srgbClr val="F26B43"/>
          </p15:clr>
        </p15:guide>
        <p15:guide id="14" orient="horz" pos="3936">
          <p15:clr>
            <a:srgbClr val="F26B43"/>
          </p15:clr>
        </p15:guide>
        <p15:guide id="15" pos="984">
          <p15:clr>
            <a:srgbClr val="F26B43"/>
          </p15:clr>
        </p15:guide>
        <p15:guide id="16" pos="5376">
          <p15:clr>
            <a:srgbClr val="F26B43"/>
          </p15:clr>
        </p15:guide>
        <p15:guide id="17" pos="2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slide" Target="slide43.xml"/><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2" Type="http://schemas.openxmlformats.org/officeDocument/2006/relationships/slide" Target="slide12.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7BBC77-FBB6-45E2-8230-D8FD9F71672A}"/>
              </a:ext>
            </a:extLst>
          </p:cNvPr>
          <p:cNvSpPr>
            <a:spLocks noGrp="1"/>
          </p:cNvSpPr>
          <p:nvPr>
            <p:ph type="ctrTitle"/>
          </p:nvPr>
        </p:nvSpPr>
        <p:spPr/>
        <p:txBody>
          <a:bodyPr/>
          <a:lstStyle/>
          <a:p>
            <a:r>
              <a:rPr lang="en-US" noProof="0" dirty="0">
                <a:latin typeface="+mn-lt"/>
              </a:rPr>
              <a:t>Chapter 7</a:t>
            </a:r>
          </a:p>
        </p:txBody>
      </p:sp>
      <p:sp>
        <p:nvSpPr>
          <p:cNvPr id="3" name="Subtitle 2">
            <a:extLst>
              <a:ext uri="{FF2B5EF4-FFF2-40B4-BE49-F238E27FC236}">
                <a16:creationId xmlns:a16="http://schemas.microsoft.com/office/drawing/2014/main" xmlns="" id="{68F655B9-E4A1-4C7C-A498-25B3BB6CBE1D}"/>
              </a:ext>
            </a:extLst>
          </p:cNvPr>
          <p:cNvSpPr>
            <a:spLocks noGrp="1"/>
          </p:cNvSpPr>
          <p:nvPr>
            <p:ph type="subTitle" idx="1"/>
          </p:nvPr>
        </p:nvSpPr>
        <p:spPr>
          <a:xfrm>
            <a:off x="621792" y="4181662"/>
            <a:ext cx="3035808" cy="740858"/>
          </a:xfrm>
        </p:spPr>
        <p:txBody>
          <a:bodyPr/>
          <a:lstStyle/>
          <a:p>
            <a:r>
              <a:rPr lang="en-US" dirty="0"/>
              <a:t>Government Policy and International Trade</a:t>
            </a:r>
            <a:endParaRPr lang="en-US" noProof="0" dirty="0">
              <a:latin typeface="+mn-lt"/>
            </a:endParaRPr>
          </a:p>
        </p:txBody>
      </p:sp>
      <p:pic>
        <p:nvPicPr>
          <p:cNvPr id="8" name="Picture 11" descr="An image shows the logo for chapter seven.">
            <a:extLst>
              <a:ext uri="{FF2B5EF4-FFF2-40B4-BE49-F238E27FC236}">
                <a16:creationId xmlns:a16="http://schemas.microsoft.com/office/drawing/2014/main" xmlns="" id="{4BFFE733-978A-40D6-951A-81400AA8EA84}"/>
              </a:ext>
            </a:extLst>
          </p:cNvPr>
          <p:cNvPicPr>
            <a:picLocks noGrp="1" noChangeAspect="1"/>
          </p:cNvPicPr>
          <p:nvPr>
            <p:ph type="pic" sz="quarter" idx="11"/>
          </p:nvPr>
        </p:nvPicPr>
        <p:blipFill rotWithShape="1">
          <a:blip r:embed="rId2" cstate="print">
            <a:extLst>
              <a:ext uri="{28A0092B-C50C-407E-A947-70E740481C1C}">
                <a14:useLocalDpi xmlns:a14="http://schemas.microsoft.com/office/drawing/2010/main" xmlns="" val="0"/>
              </a:ext>
            </a:extLst>
          </a:blip>
          <a:srcRect l="-4380" r="-4380"/>
          <a:stretch/>
        </p:blipFill>
        <p:spPr>
          <a:xfrm>
            <a:off x="4777273" y="1059813"/>
            <a:ext cx="4229100" cy="4975225"/>
          </a:xfrm>
          <a:prstGeom prst="rect">
            <a:avLst/>
          </a:prstGeom>
          <a:ln>
            <a:noFill/>
          </a:ln>
          <a:effectLst>
            <a:outerShdw blurRad="292100" dist="139700" dir="2700000" algn="tl" rotWithShape="0">
              <a:srgbClr val="333333">
                <a:alpha val="65000"/>
              </a:srgbClr>
            </a:outerShdw>
          </a:effectLst>
        </p:spPr>
      </p:pic>
      <p:sp>
        <p:nvSpPr>
          <p:cNvPr id="4" name="Text Placeholder 3">
            <a:extLst>
              <a:ext uri="{FF2B5EF4-FFF2-40B4-BE49-F238E27FC236}">
                <a16:creationId xmlns:a16="http://schemas.microsoft.com/office/drawing/2014/main" xmlns="" id="{A3661299-E91D-4351-8697-0386ADC32B82}"/>
              </a:ext>
            </a:extLst>
          </p:cNvPr>
          <p:cNvSpPr>
            <a:spLocks noGrp="1"/>
          </p:cNvSpPr>
          <p:nvPr>
            <p:ph type="body" sz="quarter" idx="10"/>
          </p:nvPr>
        </p:nvSpPr>
        <p:spPr>
          <a:xfrm>
            <a:off x="5876760" y="6156827"/>
            <a:ext cx="3043303" cy="216890"/>
          </a:xfrm>
        </p:spPr>
        <p:txBody>
          <a:bodyPr/>
          <a:lstStyle/>
          <a:p>
            <a:pPr algn="r"/>
            <a:r>
              <a:rPr lang="en-US" sz="800" b="0" noProof="0" dirty="0">
                <a:solidFill>
                  <a:schemeClr val="tx1"/>
                </a:solidFill>
                <a:latin typeface="+mn-lt"/>
              </a:rPr>
              <a:t>naqiewei/DigitalVision Vectors/Getty Images</a:t>
            </a:r>
          </a:p>
        </p:txBody>
      </p:sp>
      <p:sp>
        <p:nvSpPr>
          <p:cNvPr id="7" name="Content Placeholder 6">
            <a:extLst>
              <a:ext uri="{FF2B5EF4-FFF2-40B4-BE49-F238E27FC236}">
                <a16:creationId xmlns:a16="http://schemas.microsoft.com/office/drawing/2014/main" xmlns="" id="{1C419E4B-B2AC-4ACE-B37F-BF2E109D6ABE}"/>
              </a:ext>
            </a:extLst>
          </p:cNvPr>
          <p:cNvSpPr>
            <a:spLocks noGrp="1"/>
          </p:cNvSpPr>
          <p:nvPr>
            <p:ph sz="quarter" idx="13"/>
          </p:nvPr>
        </p:nvSpPr>
        <p:spPr>
          <a:xfrm>
            <a:off x="205272" y="6553005"/>
            <a:ext cx="8733453" cy="216890"/>
          </a:xfrm>
        </p:spPr>
        <p:txBody>
          <a:bodyPr/>
          <a:lstStyle/>
          <a:p>
            <a:r>
              <a:rPr lang="en-US" sz="800" noProof="0" dirty="0">
                <a:solidFill>
                  <a:schemeClr val="tx1"/>
                </a:solidFill>
                <a:latin typeface="+mn-lt"/>
              </a:rPr>
              <a:t>© 2022 McGraw Hill. All rights reserved. Authorized only for instructor use in the classroom. No reproduction or further distribution permitted without the prior written consent of McGraw Hill.</a:t>
            </a:r>
          </a:p>
        </p:txBody>
      </p:sp>
    </p:spTree>
    <p:extLst>
      <p:ext uri="{BB962C8B-B14F-4D97-AF65-F5344CB8AC3E}">
        <p14:creationId xmlns:p14="http://schemas.microsoft.com/office/powerpoint/2010/main" xmlns="" val="4197901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64504A-78DE-413D-AE62-05B0008A1E46}"/>
              </a:ext>
            </a:extLst>
          </p:cNvPr>
          <p:cNvSpPr>
            <a:spLocks noGrp="1"/>
          </p:cNvSpPr>
          <p:nvPr>
            <p:ph type="title"/>
          </p:nvPr>
        </p:nvSpPr>
        <p:spPr/>
        <p:txBody>
          <a:bodyPr/>
          <a:lstStyle/>
          <a:p>
            <a:r>
              <a:rPr lang="en-US" noProof="0" dirty="0">
                <a:latin typeface="+mn-lt"/>
              </a:rPr>
              <a:t>Learning Objectives</a:t>
            </a:r>
          </a:p>
        </p:txBody>
      </p:sp>
      <p:sp>
        <p:nvSpPr>
          <p:cNvPr id="3" name="Content Placeholder 2">
            <a:extLst>
              <a:ext uri="{FF2B5EF4-FFF2-40B4-BE49-F238E27FC236}">
                <a16:creationId xmlns:a16="http://schemas.microsoft.com/office/drawing/2014/main" xmlns="" id="{06AF95A5-4D89-4F58-9CF4-EC035DB383A6}"/>
              </a:ext>
            </a:extLst>
          </p:cNvPr>
          <p:cNvSpPr>
            <a:spLocks noGrp="1"/>
          </p:cNvSpPr>
          <p:nvPr>
            <p:ph sz="quarter" idx="11"/>
          </p:nvPr>
        </p:nvSpPr>
        <p:spPr>
          <a:xfrm>
            <a:off x="342900" y="1276709"/>
            <a:ext cx="8458200" cy="5238391"/>
          </a:xfrm>
        </p:spPr>
        <p:txBody>
          <a:bodyPr>
            <a:noAutofit/>
          </a:bodyPr>
          <a:lstStyle/>
          <a:p>
            <a:pPr marL="628650" indent="-628650"/>
            <a:r>
              <a:rPr lang="en-US" sz="2200" b="1" noProof="0" dirty="0">
                <a:solidFill>
                  <a:srgbClr val="00589A"/>
                </a:solidFill>
              </a:rPr>
              <a:t>7-1</a:t>
            </a:r>
            <a:r>
              <a:rPr lang="en-US" b="1" dirty="0">
                <a:solidFill>
                  <a:srgbClr val="00589A"/>
                </a:solidFill>
              </a:rPr>
              <a:t>  </a:t>
            </a:r>
            <a:r>
              <a:rPr lang="en-US" altLang="en-US" sz="2200" dirty="0"/>
              <a:t>Identify the policy instruments used by governments to influence international trade flows.</a:t>
            </a:r>
            <a:endParaRPr lang="en-US" sz="2200" noProof="0" dirty="0"/>
          </a:p>
          <a:p>
            <a:pPr marL="628650" indent="-628650"/>
            <a:r>
              <a:rPr lang="en-US" sz="2200" b="1" noProof="0" dirty="0">
                <a:solidFill>
                  <a:srgbClr val="00589A"/>
                </a:solidFill>
              </a:rPr>
              <a:t>7-2 </a:t>
            </a:r>
            <a:r>
              <a:rPr lang="en-US" b="1" dirty="0">
                <a:solidFill>
                  <a:srgbClr val="00589A"/>
                </a:solidFill>
              </a:rPr>
              <a:t> </a:t>
            </a:r>
            <a:r>
              <a:rPr lang="en-US" altLang="en-US" sz="2200" dirty="0"/>
              <a:t>Understand why governments sometimes intervene in international trade.</a:t>
            </a:r>
            <a:endParaRPr lang="en-US" sz="2200" noProof="0" dirty="0"/>
          </a:p>
          <a:p>
            <a:pPr marL="628650" indent="-628650"/>
            <a:r>
              <a:rPr lang="en-US" sz="2200" b="1" noProof="0" dirty="0">
                <a:solidFill>
                  <a:srgbClr val="00589A"/>
                </a:solidFill>
              </a:rPr>
              <a:t>7-3</a:t>
            </a:r>
            <a:r>
              <a:rPr lang="en-US" b="1" dirty="0">
                <a:solidFill>
                  <a:srgbClr val="00589A"/>
                </a:solidFill>
              </a:rPr>
              <a:t>  </a:t>
            </a:r>
            <a:r>
              <a:rPr lang="en-US" altLang="en-US" sz="2200" dirty="0"/>
              <a:t>Summarize and explain the arguments against strategic trade policy.</a:t>
            </a:r>
            <a:endParaRPr lang="en-US" sz="2200" noProof="0" dirty="0"/>
          </a:p>
          <a:p>
            <a:pPr marL="628650" indent="-628650"/>
            <a:r>
              <a:rPr lang="en-US" sz="2200" b="1" noProof="0" dirty="0">
                <a:solidFill>
                  <a:srgbClr val="00589A"/>
                </a:solidFill>
              </a:rPr>
              <a:t>7-4</a:t>
            </a:r>
            <a:r>
              <a:rPr lang="en-US" b="1" dirty="0">
                <a:solidFill>
                  <a:srgbClr val="00589A"/>
                </a:solidFill>
              </a:rPr>
              <a:t>  </a:t>
            </a:r>
            <a:r>
              <a:rPr lang="en-US" altLang="en-US" sz="2200" dirty="0"/>
              <a:t>Describe the development of the world trading system and the current trade issue.</a:t>
            </a:r>
          </a:p>
          <a:p>
            <a:pPr marL="628650" indent="-628650"/>
            <a:r>
              <a:rPr lang="en-US" sz="2200" b="1" dirty="0">
                <a:solidFill>
                  <a:srgbClr val="00589A"/>
                </a:solidFill>
              </a:rPr>
              <a:t>7-5</a:t>
            </a:r>
            <a:r>
              <a:rPr lang="en-US" b="1" dirty="0">
                <a:solidFill>
                  <a:srgbClr val="00589A"/>
                </a:solidFill>
              </a:rPr>
              <a:t>  </a:t>
            </a:r>
            <a:r>
              <a:rPr lang="en-US" altLang="en-US" sz="2200" dirty="0"/>
              <a:t>Explain the implications for managers of developments in the world trading system.</a:t>
            </a:r>
            <a:endParaRPr lang="en-US" sz="2200" dirty="0"/>
          </a:p>
        </p:txBody>
      </p:sp>
    </p:spTree>
    <p:extLst>
      <p:ext uri="{BB962C8B-B14F-4D97-AF65-F5344CB8AC3E}">
        <p14:creationId xmlns:p14="http://schemas.microsoft.com/office/powerpoint/2010/main" xmlns="" val="3289766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413B9B-8E56-4EA2-B8E3-3B460D2D0D9C}"/>
              </a:ext>
            </a:extLst>
          </p:cNvPr>
          <p:cNvSpPr>
            <a:spLocks noGrp="1"/>
          </p:cNvSpPr>
          <p:nvPr>
            <p:ph type="title"/>
          </p:nvPr>
        </p:nvSpPr>
        <p:spPr/>
        <p:txBody>
          <a:bodyPr/>
          <a:lstStyle/>
          <a:p>
            <a:r>
              <a:rPr lang="en-US" dirty="0"/>
              <a:t>Opening Case</a:t>
            </a:r>
          </a:p>
        </p:txBody>
      </p:sp>
      <p:sp>
        <p:nvSpPr>
          <p:cNvPr id="3" name="Content Placeholder 2">
            <a:extLst>
              <a:ext uri="{FF2B5EF4-FFF2-40B4-BE49-F238E27FC236}">
                <a16:creationId xmlns:a16="http://schemas.microsoft.com/office/drawing/2014/main" xmlns="" id="{40EEB264-DC3B-4D07-9FA6-92C1392DAD18}"/>
              </a:ext>
            </a:extLst>
          </p:cNvPr>
          <p:cNvSpPr>
            <a:spLocks noGrp="1"/>
          </p:cNvSpPr>
          <p:nvPr>
            <p:ph sz="quarter" idx="11"/>
          </p:nvPr>
        </p:nvSpPr>
        <p:spPr/>
        <p:txBody>
          <a:bodyPr/>
          <a:lstStyle/>
          <a:p>
            <a:r>
              <a:rPr lang="en-US" dirty="0"/>
              <a:t>America and Kenya Negotiate a Trade Deal</a:t>
            </a:r>
          </a:p>
          <a:p>
            <a:pPr marL="0" lvl="1" indent="0">
              <a:buNone/>
            </a:pPr>
            <a:r>
              <a:rPr lang="en-US" dirty="0"/>
              <a:t>Although he spent much time erecting trade barriers while in office, in 2020 President Trump wanted to negotiate a free trade deal with Kenya.</a:t>
            </a:r>
          </a:p>
          <a:p>
            <a:pPr marL="292608" lvl="2" indent="-292608"/>
            <a:r>
              <a:rPr lang="en-US" sz="2000" dirty="0"/>
              <a:t>Africa is only a few years away from being the world’s population center.</a:t>
            </a:r>
          </a:p>
          <a:p>
            <a:pPr marL="292608" lvl="2" indent="-292608"/>
            <a:r>
              <a:rPr lang="en-US" sz="2000" dirty="0"/>
              <a:t>Trade deal seen as step toward countering China's influence there.</a:t>
            </a:r>
          </a:p>
        </p:txBody>
      </p:sp>
      <p:sp>
        <p:nvSpPr>
          <p:cNvPr id="4" name="Content Placeholder 3">
            <a:extLst>
              <a:ext uri="{FF2B5EF4-FFF2-40B4-BE49-F238E27FC236}">
                <a16:creationId xmlns:a16="http://schemas.microsoft.com/office/drawing/2014/main" xmlns="" id="{D5B8EE22-B70C-4602-923E-CA29C2C3717B}"/>
              </a:ext>
            </a:extLst>
          </p:cNvPr>
          <p:cNvSpPr>
            <a:spLocks noGrp="1"/>
          </p:cNvSpPr>
          <p:nvPr>
            <p:ph sz="quarter" idx="14"/>
          </p:nvPr>
        </p:nvSpPr>
        <p:spPr>
          <a:xfrm>
            <a:off x="342900" y="4343400"/>
            <a:ext cx="8458200" cy="2171700"/>
          </a:xfrm>
        </p:spPr>
        <p:txBody>
          <a:bodyPr/>
          <a:lstStyle/>
          <a:p>
            <a:pPr marL="0" lvl="1" indent="0">
              <a:buNone/>
            </a:pPr>
            <a:r>
              <a:rPr lang="en-US" dirty="0"/>
              <a:t>Kenya is East Africa’s economic, financial, and transportation hub, with a reputation for entrepreneurial activity.</a:t>
            </a:r>
          </a:p>
          <a:p>
            <a:pPr marL="0" lvl="1" indent="0">
              <a:buNone/>
            </a:pPr>
            <a:r>
              <a:rPr lang="en-US" dirty="0"/>
              <a:t>Kenya has signaled interest in a trade deal with the U.S., although some concerns remain.</a:t>
            </a:r>
          </a:p>
        </p:txBody>
      </p:sp>
    </p:spTree>
    <p:extLst>
      <p:ext uri="{BB962C8B-B14F-4D97-AF65-F5344CB8AC3E}">
        <p14:creationId xmlns:p14="http://schemas.microsoft.com/office/powerpoint/2010/main" xmlns="" val="28794734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29207F-BEF7-4C38-B357-ED313C1C4AE1}"/>
              </a:ext>
            </a:extLst>
          </p:cNvPr>
          <p:cNvSpPr>
            <a:spLocks noGrp="1"/>
          </p:cNvSpPr>
          <p:nvPr>
            <p:ph type="title"/>
          </p:nvPr>
        </p:nvSpPr>
        <p:spPr/>
        <p:txBody>
          <a:bodyPr/>
          <a:lstStyle/>
          <a:p>
            <a:r>
              <a:rPr lang="en-US" dirty="0"/>
              <a:t>Trade Deal</a:t>
            </a:r>
          </a:p>
        </p:txBody>
      </p:sp>
      <p:pic>
        <p:nvPicPr>
          <p:cNvPr id="4" name="Picture 3" descr="A photograph displays American president Donald Trump and Kenyan president Uhuru Kenyatta in a meeting with other V I Ps.">
            <a:extLst>
              <a:ext uri="{FF2B5EF4-FFF2-40B4-BE49-F238E27FC236}">
                <a16:creationId xmlns:a16="http://schemas.microsoft.com/office/drawing/2014/main" xmlns="" id="{C79C72B0-411B-4B98-B91D-D5F8B1F426CE}"/>
              </a:ext>
            </a:extLst>
          </p:cNvPr>
          <p:cNvPicPr>
            <a:picLocks noChangeAspect="1"/>
          </p:cNvPicPr>
          <p:nvPr/>
        </p:nvPicPr>
        <p:blipFill>
          <a:blip r:embed="rId3"/>
          <a:stretch>
            <a:fillRect/>
          </a:stretch>
        </p:blipFill>
        <p:spPr>
          <a:xfrm>
            <a:off x="1853827" y="1450128"/>
            <a:ext cx="5436347" cy="3622463"/>
          </a:xfrm>
          <a:prstGeom prst="rect">
            <a:avLst/>
          </a:prstGeom>
        </p:spPr>
      </p:pic>
      <p:sp>
        <p:nvSpPr>
          <p:cNvPr id="3" name="Content Placeholder 2">
            <a:extLst>
              <a:ext uri="{FF2B5EF4-FFF2-40B4-BE49-F238E27FC236}">
                <a16:creationId xmlns:a16="http://schemas.microsoft.com/office/drawing/2014/main" xmlns="" id="{9DE6915F-1B1E-4A1E-AEFF-389618A62FFC}"/>
              </a:ext>
            </a:extLst>
          </p:cNvPr>
          <p:cNvSpPr>
            <a:spLocks noGrp="1"/>
          </p:cNvSpPr>
          <p:nvPr>
            <p:ph sz="quarter" idx="11"/>
          </p:nvPr>
        </p:nvSpPr>
        <p:spPr>
          <a:xfrm>
            <a:off x="342900" y="5303520"/>
            <a:ext cx="8458200" cy="746798"/>
          </a:xfrm>
        </p:spPr>
        <p:txBody>
          <a:bodyPr>
            <a:normAutofit/>
          </a:bodyPr>
          <a:lstStyle/>
          <a:p>
            <a:r>
              <a:rPr lang="en-US" sz="2000" dirty="0"/>
              <a:t>President Donald J. Trump meets with Kenya’s President Uhuru Kenyatta on February 6, 2020, in the Oval Office of the White House.</a:t>
            </a:r>
          </a:p>
        </p:txBody>
      </p:sp>
      <p:sp>
        <p:nvSpPr>
          <p:cNvPr id="7" name="Text Placeholder 6">
            <a:extLst>
              <a:ext uri="{FF2B5EF4-FFF2-40B4-BE49-F238E27FC236}">
                <a16:creationId xmlns:a16="http://schemas.microsoft.com/office/drawing/2014/main" xmlns="" id="{9DF06855-CE4F-4578-9E35-95AD1F8EEEFB}"/>
              </a:ext>
            </a:extLst>
          </p:cNvPr>
          <p:cNvSpPr>
            <a:spLocks noGrp="1"/>
          </p:cNvSpPr>
          <p:nvPr>
            <p:ph type="body" sz="quarter" idx="13"/>
          </p:nvPr>
        </p:nvSpPr>
        <p:spPr/>
        <p:txBody>
          <a:bodyPr/>
          <a:lstStyle/>
          <a:p>
            <a:r>
              <a:rPr lang="en-US" dirty="0"/>
              <a:t>Tia Dufour/Official White House Photo</a:t>
            </a:r>
          </a:p>
        </p:txBody>
      </p:sp>
    </p:spTree>
    <p:extLst>
      <p:ext uri="{BB962C8B-B14F-4D97-AF65-F5344CB8AC3E}">
        <p14:creationId xmlns:p14="http://schemas.microsoft.com/office/powerpoint/2010/main" xmlns="" val="2486898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413B9B-8E56-4EA2-B8E3-3B460D2D0D9C}"/>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xmlns="" id="{40EEB264-DC3B-4D07-9FA6-92C1392DAD18}"/>
              </a:ext>
            </a:extLst>
          </p:cNvPr>
          <p:cNvSpPr>
            <a:spLocks noGrp="1"/>
          </p:cNvSpPr>
          <p:nvPr>
            <p:ph sz="quarter" idx="11"/>
          </p:nvPr>
        </p:nvSpPr>
        <p:spPr>
          <a:xfrm>
            <a:off x="342900" y="1276709"/>
            <a:ext cx="8458200" cy="2076091"/>
          </a:xfrm>
        </p:spPr>
        <p:txBody>
          <a:bodyPr/>
          <a:lstStyle/>
          <a:p>
            <a:r>
              <a:rPr lang="en-US" altLang="en-US" b="1" dirty="0"/>
              <a:t>Free Trade</a:t>
            </a:r>
          </a:p>
          <a:p>
            <a:pPr marL="0" lvl="1" indent="0">
              <a:buNone/>
            </a:pPr>
            <a:r>
              <a:rPr lang="en-US" altLang="en-US" dirty="0"/>
              <a:t>Absence of barriers to the free flow of goods and services between countries.</a:t>
            </a:r>
          </a:p>
          <a:p>
            <a:pPr marL="292608" lvl="2" indent="-292608"/>
            <a:r>
              <a:rPr lang="en-US" altLang="en-US" sz="2000" dirty="0"/>
              <a:t>Government does not attempt to restrict what its citizens can buy from another country or what they can sell to another country.</a:t>
            </a:r>
            <a:endParaRPr lang="en-US" sz="2000" dirty="0"/>
          </a:p>
        </p:txBody>
      </p:sp>
      <p:sp>
        <p:nvSpPr>
          <p:cNvPr id="4" name="Content Placeholder 3">
            <a:extLst>
              <a:ext uri="{FF2B5EF4-FFF2-40B4-BE49-F238E27FC236}">
                <a16:creationId xmlns:a16="http://schemas.microsoft.com/office/drawing/2014/main" xmlns="" id="{D5B8EE22-B70C-4602-923E-CA29C2C3717B}"/>
              </a:ext>
            </a:extLst>
          </p:cNvPr>
          <p:cNvSpPr>
            <a:spLocks noGrp="1"/>
          </p:cNvSpPr>
          <p:nvPr>
            <p:ph sz="quarter" idx="14"/>
          </p:nvPr>
        </p:nvSpPr>
        <p:spPr>
          <a:xfrm>
            <a:off x="342900" y="3581400"/>
            <a:ext cx="8458200" cy="2933700"/>
          </a:xfrm>
        </p:spPr>
        <p:txBody>
          <a:bodyPr>
            <a:normAutofit/>
          </a:bodyPr>
          <a:lstStyle/>
          <a:p>
            <a:pPr marL="0" lvl="1" indent="0">
              <a:buNone/>
            </a:pPr>
            <a:r>
              <a:rPr lang="en-US" altLang="en-US" dirty="0"/>
              <a:t>While many nations are nominally committed to free trade, they tend to intervene in international trade to protect the interests of politically important groups.</a:t>
            </a:r>
          </a:p>
          <a:p>
            <a:pPr marL="0" lvl="1" indent="0">
              <a:buNone/>
            </a:pPr>
            <a:r>
              <a:rPr lang="en-US" altLang="en-US" b="1" dirty="0"/>
              <a:t>General Agreement on Tariffs and Trade (G</a:t>
            </a:r>
            <a:r>
              <a:rPr lang="en-US" altLang="en-US" sz="100" b="1" dirty="0"/>
              <a:t> </a:t>
            </a:r>
            <a:r>
              <a:rPr lang="en-US" altLang="en-US" b="1" dirty="0"/>
              <a:t>A</a:t>
            </a:r>
            <a:r>
              <a:rPr lang="en-US" altLang="en-US" sz="100" b="1" dirty="0"/>
              <a:t> </a:t>
            </a:r>
            <a:r>
              <a:rPr lang="en-US" altLang="en-US" b="1" dirty="0"/>
              <a:t>T</a:t>
            </a:r>
            <a:r>
              <a:rPr lang="en-US" altLang="en-US" sz="100" b="1" dirty="0"/>
              <a:t> </a:t>
            </a:r>
            <a:r>
              <a:rPr lang="en-US" altLang="en-US" b="1" dirty="0"/>
              <a:t>T): </a:t>
            </a:r>
            <a:r>
              <a:rPr lang="en-US" altLang="en-US" dirty="0"/>
              <a:t>international treaty that committed signatories to lowering barriers to the free flow of goods across national borders and led to the W</a:t>
            </a:r>
            <a:r>
              <a:rPr lang="en-US" altLang="en-US" sz="100" dirty="0"/>
              <a:t> </a:t>
            </a:r>
            <a:r>
              <a:rPr lang="en-US" altLang="en-US" dirty="0"/>
              <a:t>T</a:t>
            </a:r>
            <a:r>
              <a:rPr lang="en-US" altLang="en-US" sz="100" dirty="0"/>
              <a:t> </a:t>
            </a:r>
            <a:r>
              <a:rPr lang="en-US" altLang="en-US" dirty="0"/>
              <a:t>O.</a:t>
            </a:r>
            <a:endParaRPr lang="en-US" dirty="0"/>
          </a:p>
        </p:txBody>
      </p:sp>
    </p:spTree>
    <p:extLst>
      <p:ext uri="{BB962C8B-B14F-4D97-AF65-F5344CB8AC3E}">
        <p14:creationId xmlns:p14="http://schemas.microsoft.com/office/powerpoint/2010/main" xmlns="" val="25959933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1AD698-C0CA-4A47-9CB2-D3C3959FEC16}"/>
              </a:ext>
            </a:extLst>
          </p:cNvPr>
          <p:cNvSpPr>
            <a:spLocks noGrp="1"/>
          </p:cNvSpPr>
          <p:nvPr>
            <p:ph type="title"/>
          </p:nvPr>
        </p:nvSpPr>
        <p:spPr/>
        <p:txBody>
          <a:bodyPr/>
          <a:lstStyle/>
          <a:p>
            <a:r>
              <a:rPr lang="en-US" dirty="0"/>
              <a:t>Instruments of Trade Policy </a:t>
            </a:r>
            <a:r>
              <a:rPr lang="en-US" sz="1000" b="0" dirty="0"/>
              <a:t>1</a:t>
            </a:r>
          </a:p>
        </p:txBody>
      </p:sp>
      <p:sp>
        <p:nvSpPr>
          <p:cNvPr id="3" name="Content Placeholder 2">
            <a:extLst>
              <a:ext uri="{FF2B5EF4-FFF2-40B4-BE49-F238E27FC236}">
                <a16:creationId xmlns:a16="http://schemas.microsoft.com/office/drawing/2014/main" xmlns="" id="{C78332DE-EC1A-4393-A7B6-BB386B56628E}"/>
              </a:ext>
            </a:extLst>
          </p:cNvPr>
          <p:cNvSpPr>
            <a:spLocks noGrp="1"/>
          </p:cNvSpPr>
          <p:nvPr>
            <p:ph sz="quarter" idx="11"/>
          </p:nvPr>
        </p:nvSpPr>
        <p:spPr/>
        <p:txBody>
          <a:bodyPr/>
          <a:lstStyle/>
          <a:p>
            <a:pPr>
              <a:defRPr/>
            </a:pPr>
            <a:r>
              <a:rPr lang="en-US" dirty="0"/>
              <a:t>Seven Main Instruments of Trade Policy</a:t>
            </a:r>
          </a:p>
          <a:p>
            <a:pPr marL="402336" lvl="1" indent="-402336">
              <a:buFont typeface="Wingdings" pitchFamily="2" charset="2"/>
              <a:buAutoNum type="arabicPeriod"/>
              <a:defRPr/>
            </a:pPr>
            <a:r>
              <a:rPr lang="en-US" dirty="0"/>
              <a:t>Tariffs.</a:t>
            </a:r>
          </a:p>
          <a:p>
            <a:pPr marL="402336" lvl="1" indent="-402336">
              <a:buFont typeface="Wingdings" pitchFamily="2" charset="2"/>
              <a:buAutoNum type="arabicPeriod"/>
              <a:defRPr/>
            </a:pPr>
            <a:r>
              <a:rPr lang="en-US" dirty="0"/>
              <a:t>Subsidies.</a:t>
            </a:r>
          </a:p>
          <a:p>
            <a:pPr marL="402336" lvl="1" indent="-402336">
              <a:buFont typeface="Wingdings" pitchFamily="2" charset="2"/>
              <a:buAutoNum type="arabicPeriod"/>
              <a:defRPr/>
            </a:pPr>
            <a:r>
              <a:rPr lang="en-US" dirty="0"/>
              <a:t>Import quotas.</a:t>
            </a:r>
          </a:p>
          <a:p>
            <a:pPr marL="402336" lvl="1" indent="-402336">
              <a:buFont typeface="Wingdings" pitchFamily="2" charset="2"/>
              <a:buAutoNum type="arabicPeriod"/>
              <a:defRPr/>
            </a:pPr>
            <a:r>
              <a:rPr lang="en-US" dirty="0"/>
              <a:t>Voluntary export restraints.</a:t>
            </a:r>
          </a:p>
          <a:p>
            <a:pPr marL="402336" lvl="1" indent="-402336">
              <a:buFont typeface="Wingdings" pitchFamily="2" charset="2"/>
              <a:buAutoNum type="arabicPeriod"/>
              <a:defRPr/>
            </a:pPr>
            <a:r>
              <a:rPr lang="en-US" dirty="0"/>
              <a:t>Local content requirements.</a:t>
            </a:r>
          </a:p>
          <a:p>
            <a:pPr marL="402336" lvl="1" indent="-402336">
              <a:buFont typeface="Wingdings" pitchFamily="2" charset="2"/>
              <a:buAutoNum type="arabicPeriod"/>
              <a:defRPr/>
            </a:pPr>
            <a:r>
              <a:rPr lang="en-US" dirty="0"/>
              <a:t>Administrative policies.</a:t>
            </a:r>
          </a:p>
          <a:p>
            <a:pPr marL="402336" lvl="1" indent="-402336">
              <a:buFont typeface="Wingdings" pitchFamily="2" charset="2"/>
              <a:buAutoNum type="arabicPeriod"/>
              <a:defRPr/>
            </a:pPr>
            <a:r>
              <a:rPr lang="en-US" dirty="0"/>
              <a:t>Antidumping duties.</a:t>
            </a:r>
          </a:p>
        </p:txBody>
      </p:sp>
    </p:spTree>
    <p:extLst>
      <p:ext uri="{BB962C8B-B14F-4D97-AF65-F5344CB8AC3E}">
        <p14:creationId xmlns:p14="http://schemas.microsoft.com/office/powerpoint/2010/main" xmlns="" val="19593931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1AD698-C0CA-4A47-9CB2-D3C3959FEC16}"/>
              </a:ext>
            </a:extLst>
          </p:cNvPr>
          <p:cNvSpPr>
            <a:spLocks noGrp="1"/>
          </p:cNvSpPr>
          <p:nvPr>
            <p:ph type="title"/>
          </p:nvPr>
        </p:nvSpPr>
        <p:spPr/>
        <p:txBody>
          <a:bodyPr/>
          <a:lstStyle/>
          <a:p>
            <a:r>
              <a:rPr lang="en-US" dirty="0"/>
              <a:t>Instruments of Trade Policy </a:t>
            </a:r>
            <a:r>
              <a:rPr lang="en-US" sz="1000" b="0" dirty="0"/>
              <a:t>2</a:t>
            </a:r>
          </a:p>
        </p:txBody>
      </p:sp>
      <p:sp>
        <p:nvSpPr>
          <p:cNvPr id="3" name="Content Placeholder 2">
            <a:extLst>
              <a:ext uri="{FF2B5EF4-FFF2-40B4-BE49-F238E27FC236}">
                <a16:creationId xmlns:a16="http://schemas.microsoft.com/office/drawing/2014/main" xmlns="" id="{C78332DE-EC1A-4393-A7B6-BB386B56628E}"/>
              </a:ext>
            </a:extLst>
          </p:cNvPr>
          <p:cNvSpPr>
            <a:spLocks noGrp="1"/>
          </p:cNvSpPr>
          <p:nvPr>
            <p:ph sz="quarter" idx="11"/>
          </p:nvPr>
        </p:nvSpPr>
        <p:spPr/>
        <p:txBody>
          <a:bodyPr/>
          <a:lstStyle/>
          <a:p>
            <a:pPr>
              <a:defRPr/>
            </a:pPr>
            <a:r>
              <a:rPr lang="en-US" dirty="0"/>
              <a:t>Rise in Nontariff Barriers</a:t>
            </a:r>
          </a:p>
          <a:p>
            <a:pPr marL="402336" lvl="1" indent="-402336">
              <a:buFont typeface="Wingdings" pitchFamily="2" charset="2"/>
              <a:buAutoNum type="arabicPeriod"/>
              <a:defRPr/>
            </a:pPr>
            <a:r>
              <a:rPr lang="en-US" dirty="0"/>
              <a:t>Subsidies.</a:t>
            </a:r>
          </a:p>
          <a:p>
            <a:pPr marL="402336" lvl="1" indent="-402336">
              <a:buFont typeface="Wingdings" pitchFamily="2" charset="2"/>
              <a:buAutoNum type="arabicPeriod"/>
              <a:defRPr/>
            </a:pPr>
            <a:r>
              <a:rPr lang="en-US" dirty="0"/>
              <a:t>Quotas.</a:t>
            </a:r>
          </a:p>
          <a:p>
            <a:pPr marL="402336" lvl="1" indent="-402336">
              <a:buFont typeface="Wingdings" pitchFamily="2" charset="2"/>
              <a:buAutoNum type="arabicPeriod"/>
              <a:defRPr/>
            </a:pPr>
            <a:r>
              <a:rPr lang="en-US" dirty="0"/>
              <a:t>Voluntary export restraints.</a:t>
            </a:r>
          </a:p>
          <a:p>
            <a:pPr marL="402336" lvl="1" indent="-402336">
              <a:buFont typeface="Wingdings" pitchFamily="2" charset="2"/>
              <a:buAutoNum type="arabicPeriod"/>
              <a:defRPr/>
            </a:pPr>
            <a:r>
              <a:rPr lang="en-US" dirty="0"/>
              <a:t>Antidumping duties.</a:t>
            </a:r>
          </a:p>
        </p:txBody>
      </p:sp>
    </p:spTree>
    <p:extLst>
      <p:ext uri="{BB962C8B-B14F-4D97-AF65-F5344CB8AC3E}">
        <p14:creationId xmlns:p14="http://schemas.microsoft.com/office/powerpoint/2010/main" xmlns="" val="3643255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1AD698-C0CA-4A47-9CB2-D3C3959FEC16}"/>
              </a:ext>
            </a:extLst>
          </p:cNvPr>
          <p:cNvSpPr>
            <a:spLocks noGrp="1"/>
          </p:cNvSpPr>
          <p:nvPr>
            <p:ph type="title"/>
          </p:nvPr>
        </p:nvSpPr>
        <p:spPr/>
        <p:txBody>
          <a:bodyPr/>
          <a:lstStyle/>
          <a:p>
            <a:r>
              <a:rPr lang="en-US" dirty="0"/>
              <a:t>Instruments of Trade Policy </a:t>
            </a:r>
            <a:r>
              <a:rPr lang="en-US" sz="1000" b="0" dirty="0"/>
              <a:t>3</a:t>
            </a:r>
          </a:p>
        </p:txBody>
      </p:sp>
      <p:sp>
        <p:nvSpPr>
          <p:cNvPr id="3" name="Content Placeholder 2">
            <a:extLst>
              <a:ext uri="{FF2B5EF4-FFF2-40B4-BE49-F238E27FC236}">
                <a16:creationId xmlns:a16="http://schemas.microsoft.com/office/drawing/2014/main" xmlns="" id="{C78332DE-EC1A-4393-A7B6-BB386B56628E}"/>
              </a:ext>
            </a:extLst>
          </p:cNvPr>
          <p:cNvSpPr>
            <a:spLocks noGrp="1"/>
          </p:cNvSpPr>
          <p:nvPr>
            <p:ph sz="quarter" idx="11"/>
          </p:nvPr>
        </p:nvSpPr>
        <p:spPr/>
        <p:txBody>
          <a:bodyPr/>
          <a:lstStyle/>
          <a:p>
            <a:r>
              <a:rPr lang="en-US" altLang="en-US" b="1" dirty="0"/>
              <a:t>Tariffs</a:t>
            </a:r>
          </a:p>
          <a:p>
            <a:pPr marL="0" lvl="1" indent="0">
              <a:buNone/>
            </a:pPr>
            <a:r>
              <a:rPr lang="en-US" altLang="en-US" dirty="0"/>
              <a:t>A tax levied on imports that effectively raises the cost of imported products relative to domestic products.</a:t>
            </a:r>
          </a:p>
          <a:p>
            <a:pPr marL="292608" lvl="2" indent="-292608"/>
            <a:r>
              <a:rPr lang="en-US" altLang="en-US" sz="2000" b="1" dirty="0"/>
              <a:t>Specific tariffs:</a:t>
            </a:r>
            <a:r>
              <a:rPr lang="en-US" altLang="en-US" sz="2000" dirty="0"/>
              <a:t> levied as a fixed charge for each unit of an imported good.</a:t>
            </a:r>
          </a:p>
          <a:p>
            <a:pPr marL="292608" lvl="2" indent="-292608"/>
            <a:r>
              <a:rPr lang="en-US" altLang="en-US" sz="2000" b="1" dirty="0"/>
              <a:t>Ad valorem tariffs:</a:t>
            </a:r>
            <a:r>
              <a:rPr lang="en-US" altLang="en-US" sz="2000" dirty="0"/>
              <a:t> levied as a proportion of the value of an imported good.</a:t>
            </a:r>
            <a:endParaRPr lang="en-US" sz="2000" dirty="0"/>
          </a:p>
        </p:txBody>
      </p:sp>
    </p:spTree>
    <p:extLst>
      <p:ext uri="{BB962C8B-B14F-4D97-AF65-F5344CB8AC3E}">
        <p14:creationId xmlns:p14="http://schemas.microsoft.com/office/powerpoint/2010/main" xmlns="" val="31992056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1AD698-C0CA-4A47-9CB2-D3C3959FEC16}"/>
              </a:ext>
            </a:extLst>
          </p:cNvPr>
          <p:cNvSpPr>
            <a:spLocks noGrp="1"/>
          </p:cNvSpPr>
          <p:nvPr>
            <p:ph type="title"/>
          </p:nvPr>
        </p:nvSpPr>
        <p:spPr/>
        <p:txBody>
          <a:bodyPr/>
          <a:lstStyle/>
          <a:p>
            <a:r>
              <a:rPr lang="en-US" dirty="0"/>
              <a:t>Instruments of Trade Policy </a:t>
            </a:r>
            <a:r>
              <a:rPr lang="en-US" sz="1000" b="0" dirty="0"/>
              <a:t>4</a:t>
            </a:r>
          </a:p>
        </p:txBody>
      </p:sp>
      <p:sp>
        <p:nvSpPr>
          <p:cNvPr id="3" name="Content Placeholder 2">
            <a:extLst>
              <a:ext uri="{FF2B5EF4-FFF2-40B4-BE49-F238E27FC236}">
                <a16:creationId xmlns:a16="http://schemas.microsoft.com/office/drawing/2014/main" xmlns="" id="{C78332DE-EC1A-4393-A7B6-BB386B56628E}"/>
              </a:ext>
            </a:extLst>
          </p:cNvPr>
          <p:cNvSpPr>
            <a:spLocks noGrp="1"/>
          </p:cNvSpPr>
          <p:nvPr>
            <p:ph sz="quarter" idx="11"/>
          </p:nvPr>
        </p:nvSpPr>
        <p:spPr/>
        <p:txBody>
          <a:bodyPr/>
          <a:lstStyle/>
          <a:p>
            <a:pPr marL="292608" lvl="1" indent="-292608">
              <a:defRPr/>
            </a:pPr>
            <a:r>
              <a:rPr lang="en-US" dirty="0"/>
              <a:t>Increase government revenues.</a:t>
            </a:r>
          </a:p>
          <a:p>
            <a:pPr marL="292608" lvl="1" indent="-292608">
              <a:defRPr/>
            </a:pPr>
            <a:r>
              <a:rPr lang="en-US" dirty="0"/>
              <a:t>Provide protection to domestic producers against foreign competitors by increasing the cost of imported foreign goods.</a:t>
            </a:r>
          </a:p>
          <a:p>
            <a:pPr marL="292608" lvl="1" indent="-292608">
              <a:defRPr/>
            </a:pPr>
            <a:r>
              <a:rPr lang="en-US" dirty="0"/>
              <a:t>Force consumers to pay more for certain imports.</a:t>
            </a:r>
          </a:p>
          <a:p>
            <a:pPr marL="292608" lvl="1" indent="-292608">
              <a:defRPr/>
            </a:pPr>
            <a:r>
              <a:rPr lang="en-US" dirty="0"/>
              <a:t>Tariffs are generally pro-producer and </a:t>
            </a:r>
            <a:r>
              <a:rPr lang="en-US" dirty="0" err="1"/>
              <a:t>anticonsumer</a:t>
            </a:r>
            <a:r>
              <a:rPr lang="en-US" dirty="0"/>
              <a:t>.</a:t>
            </a:r>
          </a:p>
          <a:p>
            <a:pPr marL="292608" lvl="1" indent="-292608">
              <a:defRPr/>
            </a:pPr>
            <a:r>
              <a:rPr lang="en-US" dirty="0"/>
              <a:t>Import tariffs reduce the overall efficiency of the world economy.</a:t>
            </a:r>
            <a:endParaRPr lang="en-US" sz="2000" dirty="0"/>
          </a:p>
        </p:txBody>
      </p:sp>
    </p:spTree>
    <p:extLst>
      <p:ext uri="{BB962C8B-B14F-4D97-AF65-F5344CB8AC3E}">
        <p14:creationId xmlns:p14="http://schemas.microsoft.com/office/powerpoint/2010/main" xmlns="" val="28452951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2DEA8E-A555-4287-BB1D-ECE9E5610A81}"/>
              </a:ext>
            </a:extLst>
          </p:cNvPr>
          <p:cNvSpPr>
            <a:spLocks noGrp="1"/>
          </p:cNvSpPr>
          <p:nvPr>
            <p:ph type="title"/>
          </p:nvPr>
        </p:nvSpPr>
        <p:spPr/>
        <p:txBody>
          <a:bodyPr/>
          <a:lstStyle/>
          <a:p>
            <a:r>
              <a:rPr lang="en-US" dirty="0"/>
              <a:t>Instruments of Trade Policy </a:t>
            </a:r>
            <a:r>
              <a:rPr lang="en-US" sz="1000" b="0" dirty="0"/>
              <a:t>5</a:t>
            </a:r>
          </a:p>
        </p:txBody>
      </p:sp>
      <p:sp>
        <p:nvSpPr>
          <p:cNvPr id="3" name="Content Placeholder 2">
            <a:extLst>
              <a:ext uri="{FF2B5EF4-FFF2-40B4-BE49-F238E27FC236}">
                <a16:creationId xmlns:a16="http://schemas.microsoft.com/office/drawing/2014/main" xmlns="" id="{E3AA23EA-E9AF-4AE6-B273-BF8CAE470CBF}"/>
              </a:ext>
            </a:extLst>
          </p:cNvPr>
          <p:cNvSpPr>
            <a:spLocks noGrp="1"/>
          </p:cNvSpPr>
          <p:nvPr>
            <p:ph sz="quarter" idx="11"/>
          </p:nvPr>
        </p:nvSpPr>
        <p:spPr>
          <a:xfrm>
            <a:off x="342900" y="1276709"/>
            <a:ext cx="8458200" cy="2289451"/>
          </a:xfrm>
        </p:spPr>
        <p:txBody>
          <a:bodyPr/>
          <a:lstStyle/>
          <a:p>
            <a:r>
              <a:rPr lang="en-US" altLang="en-US" dirty="0"/>
              <a:t>Subsidies</a:t>
            </a:r>
          </a:p>
          <a:p>
            <a:pPr marL="0" lvl="1" indent="0">
              <a:buNone/>
            </a:pPr>
            <a:r>
              <a:rPr lang="en-US" altLang="en-US" b="1" dirty="0"/>
              <a:t>Subsidy:</a:t>
            </a:r>
            <a:r>
              <a:rPr lang="en-US" altLang="en-US" dirty="0"/>
              <a:t> a government payment to a domestic producer.</a:t>
            </a:r>
          </a:p>
          <a:p>
            <a:pPr marL="0" lvl="1" indent="0">
              <a:buNone/>
            </a:pPr>
            <a:r>
              <a:rPr lang="en-US" altLang="en-US" dirty="0"/>
              <a:t>Subsidies help domestic producers:</a:t>
            </a:r>
          </a:p>
          <a:p>
            <a:pPr marL="292608" lvl="2" indent="-292608"/>
            <a:r>
              <a:rPr lang="en-US" altLang="en-US" sz="2000" dirty="0"/>
              <a:t>Compete against low-cost foreign imports.</a:t>
            </a:r>
          </a:p>
          <a:p>
            <a:pPr marL="292608" lvl="2" indent="-292608"/>
            <a:r>
              <a:rPr lang="en-US" altLang="en-US" sz="2000" dirty="0"/>
              <a:t>Gain export markets.</a:t>
            </a:r>
            <a:endParaRPr lang="en-US" sz="2000" dirty="0"/>
          </a:p>
        </p:txBody>
      </p:sp>
      <p:sp>
        <p:nvSpPr>
          <p:cNvPr id="4" name="Content Placeholder 3">
            <a:extLst>
              <a:ext uri="{FF2B5EF4-FFF2-40B4-BE49-F238E27FC236}">
                <a16:creationId xmlns:a16="http://schemas.microsoft.com/office/drawing/2014/main" xmlns="" id="{4EB116D5-3389-4D99-B5B3-CE527F6E8B6E}"/>
              </a:ext>
            </a:extLst>
          </p:cNvPr>
          <p:cNvSpPr>
            <a:spLocks noGrp="1"/>
          </p:cNvSpPr>
          <p:nvPr>
            <p:ph sz="quarter" idx="14"/>
          </p:nvPr>
        </p:nvSpPr>
        <p:spPr>
          <a:xfrm>
            <a:off x="342900" y="3733800"/>
            <a:ext cx="8458200" cy="1660358"/>
          </a:xfrm>
        </p:spPr>
        <p:txBody>
          <a:bodyPr/>
          <a:lstStyle/>
          <a:p>
            <a:pPr marL="0" lvl="1" indent="0">
              <a:buNone/>
            </a:pPr>
            <a:r>
              <a:rPr lang="en-US" altLang="en-US" dirty="0"/>
              <a:t>Consumers typically absorb the costs of subsidies.</a:t>
            </a:r>
          </a:p>
          <a:p>
            <a:pPr marL="0" lvl="1" indent="0">
              <a:buNone/>
            </a:pPr>
            <a:r>
              <a:rPr lang="en-US" altLang="en-US" dirty="0"/>
              <a:t>Debatable if subsidies generate worthwhile national benefits.</a:t>
            </a:r>
            <a:endParaRPr lang="en-US" dirty="0"/>
          </a:p>
        </p:txBody>
      </p:sp>
    </p:spTree>
    <p:extLst>
      <p:ext uri="{BB962C8B-B14F-4D97-AF65-F5344CB8AC3E}">
        <p14:creationId xmlns:p14="http://schemas.microsoft.com/office/powerpoint/2010/main" xmlns="" val="1650356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1AD698-C0CA-4A47-9CB2-D3C3959FEC16}"/>
              </a:ext>
            </a:extLst>
          </p:cNvPr>
          <p:cNvSpPr>
            <a:spLocks noGrp="1"/>
          </p:cNvSpPr>
          <p:nvPr>
            <p:ph type="title"/>
          </p:nvPr>
        </p:nvSpPr>
        <p:spPr/>
        <p:txBody>
          <a:bodyPr/>
          <a:lstStyle/>
          <a:p>
            <a:r>
              <a:rPr lang="en-US" dirty="0"/>
              <a:t>Instruments of Trade Policy </a:t>
            </a:r>
            <a:r>
              <a:rPr lang="en-US" sz="1000" b="0" dirty="0"/>
              <a:t>6</a:t>
            </a:r>
          </a:p>
        </p:txBody>
      </p:sp>
      <p:sp>
        <p:nvSpPr>
          <p:cNvPr id="3" name="Content Placeholder 2">
            <a:extLst>
              <a:ext uri="{FF2B5EF4-FFF2-40B4-BE49-F238E27FC236}">
                <a16:creationId xmlns:a16="http://schemas.microsoft.com/office/drawing/2014/main" xmlns="" id="{C78332DE-EC1A-4393-A7B6-BB386B56628E}"/>
              </a:ext>
            </a:extLst>
          </p:cNvPr>
          <p:cNvSpPr>
            <a:spLocks noGrp="1"/>
          </p:cNvSpPr>
          <p:nvPr>
            <p:ph sz="quarter" idx="11"/>
          </p:nvPr>
        </p:nvSpPr>
        <p:spPr/>
        <p:txBody>
          <a:bodyPr/>
          <a:lstStyle/>
          <a:p>
            <a:pPr>
              <a:defRPr/>
            </a:pPr>
            <a:r>
              <a:rPr lang="en-US" altLang="en-US" dirty="0"/>
              <a:t>Import Quotas and Voluntary Export Restraints</a:t>
            </a:r>
          </a:p>
          <a:p>
            <a:pPr marL="292608" lvl="1" indent="-292608">
              <a:defRPr/>
            </a:pPr>
            <a:r>
              <a:rPr lang="en-US" b="1" dirty="0"/>
              <a:t>Import quota: </a:t>
            </a:r>
            <a:r>
              <a:rPr lang="en-US" dirty="0"/>
              <a:t>a direct restriction on the quantity of some good that may be imported into a country.</a:t>
            </a:r>
          </a:p>
          <a:p>
            <a:pPr marL="292608" lvl="1" indent="-292608">
              <a:defRPr/>
            </a:pPr>
            <a:r>
              <a:rPr lang="en-US" b="1" dirty="0"/>
              <a:t>Tariff rate quota: </a:t>
            </a:r>
            <a:r>
              <a:rPr lang="en-US" dirty="0"/>
              <a:t>hybrid of a quota and a tariff; a lower tariff is applied to imports within the quota than those over the quota.</a:t>
            </a:r>
          </a:p>
          <a:p>
            <a:pPr marL="292608" lvl="1" indent="-292608">
              <a:defRPr/>
            </a:pPr>
            <a:r>
              <a:rPr lang="en-US" b="1" dirty="0"/>
              <a:t>Voluntary export restraint (V</a:t>
            </a:r>
            <a:r>
              <a:rPr lang="en-US" sz="100" b="1" dirty="0"/>
              <a:t> </a:t>
            </a:r>
            <a:r>
              <a:rPr lang="en-US" b="1" dirty="0"/>
              <a:t>E</a:t>
            </a:r>
            <a:r>
              <a:rPr lang="en-US" sz="100" b="1" dirty="0"/>
              <a:t> </a:t>
            </a:r>
            <a:r>
              <a:rPr lang="en-US" b="1" dirty="0"/>
              <a:t>R): </a:t>
            </a:r>
            <a:r>
              <a:rPr lang="en-US" dirty="0"/>
              <a:t>quota on trade imposed by the exporting country, typically at the request of the importing country’s government.</a:t>
            </a:r>
          </a:p>
          <a:p>
            <a:pPr marL="292608" lvl="1" indent="-292608">
              <a:defRPr/>
            </a:pPr>
            <a:r>
              <a:rPr lang="en-US" b="1" dirty="0"/>
              <a:t>Quota rent: </a:t>
            </a:r>
            <a:r>
              <a:rPr lang="en-US" dirty="0"/>
              <a:t>extra profit that producers make when supply is artificially limited by an import quota.</a:t>
            </a:r>
            <a:endParaRPr lang="en-US" sz="2000" dirty="0"/>
          </a:p>
        </p:txBody>
      </p:sp>
    </p:spTree>
    <p:extLst>
      <p:ext uri="{BB962C8B-B14F-4D97-AF65-F5344CB8AC3E}">
        <p14:creationId xmlns:p14="http://schemas.microsoft.com/office/powerpoint/2010/main" xmlns="" val="1227896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29207F-BEF7-4C38-B357-ED313C1C4AE1}"/>
              </a:ext>
            </a:extLst>
          </p:cNvPr>
          <p:cNvSpPr>
            <a:spLocks noGrp="1"/>
          </p:cNvSpPr>
          <p:nvPr>
            <p:ph type="title"/>
          </p:nvPr>
        </p:nvSpPr>
        <p:spPr/>
        <p:txBody>
          <a:bodyPr>
            <a:normAutofit fontScale="90000"/>
          </a:bodyPr>
          <a:lstStyle/>
          <a:p>
            <a:r>
              <a:rPr lang="en-US" dirty="0"/>
              <a:t>Figure 7.1 Hypothetical Tariff Rate Quota</a:t>
            </a:r>
          </a:p>
        </p:txBody>
      </p:sp>
      <p:sp>
        <p:nvSpPr>
          <p:cNvPr id="6" name="Text Placeholder 5">
            <a:extLst>
              <a:ext uri="{FF2B5EF4-FFF2-40B4-BE49-F238E27FC236}">
                <a16:creationId xmlns:a16="http://schemas.microsoft.com/office/drawing/2014/main" xmlns="" id="{DC4D42C6-DEBF-4FF1-948B-9673A4F7F404}"/>
              </a:ext>
            </a:extLst>
          </p:cNvPr>
          <p:cNvSpPr>
            <a:spLocks noGrp="1"/>
          </p:cNvSpPr>
          <p:nvPr>
            <p:ph type="body" sz="quarter" idx="12"/>
          </p:nvPr>
        </p:nvSpPr>
        <p:spPr/>
        <p:txBody>
          <a:bodyPr/>
          <a:lstStyle/>
          <a:p>
            <a:r>
              <a:rPr lang="en-US" dirty="0">
                <a:hlinkClick r:id="rId3" action="ppaction://hlinksldjump"/>
              </a:rPr>
              <a:t>Access the text alternative for slide images.</a:t>
            </a:r>
            <a:endParaRPr lang="en-US" dirty="0"/>
          </a:p>
        </p:txBody>
      </p:sp>
      <p:pic>
        <p:nvPicPr>
          <p:cNvPr id="9" name="Picture 8" descr="A bar graph displays a Hypothetical tariff rate quota.">
            <a:extLst>
              <a:ext uri="{FF2B5EF4-FFF2-40B4-BE49-F238E27FC236}">
                <a16:creationId xmlns:a16="http://schemas.microsoft.com/office/drawing/2014/main" xmlns="" id="{0E754DFC-B10C-456D-9E8E-DA639B7868A7}"/>
              </a:ext>
            </a:extLst>
          </p:cNvPr>
          <p:cNvPicPr>
            <a:picLocks noChangeAspect="1"/>
          </p:cNvPicPr>
          <p:nvPr/>
        </p:nvPicPr>
        <p:blipFill>
          <a:blip r:embed="rId4"/>
          <a:stretch>
            <a:fillRect/>
          </a:stretch>
        </p:blipFill>
        <p:spPr>
          <a:xfrm>
            <a:off x="1269704" y="1447445"/>
            <a:ext cx="6604593" cy="4298389"/>
          </a:xfrm>
          <a:prstGeom prst="rect">
            <a:avLst/>
          </a:prstGeom>
        </p:spPr>
      </p:pic>
    </p:spTree>
    <p:extLst>
      <p:ext uri="{BB962C8B-B14F-4D97-AF65-F5344CB8AC3E}">
        <p14:creationId xmlns:p14="http://schemas.microsoft.com/office/powerpoint/2010/main" xmlns="" val="1356821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2DEA8E-A555-4287-BB1D-ECE9E5610A81}"/>
              </a:ext>
            </a:extLst>
          </p:cNvPr>
          <p:cNvSpPr>
            <a:spLocks noGrp="1"/>
          </p:cNvSpPr>
          <p:nvPr>
            <p:ph type="title"/>
          </p:nvPr>
        </p:nvSpPr>
        <p:spPr/>
        <p:txBody>
          <a:bodyPr/>
          <a:lstStyle/>
          <a:p>
            <a:r>
              <a:rPr lang="en-US" dirty="0"/>
              <a:t>Instruments of Trade Policy </a:t>
            </a:r>
            <a:r>
              <a:rPr lang="en-US" sz="1000" b="0" dirty="0"/>
              <a:t>7</a:t>
            </a:r>
          </a:p>
        </p:txBody>
      </p:sp>
      <p:sp>
        <p:nvSpPr>
          <p:cNvPr id="3" name="Content Placeholder 2">
            <a:extLst>
              <a:ext uri="{FF2B5EF4-FFF2-40B4-BE49-F238E27FC236}">
                <a16:creationId xmlns:a16="http://schemas.microsoft.com/office/drawing/2014/main" xmlns="" id="{E3AA23EA-E9AF-4AE6-B273-BF8CAE470CBF}"/>
              </a:ext>
            </a:extLst>
          </p:cNvPr>
          <p:cNvSpPr>
            <a:spLocks noGrp="1"/>
          </p:cNvSpPr>
          <p:nvPr>
            <p:ph sz="quarter" idx="11"/>
          </p:nvPr>
        </p:nvSpPr>
        <p:spPr>
          <a:xfrm>
            <a:off x="342900" y="1276709"/>
            <a:ext cx="8458200" cy="1436011"/>
          </a:xfrm>
        </p:spPr>
        <p:txBody>
          <a:bodyPr/>
          <a:lstStyle/>
          <a:p>
            <a:r>
              <a:rPr lang="en-US" altLang="en-US" dirty="0"/>
              <a:t>Export Tariffs and Bans</a:t>
            </a:r>
          </a:p>
          <a:p>
            <a:pPr marL="0" lvl="1" indent="0">
              <a:buNone/>
            </a:pPr>
            <a:r>
              <a:rPr lang="en-US" altLang="en-US" b="1" dirty="0"/>
              <a:t>Export tariff:</a:t>
            </a:r>
            <a:r>
              <a:rPr lang="en-US" altLang="en-US" dirty="0"/>
              <a:t> tax placed on the export of a good.</a:t>
            </a:r>
          </a:p>
          <a:p>
            <a:pPr marL="292608" lvl="2" indent="-292608"/>
            <a:r>
              <a:rPr lang="en-US" altLang="en-US" sz="2000" dirty="0"/>
              <a:t>Goal is to discriminate against exporting to ensure supply.</a:t>
            </a:r>
            <a:endParaRPr lang="en-US" sz="2000" dirty="0"/>
          </a:p>
        </p:txBody>
      </p:sp>
      <p:sp>
        <p:nvSpPr>
          <p:cNvPr id="4" name="Content Placeholder 3">
            <a:extLst>
              <a:ext uri="{FF2B5EF4-FFF2-40B4-BE49-F238E27FC236}">
                <a16:creationId xmlns:a16="http://schemas.microsoft.com/office/drawing/2014/main" xmlns="" id="{4EB116D5-3389-4D99-B5B3-CE527F6E8B6E}"/>
              </a:ext>
            </a:extLst>
          </p:cNvPr>
          <p:cNvSpPr>
            <a:spLocks noGrp="1"/>
          </p:cNvSpPr>
          <p:nvPr>
            <p:ph sz="quarter" idx="14"/>
          </p:nvPr>
        </p:nvSpPr>
        <p:spPr>
          <a:xfrm>
            <a:off x="342900" y="2819400"/>
            <a:ext cx="8458200" cy="2590800"/>
          </a:xfrm>
        </p:spPr>
        <p:txBody>
          <a:bodyPr/>
          <a:lstStyle/>
          <a:p>
            <a:pPr marL="0" lvl="1" indent="0">
              <a:buNone/>
            </a:pPr>
            <a:r>
              <a:rPr lang="en-US" altLang="en-US" b="1" dirty="0"/>
              <a:t>Export ban:</a:t>
            </a:r>
            <a:r>
              <a:rPr lang="en-US" altLang="en-US" dirty="0"/>
              <a:t> policy that partially or entirely restricts the export of a good.</a:t>
            </a:r>
          </a:p>
          <a:p>
            <a:pPr marL="292608" lvl="2" indent="-292608"/>
            <a:r>
              <a:rPr lang="en-US" altLang="en-US" sz="2000" dirty="0"/>
              <a:t>Ban of exports of U.S. crude oil in 19</a:t>
            </a:r>
            <a:r>
              <a:rPr lang="en-US" altLang="en-US" sz="100" dirty="0"/>
              <a:t> </a:t>
            </a:r>
            <a:r>
              <a:rPr lang="en-US" altLang="en-US" sz="2000" dirty="0"/>
              <a:t>75 to ensure sufficient supply of domestic oil at home.</a:t>
            </a:r>
            <a:endParaRPr lang="en-US" sz="2000" dirty="0"/>
          </a:p>
        </p:txBody>
      </p:sp>
    </p:spTree>
    <p:extLst>
      <p:ext uri="{BB962C8B-B14F-4D97-AF65-F5344CB8AC3E}">
        <p14:creationId xmlns:p14="http://schemas.microsoft.com/office/powerpoint/2010/main" xmlns="" val="28535669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2DEA8E-A555-4287-BB1D-ECE9E5610A81}"/>
              </a:ext>
            </a:extLst>
          </p:cNvPr>
          <p:cNvSpPr>
            <a:spLocks noGrp="1"/>
          </p:cNvSpPr>
          <p:nvPr>
            <p:ph type="title"/>
          </p:nvPr>
        </p:nvSpPr>
        <p:spPr/>
        <p:txBody>
          <a:bodyPr/>
          <a:lstStyle/>
          <a:p>
            <a:r>
              <a:rPr lang="en-US" dirty="0"/>
              <a:t>Instruments of Trade Policy </a:t>
            </a:r>
            <a:r>
              <a:rPr lang="en-US" sz="1000" b="0" dirty="0"/>
              <a:t>8</a:t>
            </a:r>
          </a:p>
        </p:txBody>
      </p:sp>
      <p:sp>
        <p:nvSpPr>
          <p:cNvPr id="3" name="Content Placeholder 2">
            <a:extLst>
              <a:ext uri="{FF2B5EF4-FFF2-40B4-BE49-F238E27FC236}">
                <a16:creationId xmlns:a16="http://schemas.microsoft.com/office/drawing/2014/main" xmlns="" id="{E3AA23EA-E9AF-4AE6-B273-BF8CAE470CBF}"/>
              </a:ext>
            </a:extLst>
          </p:cNvPr>
          <p:cNvSpPr>
            <a:spLocks noGrp="1"/>
          </p:cNvSpPr>
          <p:nvPr>
            <p:ph sz="quarter" idx="11"/>
          </p:nvPr>
        </p:nvSpPr>
        <p:spPr>
          <a:xfrm>
            <a:off x="342900" y="1276709"/>
            <a:ext cx="8458200" cy="1740811"/>
          </a:xfrm>
        </p:spPr>
        <p:txBody>
          <a:bodyPr/>
          <a:lstStyle/>
          <a:p>
            <a:r>
              <a:rPr lang="en-US" altLang="en-US" b="1" dirty="0"/>
              <a:t>Local Content Requirement (L</a:t>
            </a:r>
            <a:r>
              <a:rPr lang="en-US" altLang="en-US" sz="100" b="1" dirty="0"/>
              <a:t> </a:t>
            </a:r>
            <a:r>
              <a:rPr lang="en-US" altLang="en-US" b="1" dirty="0"/>
              <a:t>C</a:t>
            </a:r>
            <a:r>
              <a:rPr lang="en-US" altLang="en-US" sz="100" b="1" dirty="0"/>
              <a:t> </a:t>
            </a:r>
            <a:r>
              <a:rPr lang="en-US" altLang="en-US" b="1" dirty="0"/>
              <a:t>R)</a:t>
            </a:r>
          </a:p>
          <a:p>
            <a:pPr marL="0" lvl="1" indent="0">
              <a:buNone/>
            </a:pPr>
            <a:r>
              <a:rPr lang="en-US" altLang="en-US" dirty="0"/>
              <a:t>Demands that some specific fraction of a good be produced domestically.</a:t>
            </a:r>
          </a:p>
          <a:p>
            <a:pPr marL="292608" lvl="2" indent="-292608"/>
            <a:r>
              <a:rPr lang="en-US" altLang="en-US" sz="2000" dirty="0"/>
              <a:t>Can be in physical terms or in value terms.</a:t>
            </a:r>
            <a:endParaRPr lang="en-US" sz="2000" dirty="0"/>
          </a:p>
        </p:txBody>
      </p:sp>
      <p:sp>
        <p:nvSpPr>
          <p:cNvPr id="4" name="Content Placeholder 3">
            <a:extLst>
              <a:ext uri="{FF2B5EF4-FFF2-40B4-BE49-F238E27FC236}">
                <a16:creationId xmlns:a16="http://schemas.microsoft.com/office/drawing/2014/main" xmlns="" id="{4EB116D5-3389-4D99-B5B3-CE527F6E8B6E}"/>
              </a:ext>
            </a:extLst>
          </p:cNvPr>
          <p:cNvSpPr>
            <a:spLocks noGrp="1"/>
          </p:cNvSpPr>
          <p:nvPr>
            <p:ph sz="quarter" idx="14"/>
          </p:nvPr>
        </p:nvSpPr>
        <p:spPr>
          <a:xfrm>
            <a:off x="342900" y="3120748"/>
            <a:ext cx="8458200" cy="1436011"/>
          </a:xfrm>
        </p:spPr>
        <p:txBody>
          <a:bodyPr>
            <a:normAutofit/>
          </a:bodyPr>
          <a:lstStyle/>
          <a:p>
            <a:pPr marL="0" lvl="1" indent="0">
              <a:buNone/>
            </a:pPr>
            <a:r>
              <a:rPr lang="en-US" dirty="0"/>
              <a:t>Local content requirements benefit domestic producers and jobs, but consumers face higher prices.</a:t>
            </a:r>
          </a:p>
        </p:txBody>
      </p:sp>
    </p:spTree>
    <p:extLst>
      <p:ext uri="{BB962C8B-B14F-4D97-AF65-F5344CB8AC3E}">
        <p14:creationId xmlns:p14="http://schemas.microsoft.com/office/powerpoint/2010/main" xmlns="" val="10966555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1AD698-C0CA-4A47-9CB2-D3C3959FEC16}"/>
              </a:ext>
            </a:extLst>
          </p:cNvPr>
          <p:cNvSpPr>
            <a:spLocks noGrp="1"/>
          </p:cNvSpPr>
          <p:nvPr>
            <p:ph type="title"/>
          </p:nvPr>
        </p:nvSpPr>
        <p:spPr/>
        <p:txBody>
          <a:bodyPr/>
          <a:lstStyle/>
          <a:p>
            <a:r>
              <a:rPr lang="en-US" dirty="0"/>
              <a:t>Instruments of Trade Policy </a:t>
            </a:r>
            <a:r>
              <a:rPr lang="en-US" sz="1000" b="0" dirty="0"/>
              <a:t>9</a:t>
            </a:r>
          </a:p>
        </p:txBody>
      </p:sp>
      <p:sp>
        <p:nvSpPr>
          <p:cNvPr id="3" name="Content Placeholder 2">
            <a:extLst>
              <a:ext uri="{FF2B5EF4-FFF2-40B4-BE49-F238E27FC236}">
                <a16:creationId xmlns:a16="http://schemas.microsoft.com/office/drawing/2014/main" xmlns="" id="{C78332DE-EC1A-4393-A7B6-BB386B56628E}"/>
              </a:ext>
            </a:extLst>
          </p:cNvPr>
          <p:cNvSpPr>
            <a:spLocks noGrp="1"/>
          </p:cNvSpPr>
          <p:nvPr>
            <p:ph sz="quarter" idx="11"/>
          </p:nvPr>
        </p:nvSpPr>
        <p:spPr/>
        <p:txBody>
          <a:bodyPr/>
          <a:lstStyle/>
          <a:p>
            <a:r>
              <a:rPr lang="en-US" altLang="en-US" dirty="0"/>
              <a:t>Administrative Policies</a:t>
            </a:r>
          </a:p>
          <a:p>
            <a:pPr marL="292608" lvl="1" indent="-292608"/>
            <a:r>
              <a:rPr lang="en-US" altLang="en-US" b="1" dirty="0"/>
              <a:t>Administrative trade policies:</a:t>
            </a:r>
            <a:r>
              <a:rPr lang="en-US" altLang="en-US" dirty="0"/>
              <a:t> bureaucratic rules designed to make it difficult for imports to enter a country.</a:t>
            </a:r>
          </a:p>
          <a:p>
            <a:pPr marL="292608" lvl="1" indent="-292608"/>
            <a:r>
              <a:rPr lang="en-US" altLang="en-US" dirty="0"/>
              <a:t>Hurt consumers by denying access to possibly superior foreign products.</a:t>
            </a:r>
          </a:p>
        </p:txBody>
      </p:sp>
    </p:spTree>
    <p:extLst>
      <p:ext uri="{BB962C8B-B14F-4D97-AF65-F5344CB8AC3E}">
        <p14:creationId xmlns:p14="http://schemas.microsoft.com/office/powerpoint/2010/main" xmlns="" val="4235517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2DEA8E-A555-4287-BB1D-ECE9E5610A81}"/>
              </a:ext>
            </a:extLst>
          </p:cNvPr>
          <p:cNvSpPr>
            <a:spLocks noGrp="1"/>
          </p:cNvSpPr>
          <p:nvPr>
            <p:ph type="title"/>
          </p:nvPr>
        </p:nvSpPr>
        <p:spPr/>
        <p:txBody>
          <a:bodyPr/>
          <a:lstStyle/>
          <a:p>
            <a:r>
              <a:rPr lang="en-US" dirty="0"/>
              <a:t>Instruments of Trade Policy </a:t>
            </a:r>
            <a:r>
              <a:rPr lang="en-US" sz="1000" b="0" dirty="0"/>
              <a:t>10</a:t>
            </a:r>
          </a:p>
        </p:txBody>
      </p:sp>
      <p:sp>
        <p:nvSpPr>
          <p:cNvPr id="3" name="Content Placeholder 2">
            <a:extLst>
              <a:ext uri="{FF2B5EF4-FFF2-40B4-BE49-F238E27FC236}">
                <a16:creationId xmlns:a16="http://schemas.microsoft.com/office/drawing/2014/main" xmlns="" id="{E3AA23EA-E9AF-4AE6-B273-BF8CAE470CBF}"/>
              </a:ext>
            </a:extLst>
          </p:cNvPr>
          <p:cNvSpPr>
            <a:spLocks noGrp="1"/>
          </p:cNvSpPr>
          <p:nvPr>
            <p:ph sz="quarter" idx="11"/>
          </p:nvPr>
        </p:nvSpPr>
        <p:spPr>
          <a:xfrm>
            <a:off x="342900" y="1276709"/>
            <a:ext cx="8458200" cy="2914291"/>
          </a:xfrm>
        </p:spPr>
        <p:txBody>
          <a:bodyPr/>
          <a:lstStyle/>
          <a:p>
            <a:r>
              <a:rPr lang="en-US" altLang="en-US" dirty="0"/>
              <a:t>Antidumping Policies</a:t>
            </a:r>
          </a:p>
          <a:p>
            <a:pPr marL="0" lvl="1" indent="0">
              <a:buNone/>
            </a:pPr>
            <a:r>
              <a:rPr lang="en-US" altLang="en-US" b="1" dirty="0"/>
              <a:t>Dumping:</a:t>
            </a:r>
            <a:r>
              <a:rPr lang="en-US" altLang="en-US" dirty="0"/>
              <a:t> selling goods in a foreign market below their cost of production or below their “fair” market value.</a:t>
            </a:r>
          </a:p>
          <a:p>
            <a:pPr marL="0" lvl="1" indent="0">
              <a:buNone/>
            </a:pPr>
            <a:r>
              <a:rPr lang="en-US" altLang="en-US" b="1" dirty="0"/>
              <a:t>Antidumping policies </a:t>
            </a:r>
            <a:r>
              <a:rPr lang="en-US" altLang="en-US" dirty="0"/>
              <a:t>punish foreign firms that engage in dumping, thus</a:t>
            </a:r>
            <a:r>
              <a:rPr lang="en-US" altLang="en-US" b="1" dirty="0"/>
              <a:t> </a:t>
            </a:r>
            <a:r>
              <a:rPr lang="en-US" altLang="en-US" dirty="0"/>
              <a:t>protecting domestic producers from unfair foreign competition.</a:t>
            </a:r>
          </a:p>
          <a:p>
            <a:pPr marL="292608" lvl="2" indent="-292608"/>
            <a:r>
              <a:rPr lang="en-US" altLang="en-US" sz="2000" dirty="0"/>
              <a:t>Vary from country to country.</a:t>
            </a:r>
            <a:endParaRPr lang="en-US" sz="2000" dirty="0"/>
          </a:p>
        </p:txBody>
      </p:sp>
      <p:sp>
        <p:nvSpPr>
          <p:cNvPr id="4" name="Content Placeholder 3">
            <a:extLst>
              <a:ext uri="{FF2B5EF4-FFF2-40B4-BE49-F238E27FC236}">
                <a16:creationId xmlns:a16="http://schemas.microsoft.com/office/drawing/2014/main" xmlns="" id="{4EB116D5-3389-4D99-B5B3-CE527F6E8B6E}"/>
              </a:ext>
            </a:extLst>
          </p:cNvPr>
          <p:cNvSpPr>
            <a:spLocks noGrp="1"/>
          </p:cNvSpPr>
          <p:nvPr>
            <p:ph sz="quarter" idx="14"/>
          </p:nvPr>
        </p:nvSpPr>
        <p:spPr>
          <a:xfrm>
            <a:off x="342900" y="4385668"/>
            <a:ext cx="8458200" cy="2129432"/>
          </a:xfrm>
        </p:spPr>
        <p:txBody>
          <a:bodyPr>
            <a:normAutofit/>
          </a:bodyPr>
          <a:lstStyle/>
          <a:p>
            <a:pPr marL="0" lvl="1" indent="0">
              <a:buNone/>
            </a:pPr>
            <a:r>
              <a:rPr lang="en-US" altLang="en-US" dirty="0"/>
              <a:t>U.S. firms that believe a foreign firm is dumping can file a complaint with two government agencies: Commerce Department and the International Trade Commission (I</a:t>
            </a:r>
            <a:r>
              <a:rPr lang="en-US" altLang="en-US" sz="100" dirty="0"/>
              <a:t> </a:t>
            </a:r>
            <a:r>
              <a:rPr lang="en-US" altLang="en-US" dirty="0"/>
              <a:t>T</a:t>
            </a:r>
            <a:r>
              <a:rPr lang="en-US" altLang="en-US" sz="100" dirty="0"/>
              <a:t> </a:t>
            </a:r>
            <a:r>
              <a:rPr lang="en-US" altLang="en-US" dirty="0"/>
              <a:t>C).</a:t>
            </a:r>
          </a:p>
          <a:p>
            <a:pPr marL="292608" lvl="2" indent="-292608"/>
            <a:r>
              <a:rPr lang="en-US" altLang="en-US" sz="2000" dirty="0"/>
              <a:t>If the complaint has merit, antidumping duties, also known as </a:t>
            </a:r>
            <a:r>
              <a:rPr lang="en-US" altLang="en-US" sz="2000" b="1" dirty="0"/>
              <a:t>countervailing duties</a:t>
            </a:r>
            <a:r>
              <a:rPr lang="en-US" altLang="en-US" sz="2000" dirty="0"/>
              <a:t>,</a:t>
            </a:r>
            <a:r>
              <a:rPr lang="en-US" altLang="en-US" sz="2000" b="1" dirty="0"/>
              <a:t> </a:t>
            </a:r>
            <a:r>
              <a:rPr lang="en-US" altLang="en-US" sz="2000" dirty="0"/>
              <a:t>may be imposed.</a:t>
            </a:r>
            <a:endParaRPr lang="en-US" sz="2000" dirty="0"/>
          </a:p>
        </p:txBody>
      </p:sp>
    </p:spTree>
    <p:extLst>
      <p:ext uri="{BB962C8B-B14F-4D97-AF65-F5344CB8AC3E}">
        <p14:creationId xmlns:p14="http://schemas.microsoft.com/office/powerpoint/2010/main" xmlns="" val="22513573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B64250C-FE5B-4660-BD2F-88E3DD4C1DA8}"/>
              </a:ext>
            </a:extLst>
          </p:cNvPr>
          <p:cNvSpPr>
            <a:spLocks noGrp="1"/>
          </p:cNvSpPr>
          <p:nvPr>
            <p:ph type="title"/>
          </p:nvPr>
        </p:nvSpPr>
        <p:spPr/>
        <p:txBody>
          <a:bodyPr>
            <a:normAutofit fontScale="90000"/>
          </a:bodyPr>
          <a:lstStyle/>
          <a:p>
            <a:r>
              <a:rPr lang="en-US" dirty="0"/>
              <a:t>The Case for Government Intervention </a:t>
            </a:r>
            <a:r>
              <a:rPr lang="en-US" sz="1100" b="0" dirty="0"/>
              <a:t>1</a:t>
            </a:r>
          </a:p>
        </p:txBody>
      </p:sp>
      <p:sp>
        <p:nvSpPr>
          <p:cNvPr id="3" name="Content Placeholder 2">
            <a:extLst>
              <a:ext uri="{FF2B5EF4-FFF2-40B4-BE49-F238E27FC236}">
                <a16:creationId xmlns:a16="http://schemas.microsoft.com/office/drawing/2014/main" xmlns="" id="{BA7B65CB-C17C-4478-A932-BB1F114A96C2}"/>
              </a:ext>
            </a:extLst>
          </p:cNvPr>
          <p:cNvSpPr>
            <a:spLocks noGrp="1"/>
          </p:cNvSpPr>
          <p:nvPr>
            <p:ph sz="quarter" idx="11"/>
          </p:nvPr>
        </p:nvSpPr>
        <p:spPr>
          <a:xfrm>
            <a:off x="342900" y="1276710"/>
            <a:ext cx="4076700" cy="5238390"/>
          </a:xfrm>
        </p:spPr>
        <p:txBody>
          <a:bodyPr/>
          <a:lstStyle/>
          <a:p>
            <a:r>
              <a:rPr lang="en-US" sz="2400" dirty="0"/>
              <a:t>Political Arguments</a:t>
            </a:r>
          </a:p>
          <a:p>
            <a:pPr marL="292608" indent="-292608">
              <a:buFont typeface="Arial" panose="020B0604020202020204" pitchFamily="34" charset="0"/>
              <a:buChar char="•"/>
            </a:pPr>
            <a:r>
              <a:rPr lang="en-US" sz="2200" dirty="0"/>
              <a:t>Protecting the interests of certain groups within a nation (normally producers), often at the expense of other groups (normally consumers).</a:t>
            </a:r>
          </a:p>
          <a:p>
            <a:pPr marL="292608" indent="-292608">
              <a:buFont typeface="Arial" panose="020B0604020202020204" pitchFamily="34" charset="0"/>
              <a:buChar char="•"/>
            </a:pPr>
            <a:r>
              <a:rPr lang="en-US" sz="2200" dirty="0"/>
              <a:t>Achieving some political objective such as protecting the environment or human rights.</a:t>
            </a:r>
          </a:p>
        </p:txBody>
      </p:sp>
      <p:sp>
        <p:nvSpPr>
          <p:cNvPr id="4" name="Content Placeholder 3">
            <a:extLst>
              <a:ext uri="{FF2B5EF4-FFF2-40B4-BE49-F238E27FC236}">
                <a16:creationId xmlns:a16="http://schemas.microsoft.com/office/drawing/2014/main" xmlns="" id="{24430A17-B481-42F2-ACB3-8329AC8A7924}"/>
              </a:ext>
            </a:extLst>
          </p:cNvPr>
          <p:cNvSpPr>
            <a:spLocks noGrp="1"/>
          </p:cNvSpPr>
          <p:nvPr>
            <p:ph sz="quarter" idx="14"/>
          </p:nvPr>
        </p:nvSpPr>
        <p:spPr>
          <a:xfrm>
            <a:off x="4724400" y="1257300"/>
            <a:ext cx="4076700" cy="5258840"/>
          </a:xfrm>
        </p:spPr>
        <p:txBody>
          <a:bodyPr/>
          <a:lstStyle/>
          <a:p>
            <a:pPr lvl="0" defTabSz="457200">
              <a:buClr>
                <a:srgbClr val="92D050"/>
              </a:buClr>
              <a:defRPr/>
            </a:pPr>
            <a:r>
              <a:rPr lang="en-US" sz="2400" dirty="0">
                <a:solidFill>
                  <a:prstClr val="black"/>
                </a:solidFill>
              </a:rPr>
              <a:t>Economic Arguments</a:t>
            </a:r>
          </a:p>
          <a:p>
            <a:pPr marL="292608" lvl="1" indent="-292608" defTabSz="457200">
              <a:defRPr/>
            </a:pPr>
            <a:r>
              <a:rPr lang="en-US" sz="2200" dirty="0">
                <a:solidFill>
                  <a:prstClr val="black"/>
                </a:solidFill>
              </a:rPr>
              <a:t>Boosting the overall wealth of a nation (to the benefit of both producers and consumers).</a:t>
            </a:r>
            <a:endParaRPr lang="en-US" sz="2200" dirty="0"/>
          </a:p>
        </p:txBody>
      </p:sp>
    </p:spTree>
    <p:extLst>
      <p:ext uri="{BB962C8B-B14F-4D97-AF65-F5344CB8AC3E}">
        <p14:creationId xmlns:p14="http://schemas.microsoft.com/office/powerpoint/2010/main" xmlns="" val="9034753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1AD698-C0CA-4A47-9CB2-D3C3959FEC16}"/>
              </a:ext>
            </a:extLst>
          </p:cNvPr>
          <p:cNvSpPr>
            <a:spLocks noGrp="1"/>
          </p:cNvSpPr>
          <p:nvPr>
            <p:ph type="title"/>
          </p:nvPr>
        </p:nvSpPr>
        <p:spPr/>
        <p:txBody>
          <a:bodyPr>
            <a:normAutofit fontScale="90000"/>
          </a:bodyPr>
          <a:lstStyle/>
          <a:p>
            <a:r>
              <a:rPr lang="en-US" dirty="0"/>
              <a:t>The Case for Government Intervention </a:t>
            </a:r>
            <a:r>
              <a:rPr lang="en-US" sz="1100" b="0" dirty="0"/>
              <a:t>2</a:t>
            </a:r>
          </a:p>
        </p:txBody>
      </p:sp>
      <p:sp>
        <p:nvSpPr>
          <p:cNvPr id="3" name="Content Placeholder 2">
            <a:extLst>
              <a:ext uri="{FF2B5EF4-FFF2-40B4-BE49-F238E27FC236}">
                <a16:creationId xmlns:a16="http://schemas.microsoft.com/office/drawing/2014/main" xmlns="" id="{C78332DE-EC1A-4393-A7B6-BB386B56628E}"/>
              </a:ext>
            </a:extLst>
          </p:cNvPr>
          <p:cNvSpPr>
            <a:spLocks noGrp="1"/>
          </p:cNvSpPr>
          <p:nvPr>
            <p:ph sz="quarter" idx="11"/>
          </p:nvPr>
        </p:nvSpPr>
        <p:spPr/>
        <p:txBody>
          <a:bodyPr/>
          <a:lstStyle/>
          <a:p>
            <a:pPr>
              <a:defRPr/>
            </a:pPr>
            <a:r>
              <a:rPr lang="en-US" dirty="0"/>
              <a:t>Political Arguments for Intervention</a:t>
            </a:r>
          </a:p>
          <a:p>
            <a:pPr marL="0" lvl="1" indent="0">
              <a:buNone/>
              <a:defRPr/>
            </a:pPr>
            <a:r>
              <a:rPr lang="en-US" dirty="0"/>
              <a:t>Protecting jobs and industries.</a:t>
            </a:r>
          </a:p>
          <a:p>
            <a:pPr marL="0" lvl="1" indent="0">
              <a:buNone/>
              <a:defRPr/>
            </a:pPr>
            <a:r>
              <a:rPr lang="en-US" dirty="0"/>
              <a:t>Protecting national security.</a:t>
            </a:r>
          </a:p>
          <a:p>
            <a:pPr marL="0" lvl="1" indent="0">
              <a:buNone/>
              <a:defRPr/>
            </a:pPr>
            <a:r>
              <a:rPr lang="en-US" dirty="0"/>
              <a:t>Retaliating.</a:t>
            </a:r>
          </a:p>
          <a:p>
            <a:pPr marL="292608" lvl="2" indent="-292608">
              <a:defRPr/>
            </a:pPr>
            <a:r>
              <a:rPr lang="en-US" sz="2000" dirty="0"/>
              <a:t>Use intervention as a bargaining tool and force trading partners to “play by the rules of the game.”</a:t>
            </a:r>
          </a:p>
          <a:p>
            <a:pPr marL="292608" lvl="2" indent="-292608">
              <a:defRPr/>
            </a:pPr>
            <a:r>
              <a:rPr lang="en-US" sz="2000" dirty="0"/>
              <a:t>Risky strategy.</a:t>
            </a:r>
          </a:p>
        </p:txBody>
      </p:sp>
    </p:spTree>
    <p:extLst>
      <p:ext uri="{BB962C8B-B14F-4D97-AF65-F5344CB8AC3E}">
        <p14:creationId xmlns:p14="http://schemas.microsoft.com/office/powerpoint/2010/main" xmlns="" val="27552800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68B7E09-8823-4151-A85B-08BBA0DF0A7A}"/>
              </a:ext>
            </a:extLst>
          </p:cNvPr>
          <p:cNvSpPr>
            <a:spLocks noGrp="1"/>
          </p:cNvSpPr>
          <p:nvPr>
            <p:ph type="title"/>
          </p:nvPr>
        </p:nvSpPr>
        <p:spPr/>
        <p:txBody>
          <a:bodyPr>
            <a:normAutofit fontScale="90000"/>
          </a:bodyPr>
          <a:lstStyle/>
          <a:p>
            <a:r>
              <a:rPr lang="en-US" dirty="0"/>
              <a:t>The Case for Government Intervention </a:t>
            </a:r>
            <a:r>
              <a:rPr lang="en-US" sz="1100" b="0" dirty="0"/>
              <a:t>3</a:t>
            </a:r>
          </a:p>
        </p:txBody>
      </p:sp>
      <p:sp>
        <p:nvSpPr>
          <p:cNvPr id="3" name="Content Placeholder 2">
            <a:extLst>
              <a:ext uri="{FF2B5EF4-FFF2-40B4-BE49-F238E27FC236}">
                <a16:creationId xmlns:a16="http://schemas.microsoft.com/office/drawing/2014/main" xmlns="" id="{5EED47C4-E729-459D-A095-B2E8CA92A30E}"/>
              </a:ext>
            </a:extLst>
          </p:cNvPr>
          <p:cNvSpPr>
            <a:spLocks noGrp="1"/>
          </p:cNvSpPr>
          <p:nvPr>
            <p:ph sz="quarter" idx="11"/>
          </p:nvPr>
        </p:nvSpPr>
        <p:spPr>
          <a:xfrm>
            <a:off x="342900" y="1276710"/>
            <a:ext cx="4229100" cy="993554"/>
          </a:xfrm>
        </p:spPr>
        <p:txBody>
          <a:bodyPr/>
          <a:lstStyle/>
          <a:p>
            <a:pPr marL="0" lvl="1" indent="0">
              <a:buNone/>
              <a:defRPr/>
            </a:pPr>
            <a:r>
              <a:rPr lang="en-US" sz="2200" dirty="0"/>
              <a:t>Protecting consumers.</a:t>
            </a:r>
          </a:p>
          <a:p>
            <a:pPr marL="292608" lvl="2" indent="-292608">
              <a:defRPr/>
            </a:pPr>
            <a:r>
              <a:rPr lang="en-US" sz="2000" dirty="0"/>
              <a:t>Ban unsafe products.</a:t>
            </a:r>
          </a:p>
        </p:txBody>
      </p:sp>
      <p:sp>
        <p:nvSpPr>
          <p:cNvPr id="4" name="Content Placeholder 3">
            <a:extLst>
              <a:ext uri="{FF2B5EF4-FFF2-40B4-BE49-F238E27FC236}">
                <a16:creationId xmlns:a16="http://schemas.microsoft.com/office/drawing/2014/main" xmlns="" id="{FC522D7E-84AA-40F3-A4F1-EC9165C840AA}"/>
              </a:ext>
            </a:extLst>
          </p:cNvPr>
          <p:cNvSpPr>
            <a:spLocks noGrp="1"/>
          </p:cNvSpPr>
          <p:nvPr>
            <p:ph sz="quarter" idx="14"/>
          </p:nvPr>
        </p:nvSpPr>
        <p:spPr>
          <a:xfrm>
            <a:off x="342900" y="2340662"/>
            <a:ext cx="4762500" cy="1724265"/>
          </a:xfrm>
        </p:spPr>
        <p:txBody>
          <a:bodyPr>
            <a:normAutofit/>
          </a:bodyPr>
          <a:lstStyle/>
          <a:p>
            <a:pPr marL="0" lvl="1" indent="0">
              <a:lnSpc>
                <a:spcPct val="110000"/>
              </a:lnSpc>
              <a:buNone/>
              <a:defRPr/>
            </a:pPr>
            <a:r>
              <a:rPr lang="en-US" sz="2200" dirty="0"/>
              <a:t>Furthering foreign policy objectives.</a:t>
            </a:r>
          </a:p>
          <a:p>
            <a:pPr marL="292608" lvl="2" indent="-292608">
              <a:defRPr/>
            </a:pPr>
            <a:r>
              <a:rPr lang="en-US" sz="2000" dirty="0"/>
              <a:t>Grant preferential trade terms to a country it wants to build relations with.</a:t>
            </a:r>
          </a:p>
          <a:p>
            <a:pPr marL="292608" lvl="2" indent="-292608">
              <a:defRPr/>
            </a:pPr>
            <a:r>
              <a:rPr lang="en-US" sz="2000" dirty="0"/>
              <a:t>Pressure or punish “rogue” states.</a:t>
            </a:r>
          </a:p>
        </p:txBody>
      </p:sp>
      <p:sp>
        <p:nvSpPr>
          <p:cNvPr id="5" name="Content Placeholder 4">
            <a:extLst>
              <a:ext uri="{FF2B5EF4-FFF2-40B4-BE49-F238E27FC236}">
                <a16:creationId xmlns:a16="http://schemas.microsoft.com/office/drawing/2014/main" xmlns="" id="{607AC2C4-2089-4986-9B84-DD033B5D5673}"/>
              </a:ext>
            </a:extLst>
          </p:cNvPr>
          <p:cNvSpPr>
            <a:spLocks noGrp="1"/>
          </p:cNvSpPr>
          <p:nvPr>
            <p:ph sz="quarter" idx="15"/>
          </p:nvPr>
        </p:nvSpPr>
        <p:spPr>
          <a:xfrm>
            <a:off x="342900" y="4171607"/>
            <a:ext cx="4229100" cy="508548"/>
          </a:xfrm>
        </p:spPr>
        <p:txBody>
          <a:bodyPr>
            <a:normAutofit/>
          </a:bodyPr>
          <a:lstStyle/>
          <a:p>
            <a:r>
              <a:rPr lang="en-US" sz="2200" dirty="0"/>
              <a:t>Protecting human rights.</a:t>
            </a:r>
          </a:p>
        </p:txBody>
      </p:sp>
      <p:pic>
        <p:nvPicPr>
          <p:cNvPr id="9" name="Picture 8">
            <a:extLst>
              <a:ext uri="{FF2B5EF4-FFF2-40B4-BE49-F238E27FC236}">
                <a16:creationId xmlns:a16="http://schemas.microsoft.com/office/drawing/2014/main" xmlns="" id="{821E9109-6D4B-46E9-92D7-D72C3582FEFE}"/>
              </a:ext>
              <a:ext uri="{C183D7F6-B498-43B3-948B-1728B52AA6E4}">
                <adec:decorative xmlns:adec="http://schemas.microsoft.com/office/drawing/2017/decorative" xmlns="" val="1"/>
              </a:ext>
            </a:extLst>
          </p:cNvPr>
          <p:cNvPicPr>
            <a:picLocks noChangeAspect="1"/>
          </p:cNvPicPr>
          <p:nvPr/>
        </p:nvPicPr>
        <p:blipFill>
          <a:blip r:embed="rId3"/>
          <a:stretch>
            <a:fillRect/>
          </a:stretch>
        </p:blipFill>
        <p:spPr>
          <a:xfrm>
            <a:off x="5215774" y="1707124"/>
            <a:ext cx="3562350" cy="2705100"/>
          </a:xfrm>
          <a:prstGeom prst="rect">
            <a:avLst/>
          </a:prstGeom>
        </p:spPr>
      </p:pic>
      <p:sp>
        <p:nvSpPr>
          <p:cNvPr id="6" name="Content Placeholder 5">
            <a:extLst>
              <a:ext uri="{FF2B5EF4-FFF2-40B4-BE49-F238E27FC236}">
                <a16:creationId xmlns:a16="http://schemas.microsoft.com/office/drawing/2014/main" xmlns="" id="{955FE059-D75A-49CB-9454-FD06D912570D}"/>
              </a:ext>
            </a:extLst>
          </p:cNvPr>
          <p:cNvSpPr>
            <a:spLocks noGrp="1"/>
          </p:cNvSpPr>
          <p:nvPr>
            <p:ph sz="quarter" idx="16"/>
          </p:nvPr>
        </p:nvSpPr>
        <p:spPr>
          <a:xfrm>
            <a:off x="5215774" y="4503174"/>
            <a:ext cx="3585326" cy="1357443"/>
          </a:xfrm>
        </p:spPr>
        <p:txBody>
          <a:bodyPr>
            <a:normAutofit/>
          </a:bodyPr>
          <a:lstStyle/>
          <a:p>
            <a:r>
              <a:rPr lang="en-US" dirty="0"/>
              <a:t>The famous cigar maker Jose Castelar Cairo, better known as El Cueto, about to roll a cigar, in Havana, Cuba.</a:t>
            </a:r>
          </a:p>
        </p:txBody>
      </p:sp>
    </p:spTree>
    <p:extLst>
      <p:ext uri="{BB962C8B-B14F-4D97-AF65-F5344CB8AC3E}">
        <p14:creationId xmlns:p14="http://schemas.microsoft.com/office/powerpoint/2010/main" xmlns="" val="41428830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1AD698-C0CA-4A47-9CB2-D3C3959FEC16}"/>
              </a:ext>
            </a:extLst>
          </p:cNvPr>
          <p:cNvSpPr>
            <a:spLocks noGrp="1"/>
          </p:cNvSpPr>
          <p:nvPr>
            <p:ph type="title"/>
          </p:nvPr>
        </p:nvSpPr>
        <p:spPr/>
        <p:txBody>
          <a:bodyPr>
            <a:normAutofit fontScale="90000"/>
          </a:bodyPr>
          <a:lstStyle/>
          <a:p>
            <a:r>
              <a:rPr lang="en-US" dirty="0"/>
              <a:t>The Case for Government Intervention </a:t>
            </a:r>
            <a:r>
              <a:rPr lang="en-US" sz="1100" b="0" dirty="0"/>
              <a:t>4</a:t>
            </a:r>
          </a:p>
        </p:txBody>
      </p:sp>
      <p:sp>
        <p:nvSpPr>
          <p:cNvPr id="3" name="Content Placeholder 2">
            <a:extLst>
              <a:ext uri="{FF2B5EF4-FFF2-40B4-BE49-F238E27FC236}">
                <a16:creationId xmlns:a16="http://schemas.microsoft.com/office/drawing/2014/main" xmlns="" id="{C78332DE-EC1A-4393-A7B6-BB386B56628E}"/>
              </a:ext>
            </a:extLst>
          </p:cNvPr>
          <p:cNvSpPr>
            <a:spLocks noGrp="1"/>
          </p:cNvSpPr>
          <p:nvPr>
            <p:ph sz="quarter" idx="11"/>
          </p:nvPr>
        </p:nvSpPr>
        <p:spPr/>
        <p:txBody>
          <a:bodyPr/>
          <a:lstStyle/>
          <a:p>
            <a:pPr>
              <a:defRPr/>
            </a:pPr>
            <a:r>
              <a:rPr lang="en-US" dirty="0"/>
              <a:t>Economic Arguments for Intervention</a:t>
            </a:r>
          </a:p>
          <a:p>
            <a:pPr marL="0" lvl="1" indent="0">
              <a:buNone/>
              <a:defRPr/>
            </a:pPr>
            <a:r>
              <a:rPr lang="en-US" dirty="0"/>
              <a:t>The </a:t>
            </a:r>
            <a:r>
              <a:rPr lang="en-US" b="1" dirty="0"/>
              <a:t>infant industry argument</a:t>
            </a:r>
            <a:r>
              <a:rPr lang="en-US" dirty="0"/>
              <a:t>.</a:t>
            </a:r>
          </a:p>
          <a:p>
            <a:pPr marL="292608" lvl="2" indent="-292608">
              <a:defRPr/>
            </a:pPr>
            <a:r>
              <a:rPr lang="en-US" sz="2000" dirty="0"/>
              <a:t>An industry should be protected until it can develop and be viable and competitive internationally.</a:t>
            </a:r>
          </a:p>
          <a:p>
            <a:pPr marL="292608" lvl="2" indent="-292608">
              <a:defRPr/>
            </a:pPr>
            <a:r>
              <a:rPr lang="en-US" sz="2000" dirty="0"/>
              <a:t>This argument has been criticized because:</a:t>
            </a:r>
          </a:p>
          <a:p>
            <a:pPr marL="621792" lvl="3" indent="-320040">
              <a:spcBef>
                <a:spcPts val="1000"/>
              </a:spcBef>
              <a:spcAft>
                <a:spcPts val="0"/>
              </a:spcAft>
              <a:defRPr/>
            </a:pPr>
            <a:r>
              <a:rPr lang="en-US" sz="1800" dirty="0"/>
              <a:t>It is useless unless it makes the industry more efficient.</a:t>
            </a:r>
          </a:p>
          <a:p>
            <a:pPr marL="621792" lvl="3" indent="-320040">
              <a:spcBef>
                <a:spcPts val="1000"/>
              </a:spcBef>
              <a:spcAft>
                <a:spcPts val="0"/>
              </a:spcAft>
              <a:defRPr/>
            </a:pPr>
            <a:r>
              <a:rPr lang="en-US" sz="1800" dirty="0"/>
              <a:t>If a country has the potential to develop a viable competitive position, its firms should be capable of raising necessary funds.</a:t>
            </a:r>
          </a:p>
        </p:txBody>
      </p:sp>
    </p:spTree>
    <p:extLst>
      <p:ext uri="{BB962C8B-B14F-4D97-AF65-F5344CB8AC3E}">
        <p14:creationId xmlns:p14="http://schemas.microsoft.com/office/powerpoint/2010/main" xmlns="" val="32580879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1AD698-C0CA-4A47-9CB2-D3C3959FEC16}"/>
              </a:ext>
            </a:extLst>
          </p:cNvPr>
          <p:cNvSpPr>
            <a:spLocks noGrp="1"/>
          </p:cNvSpPr>
          <p:nvPr>
            <p:ph type="title"/>
          </p:nvPr>
        </p:nvSpPr>
        <p:spPr/>
        <p:txBody>
          <a:bodyPr>
            <a:normAutofit fontScale="90000"/>
          </a:bodyPr>
          <a:lstStyle/>
          <a:p>
            <a:r>
              <a:rPr lang="en-US" dirty="0"/>
              <a:t>The Case for Government Intervention </a:t>
            </a:r>
            <a:r>
              <a:rPr lang="en-US" sz="1100" b="0" dirty="0"/>
              <a:t>5</a:t>
            </a:r>
          </a:p>
        </p:txBody>
      </p:sp>
      <p:sp>
        <p:nvSpPr>
          <p:cNvPr id="3" name="Content Placeholder 2">
            <a:extLst>
              <a:ext uri="{FF2B5EF4-FFF2-40B4-BE49-F238E27FC236}">
                <a16:creationId xmlns:a16="http://schemas.microsoft.com/office/drawing/2014/main" xmlns="" id="{C78332DE-EC1A-4393-A7B6-BB386B56628E}"/>
              </a:ext>
            </a:extLst>
          </p:cNvPr>
          <p:cNvSpPr>
            <a:spLocks noGrp="1"/>
          </p:cNvSpPr>
          <p:nvPr>
            <p:ph sz="quarter" idx="11"/>
          </p:nvPr>
        </p:nvSpPr>
        <p:spPr/>
        <p:txBody>
          <a:bodyPr/>
          <a:lstStyle/>
          <a:p>
            <a:pPr marL="0" lvl="1" indent="0">
              <a:buNone/>
              <a:defRPr/>
            </a:pPr>
            <a:r>
              <a:rPr lang="en-US" b="1" dirty="0"/>
              <a:t>Strategic trade policy</a:t>
            </a:r>
            <a:r>
              <a:rPr lang="en-US" dirty="0"/>
              <a:t>.</a:t>
            </a:r>
          </a:p>
          <a:p>
            <a:pPr marL="292608" lvl="2" indent="-292608">
              <a:defRPr/>
            </a:pPr>
            <a:r>
              <a:rPr lang="en-US" sz="2000" dirty="0"/>
              <a:t>By appropriate actions, government can help raise national income if it can ensure firms that gain first-mover advantages in an industry are domestic.</a:t>
            </a:r>
          </a:p>
          <a:p>
            <a:pPr marL="292608" lvl="2" indent="-292608">
              <a:defRPr/>
            </a:pPr>
            <a:r>
              <a:rPr lang="en-US" sz="2000" dirty="0"/>
              <a:t>Might be beneficial for a government to intervene in an industry by helping domestic firms overcome barriers to entry created by foreign firms with first-mover advantages.</a:t>
            </a:r>
          </a:p>
        </p:txBody>
      </p:sp>
    </p:spTree>
    <p:extLst>
      <p:ext uri="{BB962C8B-B14F-4D97-AF65-F5344CB8AC3E}">
        <p14:creationId xmlns:p14="http://schemas.microsoft.com/office/powerpoint/2010/main" xmlns="" val="37763165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B5814F-473E-48D8-943C-7050F612A58E}"/>
              </a:ext>
            </a:extLst>
          </p:cNvPr>
          <p:cNvSpPr>
            <a:spLocks noGrp="1"/>
          </p:cNvSpPr>
          <p:nvPr>
            <p:ph type="title"/>
          </p:nvPr>
        </p:nvSpPr>
        <p:spPr/>
        <p:txBody>
          <a:bodyPr/>
          <a:lstStyle/>
          <a:p>
            <a:r>
              <a:rPr lang="en-US" dirty="0"/>
              <a:t>The Revised Case for Free Trade </a:t>
            </a:r>
            <a:r>
              <a:rPr lang="en-US" sz="1000" b="0" dirty="0"/>
              <a:t>1</a:t>
            </a:r>
          </a:p>
        </p:txBody>
      </p:sp>
      <p:sp>
        <p:nvSpPr>
          <p:cNvPr id="3" name="Content Placeholder 2">
            <a:extLst>
              <a:ext uri="{FF2B5EF4-FFF2-40B4-BE49-F238E27FC236}">
                <a16:creationId xmlns:a16="http://schemas.microsoft.com/office/drawing/2014/main" xmlns="" id="{D9CCFCEC-9342-4F53-A962-9FF633AD1A82}"/>
              </a:ext>
            </a:extLst>
          </p:cNvPr>
          <p:cNvSpPr>
            <a:spLocks noGrp="1"/>
          </p:cNvSpPr>
          <p:nvPr>
            <p:ph sz="quarter" idx="11"/>
          </p:nvPr>
        </p:nvSpPr>
        <p:spPr>
          <a:xfrm>
            <a:off x="342900" y="1276709"/>
            <a:ext cx="8458200" cy="1786531"/>
          </a:xfrm>
        </p:spPr>
        <p:txBody>
          <a:bodyPr/>
          <a:lstStyle/>
          <a:p>
            <a:pPr>
              <a:defRPr/>
            </a:pPr>
            <a:r>
              <a:rPr lang="en-US" dirty="0"/>
              <a:t>New Trade Theorists</a:t>
            </a:r>
          </a:p>
          <a:p>
            <a:pPr marL="0" lvl="1" indent="0">
              <a:spcBef>
                <a:spcPts val="672"/>
              </a:spcBef>
              <a:buNone/>
              <a:defRPr/>
            </a:pPr>
            <a:r>
              <a:rPr lang="en-US" dirty="0"/>
              <a:t>Believe government intervention in international trade is justified.</a:t>
            </a:r>
          </a:p>
          <a:p>
            <a:pPr marL="0" lvl="1" indent="0">
              <a:spcBef>
                <a:spcPts val="576"/>
              </a:spcBef>
              <a:buNone/>
              <a:defRPr/>
            </a:pPr>
            <a:r>
              <a:rPr lang="en-US" dirty="0"/>
              <a:t>Classical trade theorists disagree.</a:t>
            </a:r>
          </a:p>
          <a:p>
            <a:pPr marL="292608" lvl="2" indent="-292608">
              <a:defRPr/>
            </a:pPr>
            <a:r>
              <a:rPr lang="en-US" sz="2000" dirty="0"/>
              <a:t>Adam Smith and David Ricardo.</a:t>
            </a:r>
          </a:p>
        </p:txBody>
      </p:sp>
      <p:sp>
        <p:nvSpPr>
          <p:cNvPr id="4" name="Content Placeholder 3">
            <a:extLst>
              <a:ext uri="{FF2B5EF4-FFF2-40B4-BE49-F238E27FC236}">
                <a16:creationId xmlns:a16="http://schemas.microsoft.com/office/drawing/2014/main" xmlns="" id="{26718F2C-FD36-4734-935D-64F1CC5F45E9}"/>
              </a:ext>
            </a:extLst>
          </p:cNvPr>
          <p:cNvSpPr>
            <a:spLocks noGrp="1"/>
          </p:cNvSpPr>
          <p:nvPr>
            <p:ph sz="quarter" idx="14"/>
          </p:nvPr>
        </p:nvSpPr>
        <p:spPr>
          <a:xfrm>
            <a:off x="342900" y="3139440"/>
            <a:ext cx="8458200" cy="1660358"/>
          </a:xfrm>
        </p:spPr>
        <p:txBody>
          <a:bodyPr>
            <a:normAutofit/>
          </a:bodyPr>
          <a:lstStyle/>
          <a:p>
            <a:r>
              <a:rPr lang="en-US" sz="2200" dirty="0"/>
              <a:t>Some new trade theorists believe that while strategic trade theory is appealing in theory, it may not be workable in practice—they suggest a revised case for free trade.</a:t>
            </a:r>
          </a:p>
        </p:txBody>
      </p:sp>
    </p:spTree>
    <p:extLst>
      <p:ext uri="{BB962C8B-B14F-4D97-AF65-F5344CB8AC3E}">
        <p14:creationId xmlns:p14="http://schemas.microsoft.com/office/powerpoint/2010/main" xmlns="" val="12488136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1AD698-C0CA-4A47-9CB2-D3C3959FEC16}"/>
              </a:ext>
            </a:extLst>
          </p:cNvPr>
          <p:cNvSpPr>
            <a:spLocks noGrp="1"/>
          </p:cNvSpPr>
          <p:nvPr>
            <p:ph type="title"/>
          </p:nvPr>
        </p:nvSpPr>
        <p:spPr/>
        <p:txBody>
          <a:bodyPr>
            <a:normAutofit/>
          </a:bodyPr>
          <a:lstStyle/>
          <a:p>
            <a:r>
              <a:rPr lang="en-US" dirty="0"/>
              <a:t>The Revised Case for Free Trade </a:t>
            </a:r>
            <a:r>
              <a:rPr lang="en-US" sz="1000" b="0" dirty="0"/>
              <a:t>2</a:t>
            </a:r>
          </a:p>
        </p:txBody>
      </p:sp>
      <p:sp>
        <p:nvSpPr>
          <p:cNvPr id="3" name="Content Placeholder 2">
            <a:extLst>
              <a:ext uri="{FF2B5EF4-FFF2-40B4-BE49-F238E27FC236}">
                <a16:creationId xmlns:a16="http://schemas.microsoft.com/office/drawing/2014/main" xmlns="" id="{C78332DE-EC1A-4393-A7B6-BB386B56628E}"/>
              </a:ext>
            </a:extLst>
          </p:cNvPr>
          <p:cNvSpPr>
            <a:spLocks noGrp="1"/>
          </p:cNvSpPr>
          <p:nvPr>
            <p:ph sz="quarter" idx="11"/>
          </p:nvPr>
        </p:nvSpPr>
        <p:spPr/>
        <p:txBody>
          <a:bodyPr/>
          <a:lstStyle/>
          <a:p>
            <a:r>
              <a:rPr lang="en-US" altLang="en-US" dirty="0"/>
              <a:t>Retaliation and Trade War</a:t>
            </a:r>
          </a:p>
          <a:p>
            <a:pPr marL="0" lvl="1" indent="0">
              <a:buNone/>
            </a:pPr>
            <a:r>
              <a:rPr lang="en-US" altLang="en-US" dirty="0"/>
              <a:t>Krugman: strategic trade policies to establish domestic firms in a dominant position in a global industry are beggar-thy-neighbor policies that boost national income at the expense of other countries.</a:t>
            </a:r>
          </a:p>
          <a:p>
            <a:pPr marL="292608" lvl="2" indent="-292608"/>
            <a:r>
              <a:rPr lang="en-US" altLang="en-US" sz="2000" dirty="0"/>
              <a:t>A country that attempts to use such policies will probably provoke retaliation.</a:t>
            </a:r>
          </a:p>
          <a:p>
            <a:pPr marL="292608" lvl="2" indent="-292608"/>
            <a:r>
              <a:rPr lang="en-US" altLang="en-US" sz="2000" dirty="0"/>
              <a:t>A trade war could leave both countries worse off.</a:t>
            </a:r>
          </a:p>
          <a:p>
            <a:pPr marL="292608" lvl="2" indent="-292608"/>
            <a:r>
              <a:rPr lang="en-US" altLang="en-US" sz="2000" dirty="0"/>
              <a:t>Don’t engage in retaliation but help establish rules to minimize the use of trade-distorting subsidies.</a:t>
            </a:r>
            <a:endParaRPr lang="en-US" sz="2000" dirty="0"/>
          </a:p>
        </p:txBody>
      </p:sp>
    </p:spTree>
    <p:extLst>
      <p:ext uri="{BB962C8B-B14F-4D97-AF65-F5344CB8AC3E}">
        <p14:creationId xmlns:p14="http://schemas.microsoft.com/office/powerpoint/2010/main" xmlns="" val="35851881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1AD698-C0CA-4A47-9CB2-D3C3959FEC16}"/>
              </a:ext>
            </a:extLst>
          </p:cNvPr>
          <p:cNvSpPr>
            <a:spLocks noGrp="1"/>
          </p:cNvSpPr>
          <p:nvPr>
            <p:ph type="title"/>
          </p:nvPr>
        </p:nvSpPr>
        <p:spPr/>
        <p:txBody>
          <a:bodyPr>
            <a:normAutofit/>
          </a:bodyPr>
          <a:lstStyle/>
          <a:p>
            <a:r>
              <a:rPr lang="en-US" dirty="0"/>
              <a:t>The Revised Case for Free Trade </a:t>
            </a:r>
            <a:r>
              <a:rPr lang="en-US" sz="1000" b="0" dirty="0"/>
              <a:t>3</a:t>
            </a:r>
          </a:p>
        </p:txBody>
      </p:sp>
      <p:sp>
        <p:nvSpPr>
          <p:cNvPr id="3" name="Content Placeholder 2">
            <a:extLst>
              <a:ext uri="{FF2B5EF4-FFF2-40B4-BE49-F238E27FC236}">
                <a16:creationId xmlns:a16="http://schemas.microsoft.com/office/drawing/2014/main" xmlns="" id="{C78332DE-EC1A-4393-A7B6-BB386B56628E}"/>
              </a:ext>
            </a:extLst>
          </p:cNvPr>
          <p:cNvSpPr>
            <a:spLocks noGrp="1"/>
          </p:cNvSpPr>
          <p:nvPr>
            <p:ph sz="quarter" idx="11"/>
          </p:nvPr>
        </p:nvSpPr>
        <p:spPr/>
        <p:txBody>
          <a:bodyPr/>
          <a:lstStyle/>
          <a:p>
            <a:r>
              <a:rPr lang="en-US" altLang="en-US" dirty="0"/>
              <a:t>Domestic Policies</a:t>
            </a:r>
          </a:p>
          <a:p>
            <a:pPr marL="0" lvl="1" indent="0">
              <a:buNone/>
            </a:pPr>
            <a:r>
              <a:rPr lang="en-US" altLang="en-US" dirty="0"/>
              <a:t>Governments can be influenced by special interest groups.</a:t>
            </a:r>
          </a:p>
          <a:p>
            <a:pPr marL="292608" lvl="2" indent="-292608"/>
            <a:r>
              <a:rPr lang="en-US" altLang="en-US" sz="2000" dirty="0"/>
              <a:t>A government’s decision to intervene in a market may appease a certain group but not necessarily support the interests of the country as a whole.</a:t>
            </a:r>
          </a:p>
          <a:p>
            <a:pPr marL="292608" lvl="2" indent="-292608"/>
            <a:r>
              <a:rPr lang="en-US" altLang="en-US" sz="2000" dirty="0"/>
              <a:t>Krugman sees this as a further reason for not embracing strategic trade policy.</a:t>
            </a:r>
          </a:p>
        </p:txBody>
      </p:sp>
    </p:spTree>
    <p:extLst>
      <p:ext uri="{BB962C8B-B14F-4D97-AF65-F5344CB8AC3E}">
        <p14:creationId xmlns:p14="http://schemas.microsoft.com/office/powerpoint/2010/main" xmlns="" val="25705575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1AD698-C0CA-4A47-9CB2-D3C3959FEC16}"/>
              </a:ext>
            </a:extLst>
          </p:cNvPr>
          <p:cNvSpPr>
            <a:spLocks noGrp="1"/>
          </p:cNvSpPr>
          <p:nvPr>
            <p:ph type="title"/>
          </p:nvPr>
        </p:nvSpPr>
        <p:spPr>
          <a:xfrm>
            <a:off x="342900" y="147328"/>
            <a:ext cx="8610600" cy="993554"/>
          </a:xfrm>
        </p:spPr>
        <p:txBody>
          <a:bodyPr>
            <a:normAutofit fontScale="90000"/>
          </a:bodyPr>
          <a:lstStyle/>
          <a:p>
            <a:r>
              <a:rPr lang="en-US" dirty="0"/>
              <a:t>Development of the World Trading System </a:t>
            </a:r>
            <a:r>
              <a:rPr lang="en-US" sz="1100" b="0" dirty="0"/>
              <a:t>1</a:t>
            </a:r>
          </a:p>
        </p:txBody>
      </p:sp>
      <p:sp>
        <p:nvSpPr>
          <p:cNvPr id="3" name="Content Placeholder 2">
            <a:extLst>
              <a:ext uri="{FF2B5EF4-FFF2-40B4-BE49-F238E27FC236}">
                <a16:creationId xmlns:a16="http://schemas.microsoft.com/office/drawing/2014/main" xmlns="" id="{C78332DE-EC1A-4393-A7B6-BB386B56628E}"/>
              </a:ext>
            </a:extLst>
          </p:cNvPr>
          <p:cNvSpPr>
            <a:spLocks noGrp="1"/>
          </p:cNvSpPr>
          <p:nvPr>
            <p:ph sz="quarter" idx="11"/>
          </p:nvPr>
        </p:nvSpPr>
        <p:spPr/>
        <p:txBody>
          <a:bodyPr/>
          <a:lstStyle/>
          <a:p>
            <a:r>
              <a:rPr lang="en-US" altLang="en-US" dirty="0"/>
              <a:t>International Trading Framework</a:t>
            </a:r>
          </a:p>
          <a:p>
            <a:pPr marL="292608" lvl="1" indent="-292608"/>
            <a:r>
              <a:rPr lang="en-US" altLang="en-US" dirty="0"/>
              <a:t>Evolved since World War I</a:t>
            </a:r>
            <a:r>
              <a:rPr lang="en-US" altLang="en-US" sz="100" dirty="0"/>
              <a:t> </a:t>
            </a:r>
            <a:r>
              <a:rPr lang="en-US" altLang="en-US" dirty="0" err="1"/>
              <a:t>I</a:t>
            </a:r>
            <a:r>
              <a:rPr lang="en-US" altLang="en-US" dirty="0"/>
              <a:t> to govern world trade.</a:t>
            </a:r>
          </a:p>
          <a:p>
            <a:pPr marL="292608" lvl="1" indent="-292608"/>
            <a:r>
              <a:rPr lang="en-US" altLang="en-US" dirty="0"/>
              <a:t>In its first 50 years, the framework was known as the General Agreement on Tariffs and Trade (G</a:t>
            </a:r>
            <a:r>
              <a:rPr lang="en-US" altLang="en-US" sz="100" dirty="0"/>
              <a:t> </a:t>
            </a:r>
            <a:r>
              <a:rPr lang="en-US" altLang="en-US" dirty="0"/>
              <a:t>A</a:t>
            </a:r>
            <a:r>
              <a:rPr lang="en-US" altLang="en-US" sz="100" dirty="0"/>
              <a:t> </a:t>
            </a:r>
            <a:r>
              <a:rPr lang="en-US" altLang="en-US" dirty="0"/>
              <a:t>T</a:t>
            </a:r>
            <a:r>
              <a:rPr lang="en-US" altLang="en-US" sz="100" dirty="0"/>
              <a:t> </a:t>
            </a:r>
            <a:r>
              <a:rPr lang="en-US" altLang="en-US" dirty="0"/>
              <a:t>T).</a:t>
            </a:r>
          </a:p>
          <a:p>
            <a:pPr marL="292608" lvl="1" indent="-292608"/>
            <a:r>
              <a:rPr lang="en-US" altLang="en-US" dirty="0"/>
              <a:t>Since 19</a:t>
            </a:r>
            <a:r>
              <a:rPr lang="en-US" altLang="en-US" sz="100" dirty="0"/>
              <a:t> </a:t>
            </a:r>
            <a:r>
              <a:rPr lang="en-US" altLang="en-US" dirty="0"/>
              <a:t>95, the framework has been known as the World Trade Organization (W</a:t>
            </a:r>
            <a:r>
              <a:rPr lang="en-US" altLang="en-US" sz="100" dirty="0"/>
              <a:t> </a:t>
            </a:r>
            <a:r>
              <a:rPr lang="en-US" altLang="en-US" dirty="0"/>
              <a:t>T</a:t>
            </a:r>
            <a:r>
              <a:rPr lang="en-US" altLang="en-US" sz="100" dirty="0"/>
              <a:t> </a:t>
            </a:r>
            <a:r>
              <a:rPr lang="en-US" altLang="en-US" dirty="0"/>
              <a:t>O).</a:t>
            </a:r>
            <a:endParaRPr lang="en-US" altLang="en-US" sz="2000" dirty="0"/>
          </a:p>
        </p:txBody>
      </p:sp>
    </p:spTree>
    <p:extLst>
      <p:ext uri="{BB962C8B-B14F-4D97-AF65-F5344CB8AC3E}">
        <p14:creationId xmlns:p14="http://schemas.microsoft.com/office/powerpoint/2010/main" xmlns="" val="18107763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1AD698-C0CA-4A47-9CB2-D3C3959FEC16}"/>
              </a:ext>
            </a:extLst>
          </p:cNvPr>
          <p:cNvSpPr>
            <a:spLocks noGrp="1"/>
          </p:cNvSpPr>
          <p:nvPr>
            <p:ph type="title"/>
          </p:nvPr>
        </p:nvSpPr>
        <p:spPr>
          <a:xfrm>
            <a:off x="342900" y="147328"/>
            <a:ext cx="8610600" cy="993554"/>
          </a:xfrm>
        </p:spPr>
        <p:txBody>
          <a:bodyPr>
            <a:normAutofit fontScale="90000"/>
          </a:bodyPr>
          <a:lstStyle/>
          <a:p>
            <a:r>
              <a:rPr lang="en-US" dirty="0"/>
              <a:t>Development of the World Trading System </a:t>
            </a:r>
            <a:r>
              <a:rPr lang="en-US" sz="1100" b="0" dirty="0"/>
              <a:t>2</a:t>
            </a:r>
          </a:p>
        </p:txBody>
      </p:sp>
      <p:sp>
        <p:nvSpPr>
          <p:cNvPr id="3" name="Content Placeholder 2">
            <a:extLst>
              <a:ext uri="{FF2B5EF4-FFF2-40B4-BE49-F238E27FC236}">
                <a16:creationId xmlns:a16="http://schemas.microsoft.com/office/drawing/2014/main" xmlns="" id="{C78332DE-EC1A-4393-A7B6-BB386B56628E}"/>
              </a:ext>
            </a:extLst>
          </p:cNvPr>
          <p:cNvSpPr>
            <a:spLocks noGrp="1"/>
          </p:cNvSpPr>
          <p:nvPr>
            <p:ph sz="quarter" idx="11"/>
          </p:nvPr>
        </p:nvSpPr>
        <p:spPr>
          <a:xfrm>
            <a:off x="342900" y="1276709"/>
            <a:ext cx="8458200" cy="3371491"/>
          </a:xfrm>
        </p:spPr>
        <p:txBody>
          <a:bodyPr>
            <a:normAutofit/>
          </a:bodyPr>
          <a:lstStyle/>
          <a:p>
            <a:r>
              <a:rPr lang="en-US" altLang="en-US" dirty="0"/>
              <a:t>From Smith to the Great Depression</a:t>
            </a:r>
          </a:p>
          <a:p>
            <a:pPr marL="0" lvl="1" indent="0">
              <a:buNone/>
            </a:pPr>
            <a:r>
              <a:rPr lang="en-US" altLang="en-US" dirty="0"/>
              <a:t>Repeal of British Corn Laws was first free trade government policy; British continued pushing for trade liberalization.</a:t>
            </a:r>
          </a:p>
          <a:p>
            <a:pPr marL="0" lvl="1" indent="0">
              <a:buNone/>
            </a:pPr>
            <a:r>
              <a:rPr lang="en-US" altLang="en-US" dirty="0"/>
              <a:t>But up until the Great Depression of the 1930s, most countries had some degree of protectionism.</a:t>
            </a:r>
          </a:p>
          <a:p>
            <a:pPr marL="0" lvl="1" indent="0">
              <a:buNone/>
            </a:pPr>
            <a:r>
              <a:rPr lang="en-US" altLang="en-US" dirty="0"/>
              <a:t>U.S. enacted the </a:t>
            </a:r>
            <a:r>
              <a:rPr lang="en-US" altLang="en-US" b="1" dirty="0"/>
              <a:t>Smoot-Hawley Act </a:t>
            </a:r>
            <a:r>
              <a:rPr lang="en-US" altLang="en-US" dirty="0"/>
              <a:t>(19</a:t>
            </a:r>
            <a:r>
              <a:rPr lang="en-US" altLang="en-US" sz="100" dirty="0"/>
              <a:t> </a:t>
            </a:r>
            <a:r>
              <a:rPr lang="en-US" altLang="en-US" dirty="0"/>
              <a:t>30): created significant import tariffs on foreign goods.</a:t>
            </a:r>
          </a:p>
          <a:p>
            <a:pPr marL="292608" lvl="2" indent="-292608"/>
            <a:r>
              <a:rPr lang="en-US" altLang="en-US" sz="2000" dirty="0"/>
              <a:t>Damaged employment abroad.</a:t>
            </a:r>
          </a:p>
        </p:txBody>
      </p:sp>
      <p:sp>
        <p:nvSpPr>
          <p:cNvPr id="6" name="Content Placeholder 5">
            <a:extLst>
              <a:ext uri="{FF2B5EF4-FFF2-40B4-BE49-F238E27FC236}">
                <a16:creationId xmlns:a16="http://schemas.microsoft.com/office/drawing/2014/main" xmlns="" id="{3AD924FA-F909-4657-86E8-445EBC003418}"/>
              </a:ext>
            </a:extLst>
          </p:cNvPr>
          <p:cNvSpPr>
            <a:spLocks noGrp="1"/>
          </p:cNvSpPr>
          <p:nvPr>
            <p:ph sz="quarter" idx="14"/>
          </p:nvPr>
        </p:nvSpPr>
        <p:spPr>
          <a:xfrm>
            <a:off x="342900" y="4770120"/>
            <a:ext cx="8458200" cy="1112520"/>
          </a:xfrm>
        </p:spPr>
        <p:txBody>
          <a:bodyPr>
            <a:normAutofit/>
          </a:bodyPr>
          <a:lstStyle/>
          <a:p>
            <a:r>
              <a:rPr lang="en-US" sz="2200" dirty="0"/>
              <a:t>Other nations took similar steps, and as the depression deepened, world trade fell further.</a:t>
            </a:r>
          </a:p>
        </p:txBody>
      </p:sp>
    </p:spTree>
    <p:extLst>
      <p:ext uri="{BB962C8B-B14F-4D97-AF65-F5344CB8AC3E}">
        <p14:creationId xmlns:p14="http://schemas.microsoft.com/office/powerpoint/2010/main" xmlns="" val="17413360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1AD698-C0CA-4A47-9CB2-D3C3959FEC16}"/>
              </a:ext>
            </a:extLst>
          </p:cNvPr>
          <p:cNvSpPr>
            <a:spLocks noGrp="1"/>
          </p:cNvSpPr>
          <p:nvPr>
            <p:ph type="title"/>
          </p:nvPr>
        </p:nvSpPr>
        <p:spPr>
          <a:xfrm>
            <a:off x="342900" y="147328"/>
            <a:ext cx="8610600" cy="993554"/>
          </a:xfrm>
        </p:spPr>
        <p:txBody>
          <a:bodyPr>
            <a:normAutofit fontScale="90000"/>
          </a:bodyPr>
          <a:lstStyle/>
          <a:p>
            <a:r>
              <a:rPr lang="en-US" dirty="0"/>
              <a:t>Development of the World Trading System </a:t>
            </a:r>
            <a:r>
              <a:rPr lang="en-US" sz="1100" b="0" dirty="0"/>
              <a:t>3</a:t>
            </a:r>
          </a:p>
        </p:txBody>
      </p:sp>
      <p:sp>
        <p:nvSpPr>
          <p:cNvPr id="3" name="Content Placeholder 2">
            <a:extLst>
              <a:ext uri="{FF2B5EF4-FFF2-40B4-BE49-F238E27FC236}">
                <a16:creationId xmlns:a16="http://schemas.microsoft.com/office/drawing/2014/main" xmlns="" id="{C78332DE-EC1A-4393-A7B6-BB386B56628E}"/>
              </a:ext>
            </a:extLst>
          </p:cNvPr>
          <p:cNvSpPr>
            <a:spLocks noGrp="1"/>
          </p:cNvSpPr>
          <p:nvPr>
            <p:ph sz="quarter" idx="11"/>
          </p:nvPr>
        </p:nvSpPr>
        <p:spPr>
          <a:xfrm>
            <a:off x="342900" y="1276709"/>
            <a:ext cx="8458200" cy="3798211"/>
          </a:xfrm>
        </p:spPr>
        <p:txBody>
          <a:bodyPr>
            <a:normAutofit/>
          </a:bodyPr>
          <a:lstStyle/>
          <a:p>
            <a:pPr>
              <a:defRPr/>
            </a:pPr>
            <a:r>
              <a:rPr lang="en-US" dirty="0"/>
              <a:t>19</a:t>
            </a:r>
            <a:r>
              <a:rPr lang="en-US" sz="100" dirty="0"/>
              <a:t> </a:t>
            </a:r>
            <a:r>
              <a:rPr lang="en-US" dirty="0"/>
              <a:t>47 to 19</a:t>
            </a:r>
            <a:r>
              <a:rPr lang="en-US" sz="100" dirty="0"/>
              <a:t> </a:t>
            </a:r>
            <a:r>
              <a:rPr lang="en-US" dirty="0"/>
              <a:t>79: G</a:t>
            </a:r>
            <a:r>
              <a:rPr lang="en-US" sz="100" dirty="0"/>
              <a:t> </a:t>
            </a:r>
            <a:r>
              <a:rPr lang="en-US" dirty="0"/>
              <a:t>A</a:t>
            </a:r>
            <a:r>
              <a:rPr lang="en-US" sz="100" dirty="0"/>
              <a:t> </a:t>
            </a:r>
            <a:r>
              <a:rPr lang="en-US" dirty="0"/>
              <a:t>T</a:t>
            </a:r>
            <a:r>
              <a:rPr lang="en-US" sz="100" dirty="0"/>
              <a:t> </a:t>
            </a:r>
            <a:r>
              <a:rPr lang="en-US" dirty="0" err="1"/>
              <a:t>T</a:t>
            </a:r>
            <a:r>
              <a:rPr lang="en-US" dirty="0"/>
              <a:t>, Trade Liberalization, and Economic Growth</a:t>
            </a:r>
          </a:p>
          <a:p>
            <a:pPr marL="0" lvl="1" indent="0">
              <a:buNone/>
              <a:defRPr/>
            </a:pPr>
            <a:r>
              <a:rPr lang="en-US" dirty="0"/>
              <a:t>The General Agreement on Tariffs and Trade (G</a:t>
            </a:r>
            <a:r>
              <a:rPr lang="en-US" sz="100" dirty="0"/>
              <a:t> </a:t>
            </a:r>
            <a:r>
              <a:rPr lang="en-US" dirty="0"/>
              <a:t>A</a:t>
            </a:r>
            <a:r>
              <a:rPr lang="en-US" sz="100" dirty="0"/>
              <a:t> </a:t>
            </a:r>
            <a:r>
              <a:rPr lang="en-US" dirty="0"/>
              <a:t>T</a:t>
            </a:r>
            <a:r>
              <a:rPr lang="en-US" sz="100" dirty="0"/>
              <a:t> </a:t>
            </a:r>
            <a:r>
              <a:rPr lang="en-US" dirty="0"/>
              <a:t>T) was established in 19</a:t>
            </a:r>
            <a:r>
              <a:rPr lang="en-US" sz="100" dirty="0"/>
              <a:t> </a:t>
            </a:r>
            <a:r>
              <a:rPr lang="en-US" dirty="0"/>
              <a:t>47.</a:t>
            </a:r>
          </a:p>
          <a:p>
            <a:pPr marL="292608" lvl="2" indent="-292608">
              <a:defRPr/>
            </a:pPr>
            <a:r>
              <a:rPr lang="en-US" sz="2000" dirty="0"/>
              <a:t>Multilateral agreement to liberalize trade and gradually eliminate barriers to trade.</a:t>
            </a:r>
          </a:p>
          <a:p>
            <a:pPr marL="292608" lvl="2" indent="-292608">
              <a:defRPr/>
            </a:pPr>
            <a:r>
              <a:rPr lang="en-US" sz="2000" dirty="0"/>
              <a:t>Membership grew from 19 to more than 120 nations.</a:t>
            </a:r>
          </a:p>
          <a:p>
            <a:pPr marL="292608" lvl="2" indent="-292608">
              <a:defRPr/>
            </a:pPr>
            <a:r>
              <a:rPr lang="en-US" sz="2000" dirty="0"/>
              <a:t>Tariff reduction was spread over eight rounds.</a:t>
            </a:r>
          </a:p>
          <a:p>
            <a:pPr marL="292608" lvl="2" indent="-292608">
              <a:defRPr/>
            </a:pPr>
            <a:r>
              <a:rPr lang="en-US" sz="2000" dirty="0"/>
              <a:t>Very successful in early rounds.</a:t>
            </a:r>
            <a:endParaRPr lang="en-US" altLang="en-US" sz="2000" dirty="0"/>
          </a:p>
        </p:txBody>
      </p:sp>
      <p:sp>
        <p:nvSpPr>
          <p:cNvPr id="6" name="Content Placeholder 5">
            <a:extLst>
              <a:ext uri="{FF2B5EF4-FFF2-40B4-BE49-F238E27FC236}">
                <a16:creationId xmlns:a16="http://schemas.microsoft.com/office/drawing/2014/main" xmlns="" id="{3AD924FA-F909-4657-86E8-445EBC003418}"/>
              </a:ext>
            </a:extLst>
          </p:cNvPr>
          <p:cNvSpPr>
            <a:spLocks noGrp="1"/>
          </p:cNvSpPr>
          <p:nvPr>
            <p:ph sz="quarter" idx="14"/>
          </p:nvPr>
        </p:nvSpPr>
        <p:spPr>
          <a:xfrm>
            <a:off x="342900" y="5242560"/>
            <a:ext cx="8458200" cy="1112520"/>
          </a:xfrm>
        </p:spPr>
        <p:txBody>
          <a:bodyPr>
            <a:normAutofit/>
          </a:bodyPr>
          <a:lstStyle/>
          <a:p>
            <a:r>
              <a:rPr lang="en-US" sz="2200" dirty="0"/>
              <a:t>G</a:t>
            </a:r>
            <a:r>
              <a:rPr lang="en-US" sz="100" dirty="0"/>
              <a:t> </a:t>
            </a:r>
            <a:r>
              <a:rPr lang="en-US" sz="2200" dirty="0"/>
              <a:t>A</a:t>
            </a:r>
            <a:r>
              <a:rPr lang="en-US" sz="100" dirty="0"/>
              <a:t> </a:t>
            </a:r>
            <a:r>
              <a:rPr lang="en-US" sz="2200" dirty="0"/>
              <a:t>T</a:t>
            </a:r>
            <a:r>
              <a:rPr lang="en-US" sz="100" dirty="0"/>
              <a:t> </a:t>
            </a:r>
            <a:r>
              <a:rPr lang="en-US" sz="2200" dirty="0" err="1"/>
              <a:t>T</a:t>
            </a:r>
            <a:r>
              <a:rPr lang="en-US" sz="2200" dirty="0"/>
              <a:t> superseded by the World Trade Organization (W</a:t>
            </a:r>
            <a:r>
              <a:rPr lang="en-US" sz="100" dirty="0"/>
              <a:t> </a:t>
            </a:r>
            <a:r>
              <a:rPr lang="en-US" sz="2200" dirty="0"/>
              <a:t>T</a:t>
            </a:r>
            <a:r>
              <a:rPr lang="en-US" sz="100" dirty="0"/>
              <a:t> </a:t>
            </a:r>
            <a:r>
              <a:rPr lang="en-US" sz="2200" dirty="0"/>
              <a:t>O).</a:t>
            </a:r>
          </a:p>
        </p:txBody>
      </p:sp>
    </p:spTree>
    <p:extLst>
      <p:ext uri="{BB962C8B-B14F-4D97-AF65-F5344CB8AC3E}">
        <p14:creationId xmlns:p14="http://schemas.microsoft.com/office/powerpoint/2010/main" xmlns="" val="13884259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BC261F-BBBB-4680-9A33-7AB7D490412C}"/>
              </a:ext>
            </a:extLst>
          </p:cNvPr>
          <p:cNvSpPr>
            <a:spLocks noGrp="1"/>
          </p:cNvSpPr>
          <p:nvPr>
            <p:ph type="title"/>
          </p:nvPr>
        </p:nvSpPr>
        <p:spPr>
          <a:xfrm>
            <a:off x="342900" y="147328"/>
            <a:ext cx="8610600" cy="993554"/>
          </a:xfrm>
        </p:spPr>
        <p:txBody>
          <a:bodyPr>
            <a:normAutofit/>
          </a:bodyPr>
          <a:lstStyle/>
          <a:p>
            <a:r>
              <a:rPr lang="en-US" sz="3200" dirty="0"/>
              <a:t>Development of the World Trading System </a:t>
            </a:r>
            <a:r>
              <a:rPr lang="en-US" sz="1000" b="0" dirty="0"/>
              <a:t>4</a:t>
            </a:r>
          </a:p>
        </p:txBody>
      </p:sp>
      <p:sp>
        <p:nvSpPr>
          <p:cNvPr id="3" name="Content Placeholder 2">
            <a:extLst>
              <a:ext uri="{FF2B5EF4-FFF2-40B4-BE49-F238E27FC236}">
                <a16:creationId xmlns:a16="http://schemas.microsoft.com/office/drawing/2014/main" xmlns="" id="{C896CE1D-5B6D-42DA-A1F7-9DEC9C82982B}"/>
              </a:ext>
            </a:extLst>
          </p:cNvPr>
          <p:cNvSpPr>
            <a:spLocks noGrp="1"/>
          </p:cNvSpPr>
          <p:nvPr>
            <p:ph sz="quarter" idx="11"/>
          </p:nvPr>
        </p:nvSpPr>
        <p:spPr>
          <a:xfrm>
            <a:off x="342900" y="1276710"/>
            <a:ext cx="8458200" cy="5238390"/>
          </a:xfrm>
        </p:spPr>
        <p:txBody>
          <a:bodyPr/>
          <a:lstStyle/>
          <a:p>
            <a:pPr>
              <a:defRPr/>
            </a:pPr>
            <a:r>
              <a:rPr lang="en-US" dirty="0"/>
              <a:t>19</a:t>
            </a:r>
            <a:r>
              <a:rPr lang="en-US" sz="100" dirty="0"/>
              <a:t> </a:t>
            </a:r>
            <a:r>
              <a:rPr lang="en-US" dirty="0"/>
              <a:t>80 to 19</a:t>
            </a:r>
            <a:r>
              <a:rPr lang="en-US" sz="100" dirty="0"/>
              <a:t> </a:t>
            </a:r>
            <a:r>
              <a:rPr lang="en-US" dirty="0"/>
              <a:t>93: Protectionist Trends</a:t>
            </a:r>
          </a:p>
          <a:p>
            <a:pPr marL="292608" lvl="1" indent="-292608">
              <a:defRPr/>
            </a:pPr>
            <a:r>
              <a:rPr lang="en-US" dirty="0"/>
              <a:t>Trading system erected by the G</a:t>
            </a:r>
            <a:r>
              <a:rPr lang="en-US" sz="100" dirty="0"/>
              <a:t> </a:t>
            </a:r>
            <a:r>
              <a:rPr lang="en-US" dirty="0"/>
              <a:t>A</a:t>
            </a:r>
            <a:r>
              <a:rPr lang="en-US" sz="100" dirty="0"/>
              <a:t> </a:t>
            </a:r>
            <a:r>
              <a:rPr lang="en-US" dirty="0"/>
              <a:t>T</a:t>
            </a:r>
            <a:r>
              <a:rPr lang="en-US" sz="100" dirty="0"/>
              <a:t> </a:t>
            </a:r>
            <a:r>
              <a:rPr lang="en-US" dirty="0" err="1"/>
              <a:t>T</a:t>
            </a:r>
            <a:r>
              <a:rPr lang="en-US" dirty="0"/>
              <a:t> came under strain as pressures for greater protectionism increased.</a:t>
            </a:r>
          </a:p>
          <a:p>
            <a:pPr marL="292608" lvl="1" indent="-292608">
              <a:defRPr/>
            </a:pPr>
            <a:r>
              <a:rPr lang="en-US" dirty="0"/>
              <a:t>Japan’s economic success strained what had been more equal trading patterns.</a:t>
            </a:r>
          </a:p>
          <a:p>
            <a:pPr marL="292608" lvl="1" indent="-292608">
              <a:defRPr/>
            </a:pPr>
            <a:r>
              <a:rPr lang="en-US" dirty="0"/>
              <a:t>Persistent trade deficits by the U.S caused significant problems in some industries and political problems for the government.</a:t>
            </a:r>
          </a:p>
          <a:p>
            <a:pPr marL="292608" lvl="1" indent="-292608">
              <a:defRPr/>
            </a:pPr>
            <a:r>
              <a:rPr lang="en-US" dirty="0"/>
              <a:t>Many countries found that although G</a:t>
            </a:r>
            <a:r>
              <a:rPr lang="en-US" sz="100" dirty="0"/>
              <a:t> </a:t>
            </a:r>
            <a:r>
              <a:rPr lang="en-US" dirty="0"/>
              <a:t>A</a:t>
            </a:r>
            <a:r>
              <a:rPr lang="en-US" sz="100" dirty="0"/>
              <a:t> </a:t>
            </a:r>
            <a:r>
              <a:rPr lang="en-US" dirty="0"/>
              <a:t>T</a:t>
            </a:r>
            <a:r>
              <a:rPr lang="en-US" sz="100" dirty="0"/>
              <a:t> </a:t>
            </a:r>
            <a:r>
              <a:rPr lang="en-US" dirty="0" err="1"/>
              <a:t>T</a:t>
            </a:r>
            <a:r>
              <a:rPr lang="en-US" dirty="0"/>
              <a:t> limited the use of tariffs, other forms of intervention had the same effect but did not technically violate G</a:t>
            </a:r>
            <a:r>
              <a:rPr lang="en-US" sz="100" dirty="0"/>
              <a:t> </a:t>
            </a:r>
            <a:r>
              <a:rPr lang="en-US" dirty="0"/>
              <a:t>A</a:t>
            </a:r>
            <a:r>
              <a:rPr lang="en-US" sz="100" dirty="0"/>
              <a:t> </a:t>
            </a:r>
            <a:r>
              <a:rPr lang="en-US" dirty="0"/>
              <a:t>T</a:t>
            </a:r>
            <a:r>
              <a:rPr lang="en-US" sz="100" dirty="0"/>
              <a:t> </a:t>
            </a:r>
            <a:r>
              <a:rPr lang="en-US" dirty="0" err="1"/>
              <a:t>T</a:t>
            </a:r>
            <a:r>
              <a:rPr lang="en-US" dirty="0"/>
              <a:t>.</a:t>
            </a:r>
          </a:p>
        </p:txBody>
      </p:sp>
    </p:spTree>
    <p:extLst>
      <p:ext uri="{BB962C8B-B14F-4D97-AF65-F5344CB8AC3E}">
        <p14:creationId xmlns:p14="http://schemas.microsoft.com/office/powerpoint/2010/main" xmlns="" val="17288202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1AD698-C0CA-4A47-9CB2-D3C3959FEC16}"/>
              </a:ext>
            </a:extLst>
          </p:cNvPr>
          <p:cNvSpPr>
            <a:spLocks noGrp="1"/>
          </p:cNvSpPr>
          <p:nvPr>
            <p:ph type="title"/>
          </p:nvPr>
        </p:nvSpPr>
        <p:spPr>
          <a:xfrm>
            <a:off x="342900" y="147328"/>
            <a:ext cx="8610600" cy="993554"/>
          </a:xfrm>
        </p:spPr>
        <p:txBody>
          <a:bodyPr>
            <a:normAutofit fontScale="90000"/>
          </a:bodyPr>
          <a:lstStyle/>
          <a:p>
            <a:r>
              <a:rPr lang="en-US" dirty="0"/>
              <a:t>Development of the World Trading System </a:t>
            </a:r>
            <a:r>
              <a:rPr lang="en-US" sz="1100" b="0" dirty="0"/>
              <a:t>5</a:t>
            </a:r>
          </a:p>
        </p:txBody>
      </p:sp>
      <p:sp>
        <p:nvSpPr>
          <p:cNvPr id="3" name="Content Placeholder 2">
            <a:extLst>
              <a:ext uri="{FF2B5EF4-FFF2-40B4-BE49-F238E27FC236}">
                <a16:creationId xmlns:a16="http://schemas.microsoft.com/office/drawing/2014/main" xmlns="" id="{C78332DE-EC1A-4393-A7B6-BB386B56628E}"/>
              </a:ext>
            </a:extLst>
          </p:cNvPr>
          <p:cNvSpPr>
            <a:spLocks noGrp="1"/>
          </p:cNvSpPr>
          <p:nvPr>
            <p:ph sz="quarter" idx="11"/>
          </p:nvPr>
        </p:nvSpPr>
        <p:spPr>
          <a:xfrm>
            <a:off x="342900" y="1276709"/>
            <a:ext cx="8458200" cy="1801771"/>
          </a:xfrm>
        </p:spPr>
        <p:txBody>
          <a:bodyPr>
            <a:normAutofit/>
          </a:bodyPr>
          <a:lstStyle/>
          <a:p>
            <a:pPr>
              <a:defRPr/>
            </a:pPr>
            <a:r>
              <a:rPr lang="en-US" dirty="0"/>
              <a:t>The Uruguay Round and the World Trade Organization</a:t>
            </a:r>
          </a:p>
          <a:p>
            <a:pPr marL="0" lvl="1" indent="0">
              <a:buNone/>
              <a:defRPr/>
            </a:pPr>
            <a:r>
              <a:rPr lang="en-US" dirty="0"/>
              <a:t>Uruguay Round emphasized services, intellectual property, and agricultural subsidies.</a:t>
            </a:r>
          </a:p>
          <a:p>
            <a:pPr marL="292608" lvl="2" indent="-292608">
              <a:defRPr/>
            </a:pPr>
            <a:r>
              <a:rPr lang="en-US" sz="2000" dirty="0"/>
              <a:t>Dragged on for seven years.</a:t>
            </a:r>
            <a:endParaRPr lang="en-US" altLang="en-US" sz="2000" dirty="0"/>
          </a:p>
        </p:txBody>
      </p:sp>
      <p:sp>
        <p:nvSpPr>
          <p:cNvPr id="6" name="Content Placeholder 5">
            <a:extLst>
              <a:ext uri="{FF2B5EF4-FFF2-40B4-BE49-F238E27FC236}">
                <a16:creationId xmlns:a16="http://schemas.microsoft.com/office/drawing/2014/main" xmlns="" id="{3AD924FA-F909-4657-86E8-445EBC003418}"/>
              </a:ext>
            </a:extLst>
          </p:cNvPr>
          <p:cNvSpPr>
            <a:spLocks noGrp="1"/>
          </p:cNvSpPr>
          <p:nvPr>
            <p:ph sz="quarter" idx="14"/>
          </p:nvPr>
        </p:nvSpPr>
        <p:spPr>
          <a:xfrm>
            <a:off x="342900" y="3200400"/>
            <a:ext cx="8458200" cy="3048000"/>
          </a:xfrm>
        </p:spPr>
        <p:txBody>
          <a:bodyPr>
            <a:normAutofit/>
          </a:bodyPr>
          <a:lstStyle/>
          <a:p>
            <a:r>
              <a:rPr lang="en-US" sz="2200" dirty="0"/>
              <a:t>The World Trade Organization.</a:t>
            </a:r>
          </a:p>
          <a:p>
            <a:pPr marL="292608" indent="-292608">
              <a:buFont typeface="Arial" panose="020B0604020202020204" pitchFamily="34" charset="0"/>
              <a:buChar char="•"/>
            </a:pPr>
            <a:r>
              <a:rPr lang="en-US" sz="2000" dirty="0"/>
              <a:t>The W</a:t>
            </a:r>
            <a:r>
              <a:rPr lang="en-US" sz="100" dirty="0"/>
              <a:t> </a:t>
            </a:r>
            <a:r>
              <a:rPr lang="en-US" sz="2000" dirty="0"/>
              <a:t>T</a:t>
            </a:r>
            <a:r>
              <a:rPr lang="en-US" sz="100" dirty="0"/>
              <a:t> </a:t>
            </a:r>
            <a:r>
              <a:rPr lang="en-US" sz="2000" dirty="0"/>
              <a:t>O encompassed G</a:t>
            </a:r>
            <a:r>
              <a:rPr lang="en-US" sz="100" dirty="0"/>
              <a:t> </a:t>
            </a:r>
            <a:r>
              <a:rPr lang="en-US" sz="2000" dirty="0"/>
              <a:t>A</a:t>
            </a:r>
            <a:r>
              <a:rPr lang="en-US" sz="100" dirty="0"/>
              <a:t> </a:t>
            </a:r>
            <a:r>
              <a:rPr lang="en-US" sz="2000" dirty="0"/>
              <a:t>T</a:t>
            </a:r>
            <a:r>
              <a:rPr lang="en-US" sz="100" dirty="0"/>
              <a:t> </a:t>
            </a:r>
            <a:r>
              <a:rPr lang="en-US" sz="2000" dirty="0" err="1"/>
              <a:t>T</a:t>
            </a:r>
            <a:r>
              <a:rPr lang="en-US" sz="2000" dirty="0"/>
              <a:t>, the General Agreement on Trade in Services (G</a:t>
            </a:r>
            <a:r>
              <a:rPr lang="en-US" sz="100" dirty="0"/>
              <a:t> </a:t>
            </a:r>
            <a:r>
              <a:rPr lang="en-US" sz="2000" dirty="0"/>
              <a:t>A</a:t>
            </a:r>
            <a:r>
              <a:rPr lang="en-US" sz="100" dirty="0"/>
              <a:t> </a:t>
            </a:r>
            <a:r>
              <a:rPr lang="en-US" sz="2000" dirty="0"/>
              <a:t>T</a:t>
            </a:r>
            <a:r>
              <a:rPr lang="en-US" sz="100" dirty="0"/>
              <a:t> </a:t>
            </a:r>
            <a:r>
              <a:rPr lang="en-US" sz="2000" dirty="0"/>
              <a:t>S), and the Agreement on Trade Related Aspects of Intellectual Property Rights (T</a:t>
            </a:r>
            <a:r>
              <a:rPr lang="en-US" sz="100" dirty="0"/>
              <a:t> </a:t>
            </a:r>
            <a:r>
              <a:rPr lang="en-US" sz="2000" dirty="0"/>
              <a:t>R</a:t>
            </a:r>
            <a:r>
              <a:rPr lang="en-US" sz="100" dirty="0"/>
              <a:t> </a:t>
            </a:r>
            <a:r>
              <a:rPr lang="en-US" sz="2000" dirty="0"/>
              <a:t>I</a:t>
            </a:r>
            <a:r>
              <a:rPr lang="en-US" sz="100" dirty="0"/>
              <a:t> </a:t>
            </a:r>
            <a:r>
              <a:rPr lang="en-US" sz="2000" dirty="0"/>
              <a:t>P</a:t>
            </a:r>
            <a:r>
              <a:rPr lang="en-US" sz="100" dirty="0"/>
              <a:t> </a:t>
            </a:r>
            <a:r>
              <a:rPr lang="en-US" sz="2000" dirty="0"/>
              <a:t>S).</a:t>
            </a:r>
          </a:p>
          <a:p>
            <a:pPr marL="292608" indent="-292608">
              <a:buFont typeface="Arial" panose="020B0604020202020204" pitchFamily="34" charset="0"/>
              <a:buChar char="•"/>
            </a:pPr>
            <a:r>
              <a:rPr lang="en-US" sz="2000" dirty="0"/>
              <a:t>Procedures subject to strict time limits.</a:t>
            </a:r>
          </a:p>
        </p:txBody>
      </p:sp>
    </p:spTree>
    <p:extLst>
      <p:ext uri="{BB962C8B-B14F-4D97-AF65-F5344CB8AC3E}">
        <p14:creationId xmlns:p14="http://schemas.microsoft.com/office/powerpoint/2010/main" xmlns="" val="17807509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BC261F-BBBB-4680-9A33-7AB7D490412C}"/>
              </a:ext>
            </a:extLst>
          </p:cNvPr>
          <p:cNvSpPr>
            <a:spLocks noGrp="1"/>
          </p:cNvSpPr>
          <p:nvPr>
            <p:ph type="title"/>
          </p:nvPr>
        </p:nvSpPr>
        <p:spPr>
          <a:xfrm>
            <a:off x="342900" y="147328"/>
            <a:ext cx="8610600" cy="993554"/>
          </a:xfrm>
        </p:spPr>
        <p:txBody>
          <a:bodyPr>
            <a:normAutofit/>
          </a:bodyPr>
          <a:lstStyle/>
          <a:p>
            <a:r>
              <a:rPr lang="en-US" sz="3200" dirty="0"/>
              <a:t>Development of the World Trading System </a:t>
            </a:r>
            <a:r>
              <a:rPr lang="en-US" sz="1000" b="0" dirty="0"/>
              <a:t>6</a:t>
            </a:r>
          </a:p>
        </p:txBody>
      </p:sp>
      <p:sp>
        <p:nvSpPr>
          <p:cNvPr id="3" name="Content Placeholder 2">
            <a:extLst>
              <a:ext uri="{FF2B5EF4-FFF2-40B4-BE49-F238E27FC236}">
                <a16:creationId xmlns:a16="http://schemas.microsoft.com/office/drawing/2014/main" xmlns="" id="{C896CE1D-5B6D-42DA-A1F7-9DEC9C82982B}"/>
              </a:ext>
            </a:extLst>
          </p:cNvPr>
          <p:cNvSpPr>
            <a:spLocks noGrp="1"/>
          </p:cNvSpPr>
          <p:nvPr>
            <p:ph sz="quarter" idx="11"/>
          </p:nvPr>
        </p:nvSpPr>
        <p:spPr>
          <a:xfrm>
            <a:off x="342900" y="1276710"/>
            <a:ext cx="8458200" cy="5238390"/>
          </a:xfrm>
        </p:spPr>
        <p:txBody>
          <a:bodyPr/>
          <a:lstStyle/>
          <a:p>
            <a:pPr>
              <a:defRPr/>
            </a:pPr>
            <a:r>
              <a:rPr lang="en-US" dirty="0"/>
              <a:t>W</a:t>
            </a:r>
            <a:r>
              <a:rPr lang="en-US" sz="100" dirty="0"/>
              <a:t> </a:t>
            </a:r>
            <a:r>
              <a:rPr lang="en-US" dirty="0"/>
              <a:t>T</a:t>
            </a:r>
            <a:r>
              <a:rPr lang="en-US" sz="100" dirty="0"/>
              <a:t> </a:t>
            </a:r>
            <a:r>
              <a:rPr lang="en-US" dirty="0"/>
              <a:t>O: Experience to Date</a:t>
            </a:r>
          </a:p>
          <a:p>
            <a:pPr marL="292608" lvl="1" indent="-292608">
              <a:defRPr/>
            </a:pPr>
            <a:r>
              <a:rPr lang="en-US" dirty="0"/>
              <a:t>Members account for 98 percent of world trade.</a:t>
            </a:r>
          </a:p>
          <a:p>
            <a:pPr marL="292608" lvl="1" indent="-292608">
              <a:defRPr/>
            </a:pPr>
            <a:r>
              <a:rPr lang="en-US" dirty="0"/>
              <a:t>It was hoped that it would emerge as an effective advocate and facilitator of future trade deals.</a:t>
            </a:r>
          </a:p>
          <a:p>
            <a:pPr marL="292608" lvl="1" indent="-292608">
              <a:defRPr/>
            </a:pPr>
            <a:r>
              <a:rPr lang="en-US" dirty="0"/>
              <a:t>Started strong but has fallen off since late 19</a:t>
            </a:r>
            <a:r>
              <a:rPr lang="en-US" sz="100" dirty="0"/>
              <a:t> </a:t>
            </a:r>
            <a:r>
              <a:rPr lang="en-US" dirty="0"/>
              <a:t>90s.</a:t>
            </a:r>
          </a:p>
          <a:p>
            <a:pPr marL="292608" lvl="1" indent="-292608">
              <a:defRPr/>
            </a:pPr>
            <a:r>
              <a:rPr lang="en-US" dirty="0"/>
              <a:t>Brexit and Trump administration indicated a return to greater protectionism.</a:t>
            </a:r>
          </a:p>
        </p:txBody>
      </p:sp>
    </p:spTree>
    <p:extLst>
      <p:ext uri="{BB962C8B-B14F-4D97-AF65-F5344CB8AC3E}">
        <p14:creationId xmlns:p14="http://schemas.microsoft.com/office/powerpoint/2010/main" xmlns="" val="10746595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1AD698-C0CA-4A47-9CB2-D3C3959FEC16}"/>
              </a:ext>
            </a:extLst>
          </p:cNvPr>
          <p:cNvSpPr>
            <a:spLocks noGrp="1"/>
          </p:cNvSpPr>
          <p:nvPr>
            <p:ph type="title"/>
          </p:nvPr>
        </p:nvSpPr>
        <p:spPr>
          <a:xfrm>
            <a:off x="342900" y="147328"/>
            <a:ext cx="8610600" cy="993554"/>
          </a:xfrm>
        </p:spPr>
        <p:txBody>
          <a:bodyPr>
            <a:normAutofit fontScale="90000"/>
          </a:bodyPr>
          <a:lstStyle/>
          <a:p>
            <a:r>
              <a:rPr lang="en-US" dirty="0"/>
              <a:t>Development of the World Trading System </a:t>
            </a:r>
            <a:r>
              <a:rPr lang="en-US" sz="1100" b="0" dirty="0"/>
              <a:t>7</a:t>
            </a:r>
          </a:p>
        </p:txBody>
      </p:sp>
      <p:sp>
        <p:nvSpPr>
          <p:cNvPr id="3" name="Content Placeholder 2">
            <a:extLst>
              <a:ext uri="{FF2B5EF4-FFF2-40B4-BE49-F238E27FC236}">
                <a16:creationId xmlns:a16="http://schemas.microsoft.com/office/drawing/2014/main" xmlns="" id="{C78332DE-EC1A-4393-A7B6-BB386B56628E}"/>
              </a:ext>
            </a:extLst>
          </p:cNvPr>
          <p:cNvSpPr>
            <a:spLocks noGrp="1"/>
          </p:cNvSpPr>
          <p:nvPr>
            <p:ph sz="quarter" idx="11"/>
          </p:nvPr>
        </p:nvSpPr>
        <p:spPr>
          <a:xfrm>
            <a:off x="342900" y="1276710"/>
            <a:ext cx="8458200" cy="1432624"/>
          </a:xfrm>
        </p:spPr>
        <p:txBody>
          <a:bodyPr>
            <a:normAutofit/>
          </a:bodyPr>
          <a:lstStyle/>
          <a:p>
            <a:pPr marL="0" lvl="1" indent="0">
              <a:buNone/>
            </a:pPr>
            <a:r>
              <a:rPr lang="en-US" dirty="0"/>
              <a:t>W</a:t>
            </a:r>
            <a:r>
              <a:rPr lang="en-US" sz="100" dirty="0"/>
              <a:t> </a:t>
            </a:r>
            <a:r>
              <a:rPr lang="en-US" dirty="0"/>
              <a:t>T</a:t>
            </a:r>
            <a:r>
              <a:rPr lang="en-US" sz="100" dirty="0"/>
              <a:t> </a:t>
            </a:r>
            <a:r>
              <a:rPr lang="en-US" dirty="0"/>
              <a:t>O as global police.</a:t>
            </a:r>
          </a:p>
          <a:p>
            <a:pPr marL="292608" lvl="2" indent="-292608"/>
            <a:r>
              <a:rPr lang="en-US" sz="2000" dirty="0"/>
              <a:t>First two decades suggest that it is having a positive effect.</a:t>
            </a:r>
          </a:p>
          <a:p>
            <a:pPr marL="292608" lvl="2" indent="-292608"/>
            <a:r>
              <a:rPr lang="en-US" sz="2000" dirty="0"/>
              <a:t>Resolved three-fourths of cases via informal consultations.</a:t>
            </a:r>
            <a:endParaRPr lang="en-US" altLang="en-US" sz="2000" dirty="0"/>
          </a:p>
        </p:txBody>
      </p:sp>
      <p:sp>
        <p:nvSpPr>
          <p:cNvPr id="6" name="Content Placeholder 5">
            <a:extLst>
              <a:ext uri="{FF2B5EF4-FFF2-40B4-BE49-F238E27FC236}">
                <a16:creationId xmlns:a16="http://schemas.microsoft.com/office/drawing/2014/main" xmlns="" id="{3AD924FA-F909-4657-86E8-445EBC003418}"/>
              </a:ext>
            </a:extLst>
          </p:cNvPr>
          <p:cNvSpPr>
            <a:spLocks noGrp="1"/>
          </p:cNvSpPr>
          <p:nvPr>
            <p:ph sz="quarter" idx="14"/>
          </p:nvPr>
        </p:nvSpPr>
        <p:spPr>
          <a:xfrm>
            <a:off x="342900" y="2961642"/>
            <a:ext cx="8458200" cy="1965960"/>
          </a:xfrm>
        </p:spPr>
        <p:txBody>
          <a:bodyPr>
            <a:normAutofit/>
          </a:bodyPr>
          <a:lstStyle/>
          <a:p>
            <a:pPr marL="0" lvl="1" indent="0">
              <a:buNone/>
            </a:pPr>
            <a:r>
              <a:rPr lang="en-US" dirty="0"/>
              <a:t>Expanded trade agreements.</a:t>
            </a:r>
          </a:p>
          <a:p>
            <a:pPr marL="292608" lvl="2" indent="-292608"/>
            <a:r>
              <a:rPr lang="en-US" sz="2000" dirty="0"/>
              <a:t>Uruguay Round extended global trading rules to cover services.</a:t>
            </a:r>
          </a:p>
          <a:p>
            <a:pPr marL="292608" lvl="2" indent="-292608"/>
            <a:r>
              <a:rPr lang="en-US" sz="2000" dirty="0"/>
              <a:t>Telecommunications, financial services.</a:t>
            </a:r>
          </a:p>
          <a:p>
            <a:pPr marL="292608" lvl="2" indent="-292608"/>
            <a:r>
              <a:rPr lang="en-US" sz="2000" dirty="0"/>
              <a:t>Foreign direct investment.</a:t>
            </a:r>
          </a:p>
        </p:txBody>
      </p:sp>
    </p:spTree>
    <p:extLst>
      <p:ext uri="{BB962C8B-B14F-4D97-AF65-F5344CB8AC3E}">
        <p14:creationId xmlns:p14="http://schemas.microsoft.com/office/powerpoint/2010/main" xmlns="" val="11800306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FC6E88-0CEF-418C-B7DA-0462D6F96FDD}"/>
              </a:ext>
            </a:extLst>
          </p:cNvPr>
          <p:cNvSpPr>
            <a:spLocks noGrp="1"/>
          </p:cNvSpPr>
          <p:nvPr>
            <p:ph type="title"/>
          </p:nvPr>
        </p:nvSpPr>
        <p:spPr>
          <a:xfrm>
            <a:off x="342900" y="147328"/>
            <a:ext cx="8610600" cy="993554"/>
          </a:xfrm>
        </p:spPr>
        <p:txBody>
          <a:bodyPr>
            <a:normAutofit fontScale="90000"/>
          </a:bodyPr>
          <a:lstStyle/>
          <a:p>
            <a:r>
              <a:rPr lang="en-US" dirty="0"/>
              <a:t>Development of the World Trading System </a:t>
            </a:r>
            <a:r>
              <a:rPr lang="en-US" sz="1100" b="0" dirty="0"/>
              <a:t>8</a:t>
            </a:r>
            <a:endParaRPr lang="en-US" dirty="0"/>
          </a:p>
        </p:txBody>
      </p:sp>
      <p:sp>
        <p:nvSpPr>
          <p:cNvPr id="3" name="Content Placeholder 2">
            <a:extLst>
              <a:ext uri="{FF2B5EF4-FFF2-40B4-BE49-F238E27FC236}">
                <a16:creationId xmlns:a16="http://schemas.microsoft.com/office/drawing/2014/main" xmlns="" id="{3C113B98-8A70-4BFE-A75A-6A2E513B7D77}"/>
              </a:ext>
            </a:extLst>
          </p:cNvPr>
          <p:cNvSpPr>
            <a:spLocks noGrp="1"/>
          </p:cNvSpPr>
          <p:nvPr>
            <p:ph sz="quarter" idx="11"/>
          </p:nvPr>
        </p:nvSpPr>
        <p:spPr>
          <a:xfrm>
            <a:off x="342900" y="1276710"/>
            <a:ext cx="8458200" cy="1771290"/>
          </a:xfrm>
        </p:spPr>
        <p:txBody>
          <a:bodyPr/>
          <a:lstStyle/>
          <a:p>
            <a:pPr>
              <a:defRPr/>
            </a:pPr>
            <a:r>
              <a:rPr lang="en-US" sz="2400" dirty="0"/>
              <a:t>W</a:t>
            </a:r>
            <a:r>
              <a:rPr lang="en-US" sz="100" dirty="0"/>
              <a:t> </a:t>
            </a:r>
            <a:r>
              <a:rPr lang="en-US" sz="2400" dirty="0"/>
              <a:t>T</a:t>
            </a:r>
            <a:r>
              <a:rPr lang="en-US" sz="100" dirty="0"/>
              <a:t> </a:t>
            </a:r>
            <a:r>
              <a:rPr lang="en-US" sz="2400" dirty="0"/>
              <a:t>O: Unresolved Issues and the Doha Round</a:t>
            </a:r>
          </a:p>
          <a:p>
            <a:pPr marL="0" lvl="1" indent="0">
              <a:buNone/>
              <a:defRPr/>
            </a:pPr>
            <a:r>
              <a:rPr lang="en-US" sz="2200" dirty="0"/>
              <a:t>Antidumping actions.</a:t>
            </a:r>
          </a:p>
          <a:p>
            <a:pPr marL="292608" lvl="2" indent="-292608">
              <a:defRPr/>
            </a:pPr>
            <a:r>
              <a:rPr lang="en-US" sz="2000" dirty="0"/>
              <a:t>Encourage members to strengthen regulations governing the imposition of antidumping duties.</a:t>
            </a:r>
          </a:p>
        </p:txBody>
      </p:sp>
      <p:sp>
        <p:nvSpPr>
          <p:cNvPr id="4" name="Content Placeholder 3">
            <a:extLst>
              <a:ext uri="{FF2B5EF4-FFF2-40B4-BE49-F238E27FC236}">
                <a16:creationId xmlns:a16="http://schemas.microsoft.com/office/drawing/2014/main" xmlns="" id="{547F78DE-E059-4FBE-B15F-21B2FD773F8D}"/>
              </a:ext>
            </a:extLst>
          </p:cNvPr>
          <p:cNvSpPr>
            <a:spLocks noGrp="1"/>
          </p:cNvSpPr>
          <p:nvPr>
            <p:ph sz="quarter" idx="14"/>
          </p:nvPr>
        </p:nvSpPr>
        <p:spPr>
          <a:xfrm>
            <a:off x="342899" y="3185160"/>
            <a:ext cx="8458201" cy="1219200"/>
          </a:xfrm>
        </p:spPr>
        <p:txBody>
          <a:bodyPr/>
          <a:lstStyle/>
          <a:p>
            <a:r>
              <a:rPr lang="en-US" sz="2200" dirty="0"/>
              <a:t>Protectionism in agriculture.</a:t>
            </a:r>
          </a:p>
          <a:p>
            <a:pPr marL="292608" indent="-292608">
              <a:buFont typeface="Arial" panose="020B0604020202020204" pitchFamily="34" charset="0"/>
              <a:buChar char="•"/>
            </a:pPr>
            <a:r>
              <a:rPr lang="en-US" dirty="0"/>
              <a:t>Concerned with high level of tariffs and subsidies in agricultural sector of many economies.</a:t>
            </a:r>
          </a:p>
        </p:txBody>
      </p:sp>
      <p:sp>
        <p:nvSpPr>
          <p:cNvPr id="5" name="Content Placeholder 4">
            <a:extLst>
              <a:ext uri="{FF2B5EF4-FFF2-40B4-BE49-F238E27FC236}">
                <a16:creationId xmlns:a16="http://schemas.microsoft.com/office/drawing/2014/main" xmlns="" id="{AA3FD641-5C78-4DC1-86E6-B187C68AED46}"/>
              </a:ext>
            </a:extLst>
          </p:cNvPr>
          <p:cNvSpPr>
            <a:spLocks noGrp="1"/>
          </p:cNvSpPr>
          <p:nvPr>
            <p:ph sz="quarter" idx="15"/>
          </p:nvPr>
        </p:nvSpPr>
        <p:spPr>
          <a:xfrm>
            <a:off x="342899" y="4592852"/>
            <a:ext cx="8458201" cy="1655548"/>
          </a:xfrm>
        </p:spPr>
        <p:txBody>
          <a:bodyPr/>
          <a:lstStyle/>
          <a:p>
            <a:r>
              <a:rPr lang="en-US" sz="2200" dirty="0"/>
              <a:t>Protection of intellectual property.</a:t>
            </a:r>
          </a:p>
          <a:p>
            <a:pPr marL="292608" indent="-292608">
              <a:buFont typeface="Arial" panose="020B0604020202020204" pitchFamily="34" charset="0"/>
              <a:buChar char="•"/>
            </a:pPr>
            <a:r>
              <a:rPr lang="en-US" dirty="0"/>
              <a:t>Members believe protection of intellectual property rights is essential to the international trading system.</a:t>
            </a:r>
          </a:p>
        </p:txBody>
      </p:sp>
    </p:spTree>
    <p:extLst>
      <p:ext uri="{BB962C8B-B14F-4D97-AF65-F5344CB8AC3E}">
        <p14:creationId xmlns:p14="http://schemas.microsoft.com/office/powerpoint/2010/main" xmlns="" val="34014127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29207F-BEF7-4C38-B357-ED313C1C4AE1}"/>
              </a:ext>
            </a:extLst>
          </p:cNvPr>
          <p:cNvSpPr>
            <a:spLocks noGrp="1"/>
          </p:cNvSpPr>
          <p:nvPr>
            <p:ph type="title"/>
          </p:nvPr>
        </p:nvSpPr>
        <p:spPr/>
        <p:txBody>
          <a:bodyPr/>
          <a:lstStyle/>
          <a:p>
            <a:r>
              <a:rPr lang="en-US" dirty="0"/>
              <a:t>Protecting Agriculture</a:t>
            </a:r>
          </a:p>
        </p:txBody>
      </p:sp>
      <p:pic>
        <p:nvPicPr>
          <p:cNvPr id="5" name="Picture 4" descr="A photograph shows a woman standing in a cowshed.">
            <a:extLst>
              <a:ext uri="{FF2B5EF4-FFF2-40B4-BE49-F238E27FC236}">
                <a16:creationId xmlns:a16="http://schemas.microsoft.com/office/drawing/2014/main" xmlns="" id="{54B5E6FD-2889-4649-8805-665A93C7530D}"/>
              </a:ext>
            </a:extLst>
          </p:cNvPr>
          <p:cNvPicPr>
            <a:picLocks noChangeAspect="1"/>
          </p:cNvPicPr>
          <p:nvPr/>
        </p:nvPicPr>
        <p:blipFill>
          <a:blip r:embed="rId3"/>
          <a:stretch>
            <a:fillRect/>
          </a:stretch>
        </p:blipFill>
        <p:spPr>
          <a:xfrm>
            <a:off x="588240" y="1426540"/>
            <a:ext cx="5164645" cy="3700118"/>
          </a:xfrm>
          <a:prstGeom prst="rect">
            <a:avLst/>
          </a:prstGeom>
        </p:spPr>
      </p:pic>
      <p:sp>
        <p:nvSpPr>
          <p:cNvPr id="3" name="Content Placeholder 2">
            <a:extLst>
              <a:ext uri="{FF2B5EF4-FFF2-40B4-BE49-F238E27FC236}">
                <a16:creationId xmlns:a16="http://schemas.microsoft.com/office/drawing/2014/main" xmlns="" id="{9DE6915F-1B1E-4A1E-AEFF-389618A62FFC}"/>
              </a:ext>
            </a:extLst>
          </p:cNvPr>
          <p:cNvSpPr>
            <a:spLocks noGrp="1"/>
          </p:cNvSpPr>
          <p:nvPr>
            <p:ph sz="quarter" idx="11"/>
          </p:nvPr>
        </p:nvSpPr>
        <p:spPr>
          <a:xfrm>
            <a:off x="6172731" y="2311303"/>
            <a:ext cx="2607195" cy="1203960"/>
          </a:xfrm>
        </p:spPr>
        <p:txBody>
          <a:bodyPr>
            <a:normAutofit/>
          </a:bodyPr>
          <a:lstStyle/>
          <a:p>
            <a:r>
              <a:rPr lang="en-US" sz="2000" dirty="0"/>
              <a:t>Production operations at J.M. Larson Dairy.</a:t>
            </a:r>
          </a:p>
        </p:txBody>
      </p:sp>
      <p:sp>
        <p:nvSpPr>
          <p:cNvPr id="7" name="Text Placeholder 6">
            <a:extLst>
              <a:ext uri="{FF2B5EF4-FFF2-40B4-BE49-F238E27FC236}">
                <a16:creationId xmlns:a16="http://schemas.microsoft.com/office/drawing/2014/main" xmlns="" id="{9DF06855-CE4F-4578-9E35-95AD1F8EEEFB}"/>
              </a:ext>
            </a:extLst>
          </p:cNvPr>
          <p:cNvSpPr>
            <a:spLocks noGrp="1"/>
          </p:cNvSpPr>
          <p:nvPr>
            <p:ph type="body" sz="quarter" idx="13"/>
          </p:nvPr>
        </p:nvSpPr>
        <p:spPr/>
        <p:txBody>
          <a:bodyPr/>
          <a:lstStyle/>
          <a:p>
            <a:r>
              <a:rPr lang="en-US" dirty="0"/>
              <a:t>Bonfanti Diego/Getty Images</a:t>
            </a:r>
          </a:p>
        </p:txBody>
      </p:sp>
    </p:spTree>
    <p:extLst>
      <p:ext uri="{BB962C8B-B14F-4D97-AF65-F5344CB8AC3E}">
        <p14:creationId xmlns:p14="http://schemas.microsoft.com/office/powerpoint/2010/main" xmlns="" val="5714904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1AD698-C0CA-4A47-9CB2-D3C3959FEC16}"/>
              </a:ext>
            </a:extLst>
          </p:cNvPr>
          <p:cNvSpPr>
            <a:spLocks noGrp="1"/>
          </p:cNvSpPr>
          <p:nvPr>
            <p:ph type="title"/>
          </p:nvPr>
        </p:nvSpPr>
        <p:spPr>
          <a:xfrm>
            <a:off x="342900" y="147328"/>
            <a:ext cx="8610600" cy="993554"/>
          </a:xfrm>
        </p:spPr>
        <p:txBody>
          <a:bodyPr>
            <a:normAutofit fontScale="90000"/>
          </a:bodyPr>
          <a:lstStyle/>
          <a:p>
            <a:r>
              <a:rPr lang="en-US" dirty="0"/>
              <a:t>Development of the World Trading System </a:t>
            </a:r>
            <a:r>
              <a:rPr lang="en-US" sz="1100" b="0" dirty="0"/>
              <a:t>9</a:t>
            </a:r>
          </a:p>
        </p:txBody>
      </p:sp>
      <p:sp>
        <p:nvSpPr>
          <p:cNvPr id="3" name="Content Placeholder 2">
            <a:extLst>
              <a:ext uri="{FF2B5EF4-FFF2-40B4-BE49-F238E27FC236}">
                <a16:creationId xmlns:a16="http://schemas.microsoft.com/office/drawing/2014/main" xmlns="" id="{C78332DE-EC1A-4393-A7B6-BB386B56628E}"/>
              </a:ext>
            </a:extLst>
          </p:cNvPr>
          <p:cNvSpPr>
            <a:spLocks noGrp="1"/>
          </p:cNvSpPr>
          <p:nvPr>
            <p:ph sz="quarter" idx="11"/>
          </p:nvPr>
        </p:nvSpPr>
        <p:spPr>
          <a:xfrm>
            <a:off x="342900" y="1276710"/>
            <a:ext cx="8458200" cy="1155940"/>
          </a:xfrm>
        </p:spPr>
        <p:txBody>
          <a:bodyPr>
            <a:normAutofit/>
          </a:bodyPr>
          <a:lstStyle/>
          <a:p>
            <a:pPr marL="0" lvl="1" indent="0">
              <a:buNone/>
              <a:defRPr/>
            </a:pPr>
            <a:r>
              <a:rPr lang="en-US" dirty="0"/>
              <a:t>Market access for nonagricultural goods and services.</a:t>
            </a:r>
          </a:p>
          <a:p>
            <a:pPr marL="292608" lvl="2" indent="-292608">
              <a:defRPr/>
            </a:pPr>
            <a:r>
              <a:rPr lang="en-US" sz="2000" dirty="0"/>
              <a:t>Tariffs on services remain higher than on industrial goods.</a:t>
            </a:r>
            <a:endParaRPr lang="en-US" altLang="en-US" sz="2000" dirty="0"/>
          </a:p>
        </p:txBody>
      </p:sp>
      <p:sp>
        <p:nvSpPr>
          <p:cNvPr id="6" name="Content Placeholder 5">
            <a:extLst>
              <a:ext uri="{FF2B5EF4-FFF2-40B4-BE49-F238E27FC236}">
                <a16:creationId xmlns:a16="http://schemas.microsoft.com/office/drawing/2014/main" xmlns="" id="{3AD924FA-F909-4657-86E8-445EBC003418}"/>
              </a:ext>
            </a:extLst>
          </p:cNvPr>
          <p:cNvSpPr>
            <a:spLocks noGrp="1"/>
          </p:cNvSpPr>
          <p:nvPr>
            <p:ph sz="quarter" idx="14"/>
          </p:nvPr>
        </p:nvSpPr>
        <p:spPr>
          <a:xfrm>
            <a:off x="342900" y="2564344"/>
            <a:ext cx="8458200" cy="3356252"/>
          </a:xfrm>
        </p:spPr>
        <p:txBody>
          <a:bodyPr>
            <a:normAutofit/>
          </a:bodyPr>
          <a:lstStyle/>
          <a:p>
            <a:pPr marL="0" lvl="1" indent="0">
              <a:buNone/>
              <a:defRPr/>
            </a:pPr>
            <a:r>
              <a:rPr lang="en-US" dirty="0"/>
              <a:t>A new round of talks: Doha.</a:t>
            </a:r>
          </a:p>
          <a:p>
            <a:pPr marL="292608" lvl="2" indent="-292608">
              <a:defRPr/>
            </a:pPr>
            <a:r>
              <a:rPr lang="en-US" sz="2000" dirty="0"/>
              <a:t>Ongoing since 2001.</a:t>
            </a:r>
          </a:p>
          <a:p>
            <a:pPr marL="292608" lvl="2" indent="-292608">
              <a:defRPr/>
            </a:pPr>
            <a:r>
              <a:rPr lang="en-US" sz="2000" dirty="0"/>
              <a:t>Concerned with cutting tariffs on industrial goods and services, phasing out subsidies to agricultural producers, reducing barriers to cross-border investment, and limiting use of antidumping laws.</a:t>
            </a:r>
          </a:p>
        </p:txBody>
      </p:sp>
    </p:spTree>
    <p:extLst>
      <p:ext uri="{BB962C8B-B14F-4D97-AF65-F5344CB8AC3E}">
        <p14:creationId xmlns:p14="http://schemas.microsoft.com/office/powerpoint/2010/main" xmlns="" val="15103488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BC261F-BBBB-4680-9A33-7AB7D490412C}"/>
              </a:ext>
            </a:extLst>
          </p:cNvPr>
          <p:cNvSpPr>
            <a:spLocks noGrp="1"/>
          </p:cNvSpPr>
          <p:nvPr>
            <p:ph type="title"/>
          </p:nvPr>
        </p:nvSpPr>
        <p:spPr>
          <a:xfrm>
            <a:off x="342900" y="147328"/>
            <a:ext cx="8610600" cy="993554"/>
          </a:xfrm>
        </p:spPr>
        <p:txBody>
          <a:bodyPr>
            <a:normAutofit/>
          </a:bodyPr>
          <a:lstStyle/>
          <a:p>
            <a:r>
              <a:rPr lang="en-US" sz="3200" dirty="0"/>
              <a:t>Development of the World Trading System </a:t>
            </a:r>
            <a:r>
              <a:rPr lang="en-US" sz="1000" b="0" dirty="0"/>
              <a:t>10</a:t>
            </a:r>
          </a:p>
        </p:txBody>
      </p:sp>
      <p:sp>
        <p:nvSpPr>
          <p:cNvPr id="3" name="Content Placeholder 2">
            <a:extLst>
              <a:ext uri="{FF2B5EF4-FFF2-40B4-BE49-F238E27FC236}">
                <a16:creationId xmlns:a16="http://schemas.microsoft.com/office/drawing/2014/main" xmlns="" id="{C896CE1D-5B6D-42DA-A1F7-9DEC9C82982B}"/>
              </a:ext>
            </a:extLst>
          </p:cNvPr>
          <p:cNvSpPr>
            <a:spLocks noGrp="1"/>
          </p:cNvSpPr>
          <p:nvPr>
            <p:ph sz="quarter" idx="11"/>
          </p:nvPr>
        </p:nvSpPr>
        <p:spPr>
          <a:xfrm>
            <a:off x="342900" y="1276710"/>
            <a:ext cx="8458200" cy="5238390"/>
          </a:xfrm>
        </p:spPr>
        <p:txBody>
          <a:bodyPr/>
          <a:lstStyle/>
          <a:p>
            <a:pPr>
              <a:defRPr/>
            </a:pPr>
            <a:r>
              <a:rPr lang="en-US" b="1" dirty="0"/>
              <a:t>Multilateral and Bilateral Trade Agreements</a:t>
            </a:r>
            <a:endParaRPr lang="en-US" sz="1800" b="1" dirty="0"/>
          </a:p>
          <a:p>
            <a:pPr lvl="1" indent="-292608">
              <a:defRPr/>
            </a:pPr>
            <a:r>
              <a:rPr lang="en-US" dirty="0"/>
              <a:t>Reciprocal trade agreements between two or more partners.</a:t>
            </a:r>
          </a:p>
          <a:p>
            <a:pPr lvl="1" indent="-292608">
              <a:defRPr/>
            </a:pPr>
            <a:r>
              <a:rPr lang="en-US" dirty="0"/>
              <a:t>Trump administration withdrew from the T</a:t>
            </a:r>
            <a:r>
              <a:rPr lang="en-US" sz="100" dirty="0"/>
              <a:t> </a:t>
            </a:r>
            <a:r>
              <a:rPr lang="en-US" dirty="0"/>
              <a:t>P</a:t>
            </a:r>
            <a:r>
              <a:rPr lang="en-US" sz="100" dirty="0"/>
              <a:t> </a:t>
            </a:r>
            <a:r>
              <a:rPr lang="en-US" dirty="0" err="1"/>
              <a:t>P</a:t>
            </a:r>
            <a:r>
              <a:rPr lang="en-US" dirty="0"/>
              <a:t> and trade agreement with the E</a:t>
            </a:r>
            <a:r>
              <a:rPr lang="en-US" sz="100" dirty="0"/>
              <a:t> </a:t>
            </a:r>
            <a:r>
              <a:rPr lang="en-US" dirty="0"/>
              <a:t>U was put on hold.</a:t>
            </a:r>
          </a:p>
          <a:p>
            <a:pPr lvl="1" indent="-292608">
              <a:defRPr/>
            </a:pPr>
            <a:r>
              <a:rPr lang="en-US" dirty="0"/>
              <a:t>Agreements are designed to capture gain from trade beyond those agreements currently attainable under </a:t>
            </a:r>
            <a:r>
              <a:rPr lang="en-US" sz="1800" dirty="0"/>
              <a:t>W</a:t>
            </a:r>
            <a:r>
              <a:rPr lang="en-US" sz="100" dirty="0"/>
              <a:t> </a:t>
            </a:r>
            <a:r>
              <a:rPr lang="en-US" sz="1800" dirty="0"/>
              <a:t>T</a:t>
            </a:r>
            <a:r>
              <a:rPr lang="en-US" sz="100" dirty="0"/>
              <a:t> </a:t>
            </a:r>
            <a:r>
              <a:rPr lang="en-US" sz="1800" dirty="0"/>
              <a:t>O</a:t>
            </a:r>
            <a:r>
              <a:rPr lang="en-US" dirty="0"/>
              <a:t> treaties.</a:t>
            </a:r>
          </a:p>
        </p:txBody>
      </p:sp>
    </p:spTree>
    <p:extLst>
      <p:ext uri="{BB962C8B-B14F-4D97-AF65-F5344CB8AC3E}">
        <p14:creationId xmlns:p14="http://schemas.microsoft.com/office/powerpoint/2010/main" xmlns="" val="36131686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BC261F-BBBB-4680-9A33-7AB7D490412C}"/>
              </a:ext>
            </a:extLst>
          </p:cNvPr>
          <p:cNvSpPr>
            <a:spLocks noGrp="1"/>
          </p:cNvSpPr>
          <p:nvPr>
            <p:ph type="title"/>
          </p:nvPr>
        </p:nvSpPr>
        <p:spPr>
          <a:xfrm>
            <a:off x="342900" y="147328"/>
            <a:ext cx="8610600" cy="993554"/>
          </a:xfrm>
        </p:spPr>
        <p:txBody>
          <a:bodyPr>
            <a:normAutofit/>
          </a:bodyPr>
          <a:lstStyle/>
          <a:p>
            <a:r>
              <a:rPr lang="en-US" sz="3200" dirty="0"/>
              <a:t>Development of the World Trading System </a:t>
            </a:r>
            <a:r>
              <a:rPr lang="en-US" sz="1000" b="0" dirty="0"/>
              <a:t>11</a:t>
            </a:r>
          </a:p>
        </p:txBody>
      </p:sp>
      <p:sp>
        <p:nvSpPr>
          <p:cNvPr id="3" name="Content Placeholder 2">
            <a:extLst>
              <a:ext uri="{FF2B5EF4-FFF2-40B4-BE49-F238E27FC236}">
                <a16:creationId xmlns:a16="http://schemas.microsoft.com/office/drawing/2014/main" xmlns="" id="{C896CE1D-5B6D-42DA-A1F7-9DEC9C82982B}"/>
              </a:ext>
            </a:extLst>
          </p:cNvPr>
          <p:cNvSpPr>
            <a:spLocks noGrp="1"/>
          </p:cNvSpPr>
          <p:nvPr>
            <p:ph sz="quarter" idx="11"/>
          </p:nvPr>
        </p:nvSpPr>
        <p:spPr>
          <a:xfrm>
            <a:off x="342900" y="1276710"/>
            <a:ext cx="8458200" cy="5238390"/>
          </a:xfrm>
        </p:spPr>
        <p:txBody>
          <a:bodyPr/>
          <a:lstStyle/>
          <a:p>
            <a:pPr>
              <a:defRPr/>
            </a:pPr>
            <a:r>
              <a:rPr lang="en-US" dirty="0"/>
              <a:t>The World Trading System Under Threat</a:t>
            </a:r>
          </a:p>
          <a:p>
            <a:pPr marL="0" lvl="1" indent="0">
              <a:buNone/>
              <a:defRPr/>
            </a:pPr>
            <a:r>
              <a:rPr lang="en-US" dirty="0"/>
              <a:t>Two events suggest that global consensus on free trade isn’t accurate:</a:t>
            </a:r>
          </a:p>
          <a:p>
            <a:pPr marL="0" lvl="2" indent="0">
              <a:buNone/>
              <a:defRPr/>
            </a:pPr>
            <a:r>
              <a:rPr lang="en-US" sz="2000" dirty="0"/>
              <a:t>Decision by the British to withdraw from the E</a:t>
            </a:r>
            <a:r>
              <a:rPr lang="en-US" sz="100" dirty="0"/>
              <a:t> </a:t>
            </a:r>
            <a:r>
              <a:rPr lang="en-US" sz="2000" dirty="0"/>
              <a:t>U.</a:t>
            </a:r>
          </a:p>
          <a:p>
            <a:pPr marL="0" lvl="2" indent="0">
              <a:buNone/>
              <a:defRPr/>
            </a:pPr>
            <a:r>
              <a:rPr lang="en-US" sz="2000" dirty="0"/>
              <a:t>2016 election of Donald Trump, who appeared to hold mercantilist views on trade.</a:t>
            </a:r>
          </a:p>
          <a:p>
            <a:pPr marL="292608" lvl="3" indent="-292608">
              <a:spcBef>
                <a:spcPts val="1000"/>
              </a:spcBef>
              <a:spcAft>
                <a:spcPts val="0"/>
              </a:spcAft>
              <a:defRPr/>
            </a:pPr>
            <a:r>
              <a:rPr lang="en-US" sz="1800" dirty="0"/>
              <a:t>Withdrew from Trans-Pacific Partnership.</a:t>
            </a:r>
          </a:p>
          <a:p>
            <a:pPr marL="292608" lvl="3" indent="-292608">
              <a:spcBef>
                <a:spcPts val="1000"/>
              </a:spcBef>
              <a:spcAft>
                <a:spcPts val="0"/>
              </a:spcAft>
              <a:defRPr/>
            </a:pPr>
            <a:r>
              <a:rPr lang="en-US" sz="1800" dirty="0"/>
              <a:t>Placed tariffs on certain imports.</a:t>
            </a:r>
          </a:p>
          <a:p>
            <a:pPr marL="292608" lvl="3" indent="-292608">
              <a:spcBef>
                <a:spcPts val="1000"/>
              </a:spcBef>
              <a:spcAft>
                <a:spcPts val="0"/>
              </a:spcAft>
              <a:defRPr/>
            </a:pPr>
            <a:r>
              <a:rPr lang="en-US" sz="1800" dirty="0"/>
              <a:t>Renegotiated N</a:t>
            </a:r>
            <a:r>
              <a:rPr lang="en-US" sz="100" dirty="0"/>
              <a:t> </a:t>
            </a:r>
            <a:r>
              <a:rPr lang="en-US" sz="1800" dirty="0"/>
              <a:t>A</a:t>
            </a:r>
            <a:r>
              <a:rPr lang="en-US" sz="100" dirty="0"/>
              <a:t> </a:t>
            </a:r>
            <a:r>
              <a:rPr lang="en-US" sz="1800" dirty="0"/>
              <a:t>F</a:t>
            </a:r>
            <a:r>
              <a:rPr lang="en-US" sz="100" dirty="0"/>
              <a:t> </a:t>
            </a:r>
            <a:r>
              <a:rPr lang="en-US" sz="1800" dirty="0"/>
              <a:t>T</a:t>
            </a:r>
            <a:r>
              <a:rPr lang="en-US" sz="100" dirty="0"/>
              <a:t> </a:t>
            </a:r>
            <a:r>
              <a:rPr lang="en-US" sz="1800" dirty="0"/>
              <a:t>A.</a:t>
            </a:r>
          </a:p>
          <a:p>
            <a:pPr marL="292608" lvl="3" indent="-292608">
              <a:spcBef>
                <a:spcPts val="1000"/>
              </a:spcBef>
              <a:spcAft>
                <a:spcPts val="0"/>
              </a:spcAft>
              <a:defRPr/>
            </a:pPr>
            <a:r>
              <a:rPr lang="en-US" sz="1800" dirty="0"/>
              <a:t>Expressed hostility to the W</a:t>
            </a:r>
            <a:r>
              <a:rPr lang="en-US" sz="100" dirty="0"/>
              <a:t> </a:t>
            </a:r>
            <a:r>
              <a:rPr lang="en-US" sz="1800" dirty="0"/>
              <a:t>T</a:t>
            </a:r>
            <a:r>
              <a:rPr lang="en-US" sz="100" dirty="0"/>
              <a:t> </a:t>
            </a:r>
            <a:r>
              <a:rPr lang="en-US" sz="1800" dirty="0"/>
              <a:t>O.</a:t>
            </a:r>
          </a:p>
        </p:txBody>
      </p:sp>
    </p:spTree>
    <p:extLst>
      <p:ext uri="{BB962C8B-B14F-4D97-AF65-F5344CB8AC3E}">
        <p14:creationId xmlns:p14="http://schemas.microsoft.com/office/powerpoint/2010/main" xmlns="" val="17123149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BC261F-BBBB-4680-9A33-7AB7D490412C}"/>
              </a:ext>
            </a:extLst>
          </p:cNvPr>
          <p:cNvSpPr>
            <a:spLocks noGrp="1"/>
          </p:cNvSpPr>
          <p:nvPr>
            <p:ph type="title"/>
          </p:nvPr>
        </p:nvSpPr>
        <p:spPr>
          <a:xfrm>
            <a:off x="342900" y="147328"/>
            <a:ext cx="8610600" cy="993554"/>
          </a:xfrm>
        </p:spPr>
        <p:txBody>
          <a:bodyPr>
            <a:normAutofit/>
          </a:bodyPr>
          <a:lstStyle/>
          <a:p>
            <a:r>
              <a:rPr lang="en-US" sz="3200" dirty="0"/>
              <a:t>Development of the World Trading System </a:t>
            </a:r>
            <a:r>
              <a:rPr lang="en-US" sz="1000" b="0" dirty="0"/>
              <a:t>12</a:t>
            </a:r>
          </a:p>
        </p:txBody>
      </p:sp>
      <p:sp>
        <p:nvSpPr>
          <p:cNvPr id="3" name="Content Placeholder 2">
            <a:extLst>
              <a:ext uri="{FF2B5EF4-FFF2-40B4-BE49-F238E27FC236}">
                <a16:creationId xmlns:a16="http://schemas.microsoft.com/office/drawing/2014/main" xmlns="" id="{C896CE1D-5B6D-42DA-A1F7-9DEC9C82982B}"/>
              </a:ext>
            </a:extLst>
          </p:cNvPr>
          <p:cNvSpPr>
            <a:spLocks noGrp="1"/>
          </p:cNvSpPr>
          <p:nvPr>
            <p:ph sz="quarter" idx="11"/>
          </p:nvPr>
        </p:nvSpPr>
        <p:spPr>
          <a:xfrm>
            <a:off x="342900" y="1276710"/>
            <a:ext cx="8458200" cy="5238390"/>
          </a:xfrm>
        </p:spPr>
        <p:txBody>
          <a:bodyPr/>
          <a:lstStyle/>
          <a:p>
            <a:pPr marL="292608" indent="-292608">
              <a:buFont typeface="Arial" panose="020B0604020202020204" pitchFamily="34" charset="0"/>
              <a:buChar char="•"/>
              <a:defRPr/>
            </a:pPr>
            <a:r>
              <a:rPr lang="en-US" sz="2200" dirty="0"/>
              <a:t>In 2020, the Director General of the W</a:t>
            </a:r>
            <a:r>
              <a:rPr lang="en-US" sz="100" dirty="0"/>
              <a:t> </a:t>
            </a:r>
            <a:r>
              <a:rPr lang="en-US" sz="2200" dirty="0"/>
              <a:t>T</a:t>
            </a:r>
            <a:r>
              <a:rPr lang="en-US" sz="100" dirty="0"/>
              <a:t> </a:t>
            </a:r>
            <a:r>
              <a:rPr lang="en-US" sz="2200" dirty="0"/>
              <a:t>O noted that in its first 25 years, the binding rules governing international trade facilitated dramatic growth in cross-border activity.</a:t>
            </a:r>
          </a:p>
          <a:p>
            <a:pPr marL="292608" indent="-292608">
              <a:buFont typeface="Arial" panose="020B0604020202020204" pitchFamily="34" charset="0"/>
              <a:buChar char="•"/>
              <a:defRPr/>
            </a:pPr>
            <a:r>
              <a:rPr lang="en-US" sz="2200" dirty="0"/>
              <a:t>Also noted the W</a:t>
            </a:r>
            <a:r>
              <a:rPr lang="en-US" sz="100" dirty="0"/>
              <a:t> </a:t>
            </a:r>
            <a:r>
              <a:rPr lang="en-US" sz="2200" dirty="0"/>
              <a:t>T</a:t>
            </a:r>
            <a:r>
              <a:rPr lang="en-US" sz="100" dirty="0"/>
              <a:t> </a:t>
            </a:r>
            <a:r>
              <a:rPr lang="en-US" sz="2200" dirty="0"/>
              <a:t>O faces unmatched challenges today that will affect the global economy for decades.</a:t>
            </a:r>
          </a:p>
        </p:txBody>
      </p:sp>
    </p:spTree>
    <p:extLst>
      <p:ext uri="{BB962C8B-B14F-4D97-AF65-F5344CB8AC3E}">
        <p14:creationId xmlns:p14="http://schemas.microsoft.com/office/powerpoint/2010/main" xmlns="" val="2095007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BC261F-BBBB-4680-9A33-7AB7D490412C}"/>
              </a:ext>
            </a:extLst>
          </p:cNvPr>
          <p:cNvSpPr>
            <a:spLocks noGrp="1"/>
          </p:cNvSpPr>
          <p:nvPr>
            <p:ph type="title"/>
          </p:nvPr>
        </p:nvSpPr>
        <p:spPr>
          <a:xfrm>
            <a:off x="342900" y="147328"/>
            <a:ext cx="8610600" cy="993554"/>
          </a:xfrm>
        </p:spPr>
        <p:txBody>
          <a:bodyPr>
            <a:normAutofit/>
          </a:bodyPr>
          <a:lstStyle/>
          <a:p>
            <a:r>
              <a:rPr lang="en-US" dirty="0"/>
              <a:t>360° View: Managerial Implications </a:t>
            </a:r>
            <a:r>
              <a:rPr lang="en-US" sz="1000" b="0" dirty="0"/>
              <a:t>1</a:t>
            </a:r>
          </a:p>
        </p:txBody>
      </p:sp>
      <p:sp>
        <p:nvSpPr>
          <p:cNvPr id="3" name="Content Placeholder 2">
            <a:extLst>
              <a:ext uri="{FF2B5EF4-FFF2-40B4-BE49-F238E27FC236}">
                <a16:creationId xmlns:a16="http://schemas.microsoft.com/office/drawing/2014/main" xmlns="" id="{C896CE1D-5B6D-42DA-A1F7-9DEC9C82982B}"/>
              </a:ext>
            </a:extLst>
          </p:cNvPr>
          <p:cNvSpPr>
            <a:spLocks noGrp="1"/>
          </p:cNvSpPr>
          <p:nvPr>
            <p:ph sz="quarter" idx="11"/>
          </p:nvPr>
        </p:nvSpPr>
        <p:spPr>
          <a:xfrm>
            <a:off x="342900" y="1276710"/>
            <a:ext cx="8458200" cy="5238390"/>
          </a:xfrm>
        </p:spPr>
        <p:txBody>
          <a:bodyPr/>
          <a:lstStyle/>
          <a:p>
            <a:pPr>
              <a:defRPr/>
            </a:pPr>
            <a:r>
              <a:rPr lang="en-US" dirty="0"/>
              <a:t>Trade Barriers, Firm Strategy, and Policy Implications</a:t>
            </a:r>
          </a:p>
          <a:p>
            <a:pPr marL="0" lvl="1" indent="0">
              <a:buNone/>
              <a:defRPr/>
            </a:pPr>
            <a:r>
              <a:rPr lang="en-US" dirty="0"/>
              <a:t>Trade Barriers and Firm Strategy.</a:t>
            </a:r>
          </a:p>
          <a:p>
            <a:pPr marL="292608" lvl="2" indent="-292608">
              <a:defRPr/>
            </a:pPr>
            <a:r>
              <a:rPr lang="en-US" sz="2000" dirty="0"/>
              <a:t>Tariff barriers raise the costs of exporting.</a:t>
            </a:r>
          </a:p>
          <a:p>
            <a:pPr marL="292608" lvl="2" indent="-292608">
              <a:defRPr/>
            </a:pPr>
            <a:r>
              <a:rPr lang="en-US" sz="2000" dirty="0"/>
              <a:t>Quotas may limit a firm’s ability to serve a country.</a:t>
            </a:r>
          </a:p>
          <a:p>
            <a:pPr marL="292608" lvl="2" indent="-292608">
              <a:defRPr/>
            </a:pPr>
            <a:r>
              <a:rPr lang="en-US" sz="2000" dirty="0"/>
              <a:t>Firms may need to conform to local content requirements.</a:t>
            </a:r>
          </a:p>
          <a:p>
            <a:pPr marL="292608" lvl="2" indent="-292608">
              <a:defRPr/>
            </a:pPr>
            <a:r>
              <a:rPr lang="en-US" sz="2000" dirty="0"/>
              <a:t>Future trade barriers can influence firm strategy.</a:t>
            </a:r>
          </a:p>
          <a:p>
            <a:pPr marL="292608" lvl="2" indent="-292608">
              <a:defRPr/>
            </a:pPr>
            <a:r>
              <a:rPr lang="en-US" sz="2000" dirty="0"/>
              <a:t>Antidumping actions limits ability to use aggressive pricing to gain market share.</a:t>
            </a:r>
          </a:p>
        </p:txBody>
      </p:sp>
    </p:spTree>
    <p:extLst>
      <p:ext uri="{BB962C8B-B14F-4D97-AF65-F5344CB8AC3E}">
        <p14:creationId xmlns:p14="http://schemas.microsoft.com/office/powerpoint/2010/main" xmlns="" val="39166719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57FF93-4124-45B1-BC34-A237CB182A41}"/>
              </a:ext>
            </a:extLst>
          </p:cNvPr>
          <p:cNvSpPr>
            <a:spLocks noGrp="1"/>
          </p:cNvSpPr>
          <p:nvPr>
            <p:ph type="title"/>
          </p:nvPr>
        </p:nvSpPr>
        <p:spPr/>
        <p:txBody>
          <a:bodyPr/>
          <a:lstStyle/>
          <a:p>
            <a:r>
              <a:rPr lang="en-US" dirty="0"/>
              <a:t>360° View: Managerial Implications </a:t>
            </a:r>
            <a:r>
              <a:rPr lang="en-US" sz="1000" b="0" dirty="0"/>
              <a:t>2</a:t>
            </a:r>
          </a:p>
        </p:txBody>
      </p:sp>
      <p:sp>
        <p:nvSpPr>
          <p:cNvPr id="3" name="Content Placeholder 2">
            <a:extLst>
              <a:ext uri="{FF2B5EF4-FFF2-40B4-BE49-F238E27FC236}">
                <a16:creationId xmlns:a16="http://schemas.microsoft.com/office/drawing/2014/main" xmlns="" id="{622313F9-A6CF-4D9B-874E-B561A4739640}"/>
              </a:ext>
            </a:extLst>
          </p:cNvPr>
          <p:cNvSpPr>
            <a:spLocks noGrp="1"/>
          </p:cNvSpPr>
          <p:nvPr>
            <p:ph sz="quarter" idx="11"/>
          </p:nvPr>
        </p:nvSpPr>
        <p:spPr>
          <a:xfrm>
            <a:off x="342900" y="1276709"/>
            <a:ext cx="8458200" cy="2171701"/>
          </a:xfrm>
        </p:spPr>
        <p:txBody>
          <a:bodyPr/>
          <a:lstStyle/>
          <a:p>
            <a:pPr marL="0" lvl="1" indent="0">
              <a:buNone/>
              <a:defRPr/>
            </a:pPr>
            <a:r>
              <a:rPr lang="en-US" dirty="0"/>
              <a:t>Policy Implications.</a:t>
            </a:r>
          </a:p>
          <a:p>
            <a:pPr marL="292608" lvl="2" indent="-292608">
              <a:defRPr/>
            </a:pPr>
            <a:r>
              <a:rPr lang="en-US" sz="2000" dirty="0"/>
              <a:t>International firms have incentive to lobby for free trade and keep protectionist pressures from causing them to have to change strategies.</a:t>
            </a:r>
          </a:p>
          <a:p>
            <a:pPr marL="292608" lvl="2" indent="-292608">
              <a:defRPr/>
            </a:pPr>
            <a:r>
              <a:rPr lang="en-US" sz="2000" dirty="0"/>
              <a:t>Drawbacks to government intervention:</a:t>
            </a:r>
          </a:p>
        </p:txBody>
      </p:sp>
      <p:sp>
        <p:nvSpPr>
          <p:cNvPr id="4" name="Content Placeholder 3">
            <a:extLst>
              <a:ext uri="{FF2B5EF4-FFF2-40B4-BE49-F238E27FC236}">
                <a16:creationId xmlns:a16="http://schemas.microsoft.com/office/drawing/2014/main" xmlns="" id="{D04C716E-E8AD-4246-8595-916964C66A34}"/>
              </a:ext>
            </a:extLst>
          </p:cNvPr>
          <p:cNvSpPr>
            <a:spLocks noGrp="1"/>
          </p:cNvSpPr>
          <p:nvPr>
            <p:ph sz="quarter" idx="14"/>
          </p:nvPr>
        </p:nvSpPr>
        <p:spPr>
          <a:xfrm>
            <a:off x="342900" y="3546608"/>
            <a:ext cx="8458200" cy="2171700"/>
          </a:xfrm>
        </p:spPr>
        <p:txBody>
          <a:bodyPr>
            <a:normAutofit/>
          </a:bodyPr>
          <a:lstStyle/>
          <a:p>
            <a:pPr marL="740664" lvl="3" indent="-283464">
              <a:spcBef>
                <a:spcPts val="1000"/>
              </a:spcBef>
              <a:spcAft>
                <a:spcPts val="0"/>
              </a:spcAft>
              <a:buFont typeface="+mj-lt"/>
              <a:buAutoNum type="arabicPeriod"/>
              <a:defRPr/>
            </a:pPr>
            <a:r>
              <a:rPr lang="en-US" sz="1800" dirty="0"/>
              <a:t>Self-defeating, as it protects the inefficient.</a:t>
            </a:r>
          </a:p>
          <a:p>
            <a:pPr marL="740664" lvl="3" indent="-283464">
              <a:spcBef>
                <a:spcPts val="1000"/>
              </a:spcBef>
              <a:spcAft>
                <a:spcPts val="0"/>
              </a:spcAft>
              <a:buFont typeface="+mj-lt"/>
              <a:buAutoNum type="arabicPeriod"/>
              <a:defRPr/>
            </a:pPr>
            <a:r>
              <a:rPr lang="en-US" sz="1800" dirty="0"/>
              <a:t>Dangerous, as it might invite retaliation.</a:t>
            </a:r>
          </a:p>
          <a:p>
            <a:pPr marL="740664" lvl="3" indent="-283464">
              <a:spcBef>
                <a:spcPts val="1000"/>
              </a:spcBef>
              <a:spcAft>
                <a:spcPts val="0"/>
              </a:spcAft>
              <a:buFont typeface="+mj-lt"/>
              <a:buAutoNum type="arabicPeriod"/>
              <a:defRPr/>
            </a:pPr>
            <a:r>
              <a:rPr lang="en-US" sz="1800" dirty="0"/>
              <a:t>Unlikely to be well-executed, as can be captured by special interest groups.</a:t>
            </a:r>
          </a:p>
        </p:txBody>
      </p:sp>
    </p:spTree>
    <p:extLst>
      <p:ext uri="{BB962C8B-B14F-4D97-AF65-F5344CB8AC3E}">
        <p14:creationId xmlns:p14="http://schemas.microsoft.com/office/powerpoint/2010/main" xmlns="" val="27914097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2BCFD0-6044-45A8-8FF8-456A8795FBA8}"/>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xmlns="" id="{7E8B7BF7-BF66-4E1A-ABCD-C7089061C3A8}"/>
              </a:ext>
            </a:extLst>
          </p:cNvPr>
          <p:cNvSpPr>
            <a:spLocks noGrp="1"/>
          </p:cNvSpPr>
          <p:nvPr>
            <p:ph sz="quarter" idx="11"/>
          </p:nvPr>
        </p:nvSpPr>
        <p:spPr>
          <a:xfrm>
            <a:off x="342900" y="1276710"/>
            <a:ext cx="8458200" cy="5238390"/>
          </a:xfrm>
        </p:spPr>
        <p:txBody>
          <a:bodyPr/>
          <a:lstStyle/>
          <a:p>
            <a:r>
              <a:rPr lang="en-US" altLang="en-US" dirty="0"/>
              <a:t>In this chapter, we have</a:t>
            </a:r>
          </a:p>
          <a:p>
            <a:pPr marL="292608" lvl="1" indent="-292608"/>
            <a:r>
              <a:rPr lang="en-US" altLang="en-US" dirty="0"/>
              <a:t>Identified the policy instruments used by governments to influence international trade flows.</a:t>
            </a:r>
          </a:p>
          <a:p>
            <a:pPr marL="292608" lvl="1" indent="-292608"/>
            <a:r>
              <a:rPr lang="en-US" altLang="en-US" dirty="0"/>
              <a:t>Understood why governments sometimes intervene in international trade.</a:t>
            </a:r>
          </a:p>
          <a:p>
            <a:pPr marL="292608" lvl="1" indent="-292608"/>
            <a:r>
              <a:rPr lang="en-US" altLang="en-US" dirty="0"/>
              <a:t>Summarized and explained the arguments against strategic trade policy.</a:t>
            </a:r>
          </a:p>
          <a:p>
            <a:pPr marL="292608" lvl="1" indent="-292608"/>
            <a:r>
              <a:rPr lang="en-US" altLang="en-US" dirty="0"/>
              <a:t>Described the development of the world trading system and the current trade issues.</a:t>
            </a:r>
          </a:p>
          <a:p>
            <a:pPr marL="292608" lvl="1" indent="-292608"/>
            <a:r>
              <a:rPr lang="en-US" altLang="en-US" dirty="0"/>
              <a:t>Explained the implications for managers of developments in the world trading system.</a:t>
            </a:r>
          </a:p>
        </p:txBody>
      </p:sp>
    </p:spTree>
    <p:extLst>
      <p:ext uri="{BB962C8B-B14F-4D97-AF65-F5344CB8AC3E}">
        <p14:creationId xmlns:p14="http://schemas.microsoft.com/office/powerpoint/2010/main" xmlns="" val="18005425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xmlns="" id="{6F92C4D4-C867-4E2F-BF62-33A518B42728}"/>
              </a:ext>
            </a:extLst>
          </p:cNvPr>
          <p:cNvSpPr>
            <a:spLocks noGrp="1"/>
          </p:cNvSpPr>
          <p:nvPr>
            <p:ph type="title"/>
          </p:nvPr>
        </p:nvSpPr>
        <p:spPr/>
        <p:txBody>
          <a:bodyPr/>
          <a:lstStyle/>
          <a:p>
            <a:r>
              <a:rPr lang="en-US" noProof="0" dirty="0">
                <a:latin typeface="+mn-lt"/>
              </a:rPr>
              <a:t>End of Main Content</a:t>
            </a:r>
          </a:p>
        </p:txBody>
      </p:sp>
      <p:sp>
        <p:nvSpPr>
          <p:cNvPr id="4" name="Content Placeholder 3">
            <a:extLst>
              <a:ext uri="{FF2B5EF4-FFF2-40B4-BE49-F238E27FC236}">
                <a16:creationId xmlns:a16="http://schemas.microsoft.com/office/drawing/2014/main" xmlns="" id="{9946A61A-BFE6-4A7C-8D2C-21B89B6A8546}"/>
              </a:ext>
            </a:extLst>
          </p:cNvPr>
          <p:cNvSpPr>
            <a:spLocks noGrp="1"/>
          </p:cNvSpPr>
          <p:nvPr>
            <p:ph sz="quarter" idx="10"/>
          </p:nvPr>
        </p:nvSpPr>
        <p:spPr>
          <a:xfrm>
            <a:off x="190775" y="6554008"/>
            <a:ext cx="8715375" cy="187325"/>
          </a:xfrm>
        </p:spPr>
        <p:txBody>
          <a:bodyPr/>
          <a:lstStyle/>
          <a:p>
            <a:r>
              <a:rPr lang="en-US" sz="800" noProof="0" dirty="0">
                <a:latin typeface="+mn-lt"/>
              </a:rPr>
              <a:t>© 2022 McGraw Hill. All rights reserved. Authorized only for instructor use in the classroom. No reproduction or further distribution permitted without the prior written consent of McGraw Hill.</a:t>
            </a:r>
          </a:p>
        </p:txBody>
      </p:sp>
    </p:spTree>
    <p:extLst>
      <p:ext uri="{BB962C8B-B14F-4D97-AF65-F5344CB8AC3E}">
        <p14:creationId xmlns:p14="http://schemas.microsoft.com/office/powerpoint/2010/main" xmlns="" val="10804844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B74BA65-0A74-4AA0-AF7A-B79185E4E91E}"/>
              </a:ext>
            </a:extLst>
          </p:cNvPr>
          <p:cNvSpPr>
            <a:spLocks noGrp="1"/>
          </p:cNvSpPr>
          <p:nvPr>
            <p:ph type="title"/>
          </p:nvPr>
        </p:nvSpPr>
        <p:spPr/>
        <p:txBody>
          <a:bodyPr/>
          <a:lstStyle/>
          <a:p>
            <a:r>
              <a:rPr lang="en-US" dirty="0">
                <a:solidFill>
                  <a:schemeClr val="tx1"/>
                </a:solidFill>
              </a:rPr>
              <a:t>Accessibility Content: Text Alternatives for Images</a:t>
            </a:r>
            <a:endParaRPr lang="en-US" dirty="0"/>
          </a:p>
        </p:txBody>
      </p:sp>
    </p:spTree>
    <p:extLst>
      <p:ext uri="{BB962C8B-B14F-4D97-AF65-F5344CB8AC3E}">
        <p14:creationId xmlns:p14="http://schemas.microsoft.com/office/powerpoint/2010/main" xmlns="" val="2947370680"/>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498069-A4E7-4E98-8EFB-92AB5C1303E2}"/>
              </a:ext>
            </a:extLst>
          </p:cNvPr>
          <p:cNvSpPr>
            <a:spLocks noGrp="1"/>
          </p:cNvSpPr>
          <p:nvPr>
            <p:ph type="title"/>
          </p:nvPr>
        </p:nvSpPr>
        <p:spPr/>
        <p:txBody>
          <a:bodyPr>
            <a:noAutofit/>
          </a:bodyPr>
          <a:lstStyle/>
          <a:p>
            <a:r>
              <a:rPr lang="en-US" sz="3400" dirty="0"/>
              <a:t>Figure 7.1 Hypothetical Tariff Rate Quota –</a:t>
            </a:r>
            <a:r>
              <a:rPr lang="en-IN" sz="3400" dirty="0"/>
              <a:t> Text Alternative</a:t>
            </a:r>
            <a:endParaRPr lang="en-US" sz="3400" dirty="0"/>
          </a:p>
        </p:txBody>
      </p:sp>
      <p:sp>
        <p:nvSpPr>
          <p:cNvPr id="3" name="Text Placeholder 2">
            <a:extLst>
              <a:ext uri="{FF2B5EF4-FFF2-40B4-BE49-F238E27FC236}">
                <a16:creationId xmlns:a16="http://schemas.microsoft.com/office/drawing/2014/main" xmlns="" id="{8FA0B810-1C2A-4EFC-B9D7-58786AD209D3}"/>
              </a:ext>
            </a:extLst>
          </p:cNvPr>
          <p:cNvSpPr>
            <a:spLocks noGrp="1"/>
          </p:cNvSpPr>
          <p:nvPr>
            <p:ph type="body" sz="quarter" idx="14"/>
          </p:nvPr>
        </p:nvSpPr>
        <p:spPr/>
        <p:txBody>
          <a:bodyPr/>
          <a:lstStyle/>
          <a:p>
            <a:r>
              <a:rPr lang="en-US" dirty="0">
                <a:hlinkClick r:id="rId2" action="ppaction://hlinksldjump"/>
              </a:rPr>
              <a:t>Return to parent-slide containing images.</a:t>
            </a:r>
            <a:endParaRPr lang="en-US" dirty="0"/>
          </a:p>
        </p:txBody>
      </p:sp>
      <p:sp>
        <p:nvSpPr>
          <p:cNvPr id="4" name="Content Placeholder 3">
            <a:extLst>
              <a:ext uri="{FF2B5EF4-FFF2-40B4-BE49-F238E27FC236}">
                <a16:creationId xmlns:a16="http://schemas.microsoft.com/office/drawing/2014/main" xmlns="" id="{F7A0F588-0F76-49DB-B5D4-A0DF2FAA0924}"/>
              </a:ext>
            </a:extLst>
          </p:cNvPr>
          <p:cNvSpPr>
            <a:spLocks noGrp="1"/>
          </p:cNvSpPr>
          <p:nvPr>
            <p:ph sz="quarter" idx="11"/>
          </p:nvPr>
        </p:nvSpPr>
        <p:spPr/>
        <p:txBody>
          <a:bodyPr>
            <a:normAutofit/>
          </a:bodyPr>
          <a:lstStyle/>
          <a:p>
            <a:r>
              <a:rPr lang="en-US" sz="2400" dirty="0"/>
              <a:t>The vertical axis has tariff rate percentage. The horizontal axis has tons of rice imported. In Quota, 1 million tons of rice, 10% tariff rate. Out of quota, 2 million tons of rice, 80%. </a:t>
            </a:r>
          </a:p>
        </p:txBody>
      </p:sp>
      <p:sp>
        <p:nvSpPr>
          <p:cNvPr id="5" name="Text Placeholder 4">
            <a:extLst>
              <a:ext uri="{FF2B5EF4-FFF2-40B4-BE49-F238E27FC236}">
                <a16:creationId xmlns:a16="http://schemas.microsoft.com/office/drawing/2014/main" xmlns="" id="{8FD3482F-0147-4F3A-B37D-9C14BB72B565}"/>
              </a:ext>
            </a:extLst>
          </p:cNvPr>
          <p:cNvSpPr>
            <a:spLocks noGrp="1"/>
          </p:cNvSpPr>
          <p:nvPr>
            <p:ph type="body" sz="quarter" idx="15"/>
          </p:nvPr>
        </p:nvSpPr>
        <p:spPr/>
        <p:txBody>
          <a:bodyPr/>
          <a:lstStyle/>
          <a:p>
            <a:r>
              <a:rPr lang="en-US" dirty="0">
                <a:hlinkClick r:id="rId2" action="ppaction://hlinksldjump"/>
              </a:rPr>
              <a:t>Return to parent-slide containing images.</a:t>
            </a:r>
            <a:endParaRPr lang="en-US" dirty="0"/>
          </a:p>
        </p:txBody>
      </p:sp>
    </p:spTree>
    <p:extLst>
      <p:ext uri="{BB962C8B-B14F-4D97-AF65-F5344CB8AC3E}">
        <p14:creationId xmlns:p14="http://schemas.microsoft.com/office/powerpoint/2010/main" xmlns="" val="3307336255"/>
      </p:ext>
    </p:extLst>
  </p:cSld>
  <p:clrMapOvr>
    <a:masterClrMapping/>
  </p:clrMapOvr>
  <p:transition/>
</p:sld>
</file>

<file path=ppt/theme/theme1.xml><?xml version="1.0" encoding="utf-8"?>
<a:theme xmlns:a="http://schemas.openxmlformats.org/drawingml/2006/main" name="Title Slides 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MHHE_Generic Accessible PPT Template_Editorial_v9_2019.potx" id="{41975DA0-F041-4DB0-8948-AC3BFD0C25BA}" vid="{84F6219E-3D47-41AC-9893-1108D06AA07D}"/>
    </a:ext>
  </a:extLst>
</a:theme>
</file>

<file path=ppt/theme/theme2.xml><?xml version="1.0" encoding="utf-8"?>
<a:theme xmlns:a="http://schemas.openxmlformats.org/drawingml/2006/main" name="MainContentSlideMaster">
  <a:themeElements>
    <a:clrScheme name="Custom 16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002060"/>
      </a:hlink>
      <a:folHlink>
        <a:srgbClr val="00206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MHHE_Generic Accessible PPT Template_Editorial_v9_2019.potx" id="{41975DA0-F041-4DB0-8948-AC3BFD0C25BA}" vid="{B385948E-CF34-4CE8-9AC7-28DE40FDC656}"/>
    </a:ext>
  </a:extLst>
</a:theme>
</file>

<file path=ppt/theme/theme3.xml><?xml version="1.0" encoding="utf-8"?>
<a:theme xmlns:a="http://schemas.openxmlformats.org/drawingml/2006/main" name="Closing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MHHE_Generic Accessible PPT Template_Editorial_v9_2019.potx" id="{41975DA0-F041-4DB0-8948-AC3BFD0C25BA}" vid="{FEE61EC3-6634-45B5-BF77-FBC9B835BC79}"/>
    </a:ext>
  </a:extLst>
</a:theme>
</file>

<file path=ppt/theme/theme4.xml><?xml version="1.0" encoding="utf-8"?>
<a:theme xmlns:a="http://schemas.openxmlformats.org/drawingml/2006/main" name="Divider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MHHE_Generic Accessible PPT Template_Editorial_v9_2019.potx" id="{41975DA0-F041-4DB0-8948-AC3BFD0C25BA}" vid="{A15A20A0-BEE6-47A5-BC6B-F87134FBF13C}"/>
    </a:ext>
  </a:extLst>
</a:theme>
</file>

<file path=ppt/theme/theme5.xml><?xml version="1.0" encoding="utf-8"?>
<a:theme xmlns:a="http://schemas.openxmlformats.org/drawingml/2006/main" name="ImageDescriptionAppendixSlideMaster">
  <a:themeElements>
    <a:clrScheme name="Custom 167">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002060"/>
      </a:hlink>
      <a:folHlink>
        <a:srgbClr val="00206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MHHE_Generic Accessible PPT Template_Editorial_v9_2019.potx" id="{41975DA0-F041-4DB0-8948-AC3BFD0C25BA}" vid="{22313DF8-AA3F-4A8D-9652-6DDC53D759ED}"/>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MHHE_Generic Accessible PPT Template_Editorial_v9_2019</Template>
  <TotalTime>3366</TotalTime>
  <Words>5184</Words>
  <Application>Microsoft Office PowerPoint</Application>
  <PresentationFormat>On-screen Show (4:3)</PresentationFormat>
  <Paragraphs>348</Paragraphs>
  <Slides>43</Slides>
  <Notes>38</Notes>
  <HiddenSlides>2</HiddenSlides>
  <MMClips>0</MMClips>
  <ScaleCrop>false</ScaleCrop>
  <HeadingPairs>
    <vt:vector size="4" baseType="variant">
      <vt:variant>
        <vt:lpstr>Theme</vt:lpstr>
      </vt:variant>
      <vt:variant>
        <vt:i4>5</vt:i4>
      </vt:variant>
      <vt:variant>
        <vt:lpstr>Slide Titles</vt:lpstr>
      </vt:variant>
      <vt:variant>
        <vt:i4>43</vt:i4>
      </vt:variant>
    </vt:vector>
  </HeadingPairs>
  <TitlesOfParts>
    <vt:vector size="48" baseType="lpstr">
      <vt:lpstr>Title Slides Master</vt:lpstr>
      <vt:lpstr>MainContentSlideMaster</vt:lpstr>
      <vt:lpstr>ClosingMaster</vt:lpstr>
      <vt:lpstr>DividerSlideMaster</vt:lpstr>
      <vt:lpstr>ImageDescriptionAppendixSlideMaster</vt:lpstr>
      <vt:lpstr>Chapter 7</vt:lpstr>
      <vt:lpstr>Learning Objectives</vt:lpstr>
      <vt:lpstr>Opening Case</vt:lpstr>
      <vt:lpstr>Trade Deal</vt:lpstr>
      <vt:lpstr>Introduction</vt:lpstr>
      <vt:lpstr>Instruments of Trade Policy 1</vt:lpstr>
      <vt:lpstr>Instruments of Trade Policy 2</vt:lpstr>
      <vt:lpstr>Instruments of Trade Policy 3</vt:lpstr>
      <vt:lpstr>Instruments of Trade Policy 4</vt:lpstr>
      <vt:lpstr>Instruments of Trade Policy 5</vt:lpstr>
      <vt:lpstr>Instruments of Trade Policy 6</vt:lpstr>
      <vt:lpstr>Figure 7.1 Hypothetical Tariff Rate Quota</vt:lpstr>
      <vt:lpstr>Instruments of Trade Policy 7</vt:lpstr>
      <vt:lpstr>Instruments of Trade Policy 8</vt:lpstr>
      <vt:lpstr>Instruments of Trade Policy 9</vt:lpstr>
      <vt:lpstr>Instruments of Trade Policy 10</vt:lpstr>
      <vt:lpstr>The Case for Government Intervention 1</vt:lpstr>
      <vt:lpstr>The Case for Government Intervention 2</vt:lpstr>
      <vt:lpstr>The Case for Government Intervention 3</vt:lpstr>
      <vt:lpstr>The Case for Government Intervention 4</vt:lpstr>
      <vt:lpstr>The Case for Government Intervention 5</vt:lpstr>
      <vt:lpstr>The Revised Case for Free Trade 1</vt:lpstr>
      <vt:lpstr>The Revised Case for Free Trade 2</vt:lpstr>
      <vt:lpstr>The Revised Case for Free Trade 3</vt:lpstr>
      <vt:lpstr>Development of the World Trading System 1</vt:lpstr>
      <vt:lpstr>Development of the World Trading System 2</vt:lpstr>
      <vt:lpstr>Development of the World Trading System 3</vt:lpstr>
      <vt:lpstr>Development of the World Trading System 4</vt:lpstr>
      <vt:lpstr>Development of the World Trading System 5</vt:lpstr>
      <vt:lpstr>Development of the World Trading System 6</vt:lpstr>
      <vt:lpstr>Development of the World Trading System 7</vt:lpstr>
      <vt:lpstr>Development of the World Trading System 8</vt:lpstr>
      <vt:lpstr>Protecting Agriculture</vt:lpstr>
      <vt:lpstr>Development of the World Trading System 9</vt:lpstr>
      <vt:lpstr>Development of the World Trading System 10</vt:lpstr>
      <vt:lpstr>Development of the World Trading System 11</vt:lpstr>
      <vt:lpstr>Development of the World Trading System 12</vt:lpstr>
      <vt:lpstr>360° View: Managerial Implications 1</vt:lpstr>
      <vt:lpstr>360° View: Managerial Implications 2</vt:lpstr>
      <vt:lpstr>Summary</vt:lpstr>
      <vt:lpstr>End of Main Content</vt:lpstr>
      <vt:lpstr>Accessibility Content: Text Alternatives for Images</vt:lpstr>
      <vt:lpstr>Figure 7.1 Hypothetical Tariff Rate Quota – Text Alternative</vt:lpstr>
    </vt:vector>
  </TitlesOfParts>
  <Company>McGraw Hill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4</dc:title>
  <dc:creator>Amazin</dc:creator>
  <cp:lastModifiedBy>Windows User</cp:lastModifiedBy>
  <cp:revision>1284</cp:revision>
  <dcterms:created xsi:type="dcterms:W3CDTF">2020-08-21T03:13:39Z</dcterms:created>
  <dcterms:modified xsi:type="dcterms:W3CDTF">2024-05-27T11:00:26Z</dcterms:modified>
</cp:coreProperties>
</file>