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3394" autoAdjust="0"/>
  </p:normalViewPr>
  <p:slideViewPr>
    <p:cSldViewPr snapToGrid="0">
      <p:cViewPr varScale="1">
        <p:scale>
          <a:sx n="72" d="100"/>
          <a:sy n="72" d="100"/>
        </p:scale>
        <p:origin x="-102" y="-54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96806A-C832-41EF-B619-A705D00AD1AD}" type="datetimeFigureOut">
              <a:rPr lang="en-US" smtClean="0"/>
              <a:pPr/>
              <a:t>5/27/2024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7CA91A-2807-4F4A-B69A-480D7D31851B}" type="slidenum">
              <a:rPr lang="en-US" smtClean="0"/>
              <a:pPr/>
              <a:t>‹#›</a:t>
            </a:fld>
            <a:endParaRPr lang="en-US"/>
          </a:p>
        </p:txBody>
      </p:sp>
    </p:spTree>
    <p:extLst>
      <p:ext uri="{BB962C8B-B14F-4D97-AF65-F5344CB8AC3E}">
        <p14:creationId xmlns:p14="http://schemas.microsoft.com/office/powerpoint/2010/main" xmlns="" val="1049810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Nosocomial infections kill tens of thousands of people each year and cost the healthcare system billions of dollars. That is why the government has identified nosocomial infections as a priority that needs to be addressed. Healthcare facilities should proactively address the issue by implementing different preventive measures. For example, creating awareness about nosocomial infections and training healthcare professionals to prevent them.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7CA91A-2807-4F4A-B69A-480D7D31851B}" type="slidenum">
              <a:rPr lang="en-US" smtClean="0"/>
              <a:pPr/>
              <a:t>2</a:t>
            </a:fld>
            <a:endParaRPr lang="en-US"/>
          </a:p>
        </p:txBody>
      </p:sp>
    </p:spTree>
    <p:extLst>
      <p:ext uri="{BB962C8B-B14F-4D97-AF65-F5344CB8AC3E}">
        <p14:creationId xmlns:p14="http://schemas.microsoft.com/office/powerpoint/2010/main" xmlns="" val="2940448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There are different ways patients can use to prevent nosocomial infections. For instance, patients can ask healthcare workers what they are doing to prevent nosocomial infections. Also, patients can ask if the use of a catheter is necessary during service delivery. Another way is keeping one’s hands clean through regular hand washing (</a:t>
            </a:r>
            <a:r>
              <a:rPr lang="en-US" sz="1200" kern="1200" dirty="0" err="1" smtClean="0">
                <a:solidFill>
                  <a:schemeClr val="tx1"/>
                </a:solidFill>
                <a:effectLst/>
                <a:latin typeface="+mn-lt"/>
                <a:ea typeface="+mn-ea"/>
                <a:cs typeface="+mn-cs"/>
              </a:rPr>
              <a:t>Haque</a:t>
            </a:r>
            <a:r>
              <a:rPr lang="en-US" sz="1200" kern="1200" dirty="0" smtClean="0">
                <a:solidFill>
                  <a:schemeClr val="tx1"/>
                </a:solidFill>
                <a:effectLst/>
                <a:latin typeface="+mn-lt"/>
                <a:ea typeface="+mn-ea"/>
                <a:cs typeface="+mn-cs"/>
              </a:rPr>
              <a:t> et al., 2020). The patient should also ask anyone touching them to wash their hands.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7CA91A-2807-4F4A-B69A-480D7D31851B}" type="slidenum">
              <a:rPr lang="en-US" smtClean="0"/>
              <a:pPr/>
              <a:t>3</a:t>
            </a:fld>
            <a:endParaRPr lang="en-US"/>
          </a:p>
        </p:txBody>
      </p:sp>
    </p:spTree>
    <p:extLst>
      <p:ext uri="{BB962C8B-B14F-4D97-AF65-F5344CB8AC3E}">
        <p14:creationId xmlns:p14="http://schemas.microsoft.com/office/powerpoint/2010/main" xmlns="" val="1886039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Developing a detailed PICOT question is critical for different reasons. Firstly, the PICOT question ascertains clarity and precision when researching the issue of interest. Secondly,  a PICOT question ascertains that the goals of the research are addressed comprehensively. Thirdly, a PICOT question creates ease in retrieving evidence to use in the study.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7CA91A-2807-4F4A-B69A-480D7D31851B}" type="slidenum">
              <a:rPr lang="en-US" smtClean="0"/>
              <a:pPr/>
              <a:t>4</a:t>
            </a:fld>
            <a:endParaRPr lang="en-US"/>
          </a:p>
        </p:txBody>
      </p:sp>
    </p:spTree>
    <p:extLst>
      <p:ext uri="{BB962C8B-B14F-4D97-AF65-F5344CB8AC3E}">
        <p14:creationId xmlns:p14="http://schemas.microsoft.com/office/powerpoint/2010/main" xmlns="" val="1983564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Utilizing</a:t>
            </a:r>
            <a:r>
              <a:rPr lang="en-US" baseline="0" dirty="0" smtClean="0"/>
              <a:t> databases when looking for peer-reviewed articles has several upsides. Firstly, databases have a host of articles developed by experts in different subject matters. Secondly, databases have detailed information on complex topics. Thirdly, databases allow a researcher to modify their search using aspects such as “relevancy,” “date of publication,” and “popularity.” That eases the process of looking for peer-reviewed articles. </a:t>
            </a:r>
            <a:endParaRPr lang="en-US" dirty="0"/>
          </a:p>
        </p:txBody>
      </p:sp>
      <p:sp>
        <p:nvSpPr>
          <p:cNvPr id="4" name="Slide Number Placeholder 3"/>
          <p:cNvSpPr>
            <a:spLocks noGrp="1"/>
          </p:cNvSpPr>
          <p:nvPr>
            <p:ph type="sldNum" sz="quarter" idx="10"/>
          </p:nvPr>
        </p:nvSpPr>
        <p:spPr/>
        <p:txBody>
          <a:bodyPr/>
          <a:lstStyle/>
          <a:p>
            <a:fld id="{E57CA91A-2807-4F4A-B69A-480D7D31851B}" type="slidenum">
              <a:rPr lang="en-US" smtClean="0"/>
              <a:pPr/>
              <a:t>5</a:t>
            </a:fld>
            <a:endParaRPr lang="en-US"/>
          </a:p>
        </p:txBody>
      </p:sp>
    </p:spTree>
    <p:extLst>
      <p:ext uri="{BB962C8B-B14F-4D97-AF65-F5344CB8AC3E}">
        <p14:creationId xmlns:p14="http://schemas.microsoft.com/office/powerpoint/2010/main" xmlns="" val="2307762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articles cited above explore the PICOT question in depth. For instance, some delve into the occurrence of nosocomial infections among surgical patients. Others explore how hand hygiene aids in addressing nosocomial infections. Furthermore, the articles are peer-reviewed, implying they offer factual information on the clinical issue of interest. In addition, the articles have been published within the last five years, meaning they are relevant.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7CA91A-2807-4F4A-B69A-480D7D31851B}" type="slidenum">
              <a:rPr lang="en-US" smtClean="0"/>
              <a:pPr/>
              <a:t>6</a:t>
            </a:fld>
            <a:endParaRPr lang="en-US"/>
          </a:p>
        </p:txBody>
      </p:sp>
    </p:spTree>
    <p:extLst>
      <p:ext uri="{BB962C8B-B14F-4D97-AF65-F5344CB8AC3E}">
        <p14:creationId xmlns:p14="http://schemas.microsoft.com/office/powerpoint/2010/main" xmlns="" val="1169762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Finding systematic reviews and meta-analysis articles that delved into the clinical issue was challenging. Most articles had lower levels of evidence. That meant such articles could not offer detailed evidence on the clinical issue of interest. Additionally, some systematic reviews and meta-analyses were published more than five years ago, implying they were irrelevant.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7CA91A-2807-4F4A-B69A-480D7D31851B}" type="slidenum">
              <a:rPr lang="en-US" smtClean="0"/>
              <a:pPr/>
              <a:t>7</a:t>
            </a:fld>
            <a:endParaRPr lang="en-US"/>
          </a:p>
        </p:txBody>
      </p:sp>
    </p:spTree>
    <p:extLst>
      <p:ext uri="{BB962C8B-B14F-4D97-AF65-F5344CB8AC3E}">
        <p14:creationId xmlns:p14="http://schemas.microsoft.com/office/powerpoint/2010/main" xmlns="" val="3423152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 systematic review will objectively and comprehensively analyze all the available evidence on a particular topic. Systematic reviews will adopt a rigorous and structured process of identifying, appraising, and synthesizing different research studies. Systematic reviews aim to offer unbiased and reliable analysis of existing evidence to improve decision-making.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57CA91A-2807-4F4A-B69A-480D7D31851B}" type="slidenum">
              <a:rPr lang="en-US" smtClean="0"/>
              <a:pPr/>
              <a:t>8</a:t>
            </a:fld>
            <a:endParaRPr lang="en-US"/>
          </a:p>
        </p:txBody>
      </p:sp>
    </p:spTree>
    <p:extLst>
      <p:ext uri="{BB962C8B-B14F-4D97-AF65-F5344CB8AC3E}">
        <p14:creationId xmlns:p14="http://schemas.microsoft.com/office/powerpoint/2010/main" xmlns="" val="25723062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FAF572-DE1A-4ED3-8C4C-0FB0EF5317D4}" type="datetimeFigureOut">
              <a:rPr lang="en-US" smtClean="0"/>
              <a:pPr/>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114589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FFAF572-DE1A-4ED3-8C4C-0FB0EF5317D4}" type="datetimeFigureOut">
              <a:rPr lang="en-US" smtClean="0"/>
              <a:pPr/>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305752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FAF572-DE1A-4ED3-8C4C-0FB0EF5317D4}" type="datetimeFigureOut">
              <a:rPr lang="en-US" smtClean="0"/>
              <a:pPr/>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80424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FFAF572-DE1A-4ED3-8C4C-0FB0EF5317D4}" type="datetimeFigureOut">
              <a:rPr lang="en-US" smtClean="0"/>
              <a:pPr/>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326489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FFAF572-DE1A-4ED3-8C4C-0FB0EF5317D4}" type="datetimeFigureOut">
              <a:rPr lang="en-US" smtClean="0"/>
              <a:pPr/>
              <a:t>5/27/2024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2355047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FFAF572-DE1A-4ED3-8C4C-0FB0EF5317D4}" type="datetimeFigureOut">
              <a:rPr lang="en-US" smtClean="0"/>
              <a:pPr/>
              <a:t>5/27/2024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1692578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0FFAF572-DE1A-4ED3-8C4C-0FB0EF5317D4}" type="datetimeFigureOut">
              <a:rPr lang="en-US" smtClean="0"/>
              <a:pPr/>
              <a:t>5/27/2024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1020528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FAF572-DE1A-4ED3-8C4C-0FB0EF5317D4}" type="datetimeFigureOut">
              <a:rPr lang="en-US" smtClean="0"/>
              <a:pPr/>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2361912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FAF572-DE1A-4ED3-8C4C-0FB0EF5317D4}" type="datetimeFigureOut">
              <a:rPr lang="en-US" smtClean="0"/>
              <a:pPr/>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3608707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FAF572-DE1A-4ED3-8C4C-0FB0EF5317D4}" type="datetimeFigureOut">
              <a:rPr lang="en-US" smtClean="0"/>
              <a:pPr/>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3031518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FAF572-DE1A-4ED3-8C4C-0FB0EF5317D4}" type="datetimeFigureOut">
              <a:rPr lang="en-US" smtClean="0"/>
              <a:pPr/>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3350578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FAF572-DE1A-4ED3-8C4C-0FB0EF5317D4}" type="datetimeFigureOut">
              <a:rPr lang="en-US" smtClean="0"/>
              <a:pPr/>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98CC5AF-749F-4D53-B2CC-DC2A201753A9}" type="slidenum">
              <a:rPr lang="en-US" smtClean="0"/>
              <a:pPr/>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xmlns="" val="72305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FAF572-DE1A-4ED3-8C4C-0FB0EF5317D4}" type="datetimeFigureOut">
              <a:rPr lang="en-US" smtClean="0"/>
              <a:pPr/>
              <a:t>5/27/2024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73092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0FFAF572-DE1A-4ED3-8C4C-0FB0EF5317D4}" type="datetimeFigureOut">
              <a:rPr lang="en-US" smtClean="0"/>
              <a:pPr/>
              <a:t>5/27/2024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1234867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0FFAF572-DE1A-4ED3-8C4C-0FB0EF5317D4}" type="datetimeFigureOut">
              <a:rPr lang="en-US" smtClean="0"/>
              <a:pPr/>
              <a:t>5/27/2024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3708551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FFAF572-DE1A-4ED3-8C4C-0FB0EF5317D4}" type="datetimeFigureOut">
              <a:rPr lang="en-US" smtClean="0"/>
              <a:pPr/>
              <a:t>5/27/2024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2734337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0FFAF572-DE1A-4ED3-8C4C-0FB0EF5317D4}" type="datetimeFigureOut">
              <a:rPr lang="en-US" smtClean="0"/>
              <a:pPr/>
              <a:t>5/27/2024</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1331844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FFAF572-DE1A-4ED3-8C4C-0FB0EF5317D4}" type="datetimeFigureOut">
              <a:rPr lang="en-US" smtClean="0"/>
              <a:pPr/>
              <a:t>5/27/2024</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F98CC5AF-749F-4D53-B2CC-DC2A201753A9}" type="slidenum">
              <a:rPr lang="en-US" smtClean="0"/>
              <a:pPr/>
              <a:t>‹#›</a:t>
            </a:fld>
            <a:endParaRPr lang="en-US"/>
          </a:p>
        </p:txBody>
      </p:sp>
    </p:spTree>
    <p:extLst>
      <p:ext uri="{BB962C8B-B14F-4D97-AF65-F5344CB8AC3E}">
        <p14:creationId xmlns:p14="http://schemas.microsoft.com/office/powerpoint/2010/main" xmlns="" val="385892314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Evidence Based Project Part 2</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Autofit/>
          </a:bodyPr>
          <a:lstStyle/>
          <a:p>
            <a:r>
              <a:rPr lang="en-US" dirty="0" smtClean="0">
                <a:latin typeface="Times New Roman" panose="02020603050405020304" pitchFamily="18" charset="0"/>
                <a:cs typeface="Times New Roman" panose="02020603050405020304" pitchFamily="18" charset="0"/>
              </a:rPr>
              <a:t>Student’s Name </a:t>
            </a:r>
          </a:p>
          <a:p>
            <a:r>
              <a:rPr lang="en-US" dirty="0" smtClean="0">
                <a:latin typeface="Times New Roman" panose="02020603050405020304" pitchFamily="18" charset="0"/>
                <a:cs typeface="Times New Roman" panose="02020603050405020304" pitchFamily="18" charset="0"/>
              </a:rPr>
              <a:t>Institution Affiliation </a:t>
            </a:r>
          </a:p>
          <a:p>
            <a:r>
              <a:rPr lang="en-US" dirty="0" smtClean="0">
                <a:latin typeface="Times New Roman" panose="02020603050405020304" pitchFamily="18" charset="0"/>
                <a:cs typeface="Times New Roman" panose="02020603050405020304" pitchFamily="18" charset="0"/>
              </a:rPr>
              <a:t>Course Name </a:t>
            </a:r>
          </a:p>
          <a:p>
            <a:r>
              <a:rPr lang="en-US" dirty="0" smtClean="0">
                <a:latin typeface="Times New Roman" panose="02020603050405020304" pitchFamily="18" charset="0"/>
                <a:cs typeface="Times New Roman" panose="02020603050405020304" pitchFamily="18" charset="0"/>
              </a:rPr>
              <a:t>Instructor’s Name </a:t>
            </a:r>
          </a:p>
          <a:p>
            <a:r>
              <a:rPr lang="en-US" dirty="0" smtClean="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xmlns="" val="3390593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Clinical Issue of Interest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clinical issue of interest is nosocomial infections</a:t>
            </a:r>
          </a:p>
          <a:p>
            <a:r>
              <a:rPr lang="en-US" dirty="0" smtClean="0">
                <a:latin typeface="Times New Roman" panose="02020603050405020304" pitchFamily="18" charset="0"/>
                <a:cs typeface="Times New Roman" panose="02020603050405020304" pitchFamily="18" charset="0"/>
              </a:rPr>
              <a:t>They are infections a person gets in hospital while being treated for other ailments (</a:t>
            </a:r>
            <a:r>
              <a:rPr lang="en-US" dirty="0" err="1">
                <a:latin typeface="Times New Roman" panose="02020603050405020304" pitchFamily="18" charset="0"/>
                <a:cs typeface="Times New Roman" panose="02020603050405020304" pitchFamily="18" charset="0"/>
              </a:rPr>
              <a:t>Tomczyk-Warunek</a:t>
            </a:r>
            <a:r>
              <a:rPr lang="en-US" dirty="0">
                <a:latin typeface="Times New Roman" panose="02020603050405020304" pitchFamily="18" charset="0"/>
                <a:cs typeface="Times New Roman" panose="02020603050405020304" pitchFamily="18" charset="0"/>
              </a:rPr>
              <a:t> et al., 2021</a:t>
            </a:r>
            <a:r>
              <a:rPr lang="en-US" dirty="0" smtClean="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N</a:t>
            </a:r>
            <a:r>
              <a:rPr lang="en-US" dirty="0" smtClean="0">
                <a:latin typeface="Times New Roman" panose="02020603050405020304" pitchFamily="18" charset="0"/>
                <a:cs typeface="Times New Roman" panose="02020603050405020304" pitchFamily="18" charset="0"/>
              </a:rPr>
              <a:t>osocomial infections are a leading cause of disease and mortality. </a:t>
            </a:r>
          </a:p>
          <a:p>
            <a:r>
              <a:rPr lang="en-US" dirty="0" smtClean="0">
                <a:latin typeface="Times New Roman" panose="02020603050405020304" pitchFamily="18" charset="0"/>
                <a:cs typeface="Times New Roman" panose="02020603050405020304" pitchFamily="18" charset="0"/>
              </a:rPr>
              <a:t>They also have severe psychological and financial impacts. </a:t>
            </a:r>
          </a:p>
          <a:p>
            <a:r>
              <a:rPr lang="en-US" dirty="0" smtClean="0">
                <a:latin typeface="Times New Roman" panose="02020603050405020304" pitchFamily="18" charset="0"/>
                <a:cs typeface="Times New Roman" panose="02020603050405020304" pitchFamily="18" charset="0"/>
              </a:rPr>
              <a:t>According to HHS.gov (2021), 1 in 31 patients receiving inpatient care will develop a nosocomial infection.</a:t>
            </a:r>
          </a:p>
        </p:txBody>
      </p:sp>
    </p:spTree>
    <p:extLst>
      <p:ext uri="{BB962C8B-B14F-4D97-AF65-F5344CB8AC3E}">
        <p14:creationId xmlns:p14="http://schemas.microsoft.com/office/powerpoint/2010/main" xmlns="" val="838246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The Clinical Issue of Interest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There are several factors that increase the occurrence of nosocomial infections, including: </a:t>
            </a:r>
          </a:p>
          <a:p>
            <a:pPr lvl="1"/>
            <a:r>
              <a:rPr lang="en-US" dirty="0" smtClean="0">
                <a:latin typeface="Times New Roman" panose="02020603050405020304" pitchFamily="18" charset="0"/>
                <a:cs typeface="Times New Roman" panose="02020603050405020304" pitchFamily="18" charset="0"/>
              </a:rPr>
              <a:t>Utilization of a ventilator or a catheter</a:t>
            </a:r>
          </a:p>
          <a:p>
            <a:pPr lvl="1"/>
            <a:r>
              <a:rPr lang="en-US" dirty="0" smtClean="0">
                <a:latin typeface="Times New Roman" panose="02020603050405020304" pitchFamily="18" charset="0"/>
                <a:cs typeface="Times New Roman" panose="02020603050405020304" pitchFamily="18" charset="0"/>
              </a:rPr>
              <a:t>Undergoing surgery</a:t>
            </a:r>
          </a:p>
          <a:p>
            <a:pPr lvl="1"/>
            <a:r>
              <a:rPr lang="en-US" dirty="0" smtClean="0">
                <a:latin typeface="Times New Roman" panose="02020603050405020304" pitchFamily="18" charset="0"/>
                <a:cs typeface="Times New Roman" panose="02020603050405020304" pitchFamily="18" charset="0"/>
              </a:rPr>
              <a:t>Getting an injection.</a:t>
            </a:r>
          </a:p>
          <a:p>
            <a:pPr lvl="1"/>
            <a:r>
              <a:rPr lang="en-US" dirty="0" smtClean="0">
                <a:latin typeface="Times New Roman" panose="02020603050405020304" pitchFamily="18" charset="0"/>
                <a:cs typeface="Times New Roman" panose="02020603050405020304" pitchFamily="18" charset="0"/>
              </a:rPr>
              <a:t>Healthcare equipment that is not cleaned properly. </a:t>
            </a:r>
          </a:p>
          <a:p>
            <a:r>
              <a:rPr lang="en-US" dirty="0" smtClean="0">
                <a:latin typeface="Times New Roman" panose="02020603050405020304" pitchFamily="18" charset="0"/>
                <a:cs typeface="Times New Roman" panose="02020603050405020304" pitchFamily="18" charset="0"/>
              </a:rPr>
              <a:t>Each stakeholder involved in healthcare provision has a role to play in preventing nosocomial infections. </a:t>
            </a:r>
          </a:p>
          <a:p>
            <a:r>
              <a:rPr lang="en-US" dirty="0" smtClean="0">
                <a:latin typeface="Times New Roman" panose="02020603050405020304" pitchFamily="18" charset="0"/>
                <a:cs typeface="Times New Roman" panose="02020603050405020304" pitchFamily="18" charset="0"/>
              </a:rPr>
              <a:t>That will ensure the delivery of quality and safe healthcare.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7329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Process of Developing the PICOT Question.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PICOT Question: Among surgical patients, how does hand hygiene compared to no action help to reduce nosocomial infections within a three-month period</a:t>
            </a:r>
            <a:r>
              <a:rPr lang="en-US" dirty="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first step in creating the PICOT question was establishing the clinical issue of interest, in this case, nosocomial infections. </a:t>
            </a:r>
          </a:p>
          <a:p>
            <a:r>
              <a:rPr lang="en-US" dirty="0" smtClean="0">
                <a:latin typeface="Times New Roman" panose="02020603050405020304" pitchFamily="18" charset="0"/>
                <a:cs typeface="Times New Roman" panose="02020603050405020304" pitchFamily="18" charset="0"/>
              </a:rPr>
              <a:t>Secondly, aspects contributing to the clinical issue were determined </a:t>
            </a:r>
          </a:p>
          <a:p>
            <a:r>
              <a:rPr lang="en-US" dirty="0" smtClean="0">
                <a:latin typeface="Times New Roman" panose="02020603050405020304" pitchFamily="18" charset="0"/>
                <a:cs typeface="Times New Roman" panose="02020603050405020304" pitchFamily="18" charset="0"/>
              </a:rPr>
              <a:t>The third step was researching the population affected by the clinical issue, in this instance, surgical patients. </a:t>
            </a:r>
          </a:p>
          <a:p>
            <a:r>
              <a:rPr lang="en-US" dirty="0" smtClean="0">
                <a:latin typeface="Times New Roman" panose="02020603050405020304" pitchFamily="18" charset="0"/>
                <a:cs typeface="Times New Roman" panose="02020603050405020304" pitchFamily="18" charset="0"/>
              </a:rPr>
              <a:t>The fourth step was looking for an intervention to address the clinical issue, for instance, hand hygiene. </a:t>
            </a:r>
          </a:p>
          <a:p>
            <a:r>
              <a:rPr lang="en-US" dirty="0" smtClean="0">
                <a:latin typeface="Times New Roman" panose="02020603050405020304" pitchFamily="18" charset="0"/>
                <a:cs typeface="Times New Roman" panose="02020603050405020304" pitchFamily="18" charset="0"/>
              </a:rPr>
              <a:t>Lastly, the time frame for implementing the intervention was determined.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4064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Research Databases.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Four databases were used in conducting the search for the peer-reviewed articles: </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PubMed. </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ScienceDirect. </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BioMedCentral. </a:t>
            </a:r>
          </a:p>
          <a:p>
            <a:pPr marL="514350" indent="-514350">
              <a:buFont typeface="+mj-lt"/>
              <a:buAutoNum type="alphaLcParenR"/>
            </a:pPr>
            <a:r>
              <a:rPr lang="en-US" dirty="0" smtClean="0">
                <a:latin typeface="Times New Roman" panose="02020603050405020304" pitchFamily="18" charset="0"/>
                <a:cs typeface="Times New Roman" panose="02020603050405020304" pitchFamily="18" charset="0"/>
              </a:rPr>
              <a:t>Cochrane Database of Systematic Reviews.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25744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APA Citations.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Clancy, C., </a:t>
            </a:r>
            <a:r>
              <a:rPr lang="en-US" dirty="0" err="1" smtClean="0">
                <a:latin typeface="Times New Roman" panose="02020603050405020304" pitchFamily="18" charset="0"/>
                <a:cs typeface="Times New Roman" panose="02020603050405020304" pitchFamily="18" charset="0"/>
              </a:rPr>
              <a:t>Delungahawatta</a:t>
            </a:r>
            <a:r>
              <a:rPr lang="en-US" dirty="0" smtClean="0">
                <a:latin typeface="Times New Roman" panose="02020603050405020304" pitchFamily="18" charset="0"/>
                <a:cs typeface="Times New Roman" panose="02020603050405020304" pitchFamily="18" charset="0"/>
              </a:rPr>
              <a:t>, T., &amp; Dunne, C. (2021). Hand-hygiene-related clinical trials reported between 2014 and 2020: A comprehensive systematic review. </a:t>
            </a:r>
            <a:r>
              <a:rPr lang="en-US" i="1" dirty="0" smtClean="0">
                <a:latin typeface="Times New Roman" panose="02020603050405020304" pitchFamily="18" charset="0"/>
                <a:cs typeface="Times New Roman" panose="02020603050405020304" pitchFamily="18" charset="0"/>
              </a:rPr>
              <a:t>Journal of Hospital Infection</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111</a:t>
            </a:r>
            <a:r>
              <a:rPr lang="en-US" dirty="0" smtClean="0">
                <a:latin typeface="Times New Roman" panose="02020603050405020304" pitchFamily="18" charset="0"/>
                <a:cs typeface="Times New Roman" panose="02020603050405020304" pitchFamily="18" charset="0"/>
              </a:rPr>
              <a:t>, 6-26. https://doi.org/10.1016/j.jhin.2021.03.007</a:t>
            </a:r>
          </a:p>
          <a:p>
            <a:pPr marL="514350" indent="-514350">
              <a:buFont typeface="+mj-lt"/>
              <a:buAutoNum type="arabicPeriod"/>
            </a:pPr>
            <a:r>
              <a:rPr lang="en-US" dirty="0" err="1">
                <a:latin typeface="Times New Roman" panose="02020603050405020304" pitchFamily="18" charset="0"/>
                <a:cs typeface="Times New Roman" panose="02020603050405020304" pitchFamily="18" charset="0"/>
              </a:rPr>
              <a:t>Mouajou</a:t>
            </a:r>
            <a:r>
              <a:rPr lang="en-US" dirty="0">
                <a:latin typeface="Times New Roman" panose="02020603050405020304" pitchFamily="18" charset="0"/>
                <a:cs typeface="Times New Roman" panose="02020603050405020304" pitchFamily="18" charset="0"/>
              </a:rPr>
              <a:t>, V., Adams, K., </a:t>
            </a:r>
            <a:r>
              <a:rPr lang="en-US" dirty="0" err="1">
                <a:latin typeface="Times New Roman" panose="02020603050405020304" pitchFamily="18" charset="0"/>
                <a:cs typeface="Times New Roman" panose="02020603050405020304" pitchFamily="18" charset="0"/>
              </a:rPr>
              <a:t>DeLisle</a:t>
            </a:r>
            <a:r>
              <a:rPr lang="en-US" dirty="0">
                <a:latin typeface="Times New Roman" panose="02020603050405020304" pitchFamily="18" charset="0"/>
                <a:cs typeface="Times New Roman" panose="02020603050405020304" pitchFamily="18" charset="0"/>
              </a:rPr>
              <a:t>, G., &amp; Quach, C. (2022). Hand hygiene compliance in the prevention of hospital-acquired infections: A systematic review. </a:t>
            </a:r>
            <a:r>
              <a:rPr lang="en-US" i="1" dirty="0">
                <a:latin typeface="Times New Roman" panose="02020603050405020304" pitchFamily="18" charset="0"/>
                <a:cs typeface="Times New Roman" panose="02020603050405020304" pitchFamily="18" charset="0"/>
              </a:rPr>
              <a:t>Journal of Hospital Infection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119</a:t>
            </a:r>
            <a:r>
              <a:rPr lang="en-US" dirty="0">
                <a:latin typeface="Times New Roman" panose="02020603050405020304" pitchFamily="18" charset="0"/>
                <a:cs typeface="Times New Roman" panose="02020603050405020304" pitchFamily="18" charset="0"/>
              </a:rPr>
              <a:t>, 33-48. https://doi.org/10.1016/j.jhin.2021.09.016</a:t>
            </a:r>
          </a:p>
          <a:p>
            <a:pPr marL="514350" indent="-514350">
              <a:buFont typeface="+mj-lt"/>
              <a:buAutoNum type="arabicPeriod"/>
            </a:pPr>
            <a:r>
              <a:rPr lang="en-US" dirty="0" err="1">
                <a:latin typeface="Times New Roman" panose="02020603050405020304" pitchFamily="18" charset="0"/>
                <a:cs typeface="Times New Roman" panose="02020603050405020304" pitchFamily="18" charset="0"/>
              </a:rPr>
              <a:t>Tchouaket</a:t>
            </a:r>
            <a:r>
              <a:rPr lang="en-US" dirty="0">
                <a:latin typeface="Times New Roman" panose="02020603050405020304" pitchFamily="18" charset="0"/>
                <a:cs typeface="Times New Roman" panose="02020603050405020304" pitchFamily="18" charset="0"/>
              </a:rPr>
              <a:t>, E. N., </a:t>
            </a:r>
            <a:r>
              <a:rPr lang="en-US" dirty="0" err="1">
                <a:latin typeface="Times New Roman" panose="02020603050405020304" pitchFamily="18" charset="0"/>
                <a:cs typeface="Times New Roman" panose="02020603050405020304" pitchFamily="18" charset="0"/>
              </a:rPr>
              <a:t>Beogo</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Sia</a:t>
            </a:r>
            <a:r>
              <a:rPr lang="en-US" dirty="0">
                <a:latin typeface="Times New Roman" panose="02020603050405020304" pitchFamily="18" charset="0"/>
                <a:cs typeface="Times New Roman" panose="02020603050405020304" pitchFamily="18" charset="0"/>
              </a:rPr>
              <a:t>, D., Kilpatrick, K., </a:t>
            </a:r>
            <a:r>
              <a:rPr lang="en-US" dirty="0" err="1">
                <a:latin typeface="Times New Roman" panose="02020603050405020304" pitchFamily="18" charset="0"/>
                <a:cs typeface="Times New Roman" panose="02020603050405020304" pitchFamily="18" charset="0"/>
              </a:rPr>
              <a:t>Séguin</a:t>
            </a:r>
            <a:r>
              <a:rPr lang="en-US" dirty="0">
                <a:latin typeface="Times New Roman" panose="02020603050405020304" pitchFamily="18" charset="0"/>
                <a:cs typeface="Times New Roman" panose="02020603050405020304" pitchFamily="18" charset="0"/>
              </a:rPr>
              <a:t>, C., </a:t>
            </a:r>
            <a:r>
              <a:rPr lang="en-US" dirty="0" err="1">
                <a:latin typeface="Times New Roman" panose="02020603050405020304" pitchFamily="18" charset="0"/>
                <a:cs typeface="Times New Roman" panose="02020603050405020304" pitchFamily="18" charset="0"/>
              </a:rPr>
              <a:t>Baillot</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Nadar</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Parisien</a:t>
            </a:r>
            <a:r>
              <a:rPr lang="en-US" dirty="0">
                <a:latin typeface="Times New Roman" panose="02020603050405020304" pitchFamily="18" charset="0"/>
                <a:cs typeface="Times New Roman" panose="02020603050405020304" pitchFamily="18" charset="0"/>
              </a:rPr>
              <a:t>, N., &amp; </a:t>
            </a:r>
            <a:r>
              <a:rPr lang="en-US" dirty="0" err="1">
                <a:latin typeface="Times New Roman" panose="02020603050405020304" pitchFamily="18" charset="0"/>
                <a:cs typeface="Times New Roman" panose="02020603050405020304" pitchFamily="18" charset="0"/>
              </a:rPr>
              <a:t>Boivin</a:t>
            </a:r>
            <a:r>
              <a:rPr lang="en-US" dirty="0">
                <a:latin typeface="Times New Roman" panose="02020603050405020304" pitchFamily="18" charset="0"/>
                <a:cs typeface="Times New Roman" panose="02020603050405020304" pitchFamily="18" charset="0"/>
              </a:rPr>
              <a:t>, S. (2020). Protocol for a systematic review of economic analyses of nosocomial infection prevention and control interventions in OECD hospitals. </a:t>
            </a:r>
            <a:r>
              <a:rPr lang="en-US" i="1" dirty="0">
                <a:latin typeface="Times New Roman" panose="02020603050405020304" pitchFamily="18" charset="0"/>
                <a:cs typeface="Times New Roman" panose="02020603050405020304" pitchFamily="18" charset="0"/>
              </a:rPr>
              <a:t>BMJ Open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10</a:t>
            </a:r>
            <a:r>
              <a:rPr lang="en-US" dirty="0">
                <a:latin typeface="Times New Roman" panose="02020603050405020304" pitchFamily="18" charset="0"/>
                <a:cs typeface="Times New Roman" panose="02020603050405020304" pitchFamily="18" charset="0"/>
              </a:rPr>
              <a:t>(7), 1-8. https://doi.org/10.1136/bmjopen-2020-037765</a:t>
            </a:r>
          </a:p>
          <a:p>
            <a:pPr marL="514350" indent="-514350">
              <a:buFont typeface="+mj-lt"/>
              <a:buAutoNum type="arabicPeriod"/>
            </a:pPr>
            <a:r>
              <a:rPr lang="en-US" dirty="0">
                <a:latin typeface="Times New Roman" panose="02020603050405020304" pitchFamily="18" charset="0"/>
                <a:cs typeface="Times New Roman" panose="02020603050405020304" pitchFamily="18" charset="0"/>
              </a:rPr>
              <a:t>Zhang, B., Wu, X. L., &amp; Li, R. (2021). A meta-analysis on evaluation of nosocomial infections amongst patients in a tertiary care hospital. </a:t>
            </a:r>
            <a:r>
              <a:rPr lang="en-US" i="1" dirty="0">
                <a:latin typeface="Times New Roman" panose="02020603050405020304" pitchFamily="18" charset="0"/>
                <a:cs typeface="Times New Roman" panose="02020603050405020304" pitchFamily="18" charset="0"/>
              </a:rPr>
              <a:t>Journal of Healthcare Engineering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2021</a:t>
            </a:r>
            <a:r>
              <a:rPr lang="en-US" dirty="0">
                <a:latin typeface="Times New Roman" panose="02020603050405020304" pitchFamily="18" charset="0"/>
                <a:cs typeface="Times New Roman" panose="02020603050405020304" pitchFamily="18" charset="0"/>
              </a:rPr>
              <a:t>, 1-6. https://doi.org/10.1155/2021/4386423</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37898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Levels of Evidence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first three articles cited in the previous slide are systematic reviews.</a:t>
            </a:r>
          </a:p>
          <a:p>
            <a:r>
              <a:rPr lang="en-US" dirty="0" smtClean="0">
                <a:latin typeface="Times New Roman" panose="02020603050405020304" pitchFamily="18" charset="0"/>
                <a:cs typeface="Times New Roman" panose="02020603050405020304" pitchFamily="18" charset="0"/>
              </a:rPr>
              <a:t>That means they are categorized as level 1</a:t>
            </a:r>
          </a:p>
          <a:p>
            <a:r>
              <a:rPr lang="en-US" dirty="0" smtClean="0">
                <a:latin typeface="Times New Roman" panose="02020603050405020304" pitchFamily="18" charset="0"/>
                <a:cs typeface="Times New Roman" panose="02020603050405020304" pitchFamily="18" charset="0"/>
              </a:rPr>
              <a:t>The fourth article is a meta-analysis</a:t>
            </a:r>
          </a:p>
          <a:p>
            <a:r>
              <a:rPr lang="en-US" dirty="0" smtClean="0">
                <a:latin typeface="Times New Roman" panose="02020603050405020304" pitchFamily="18" charset="0"/>
                <a:cs typeface="Times New Roman" panose="02020603050405020304" pitchFamily="18" charset="0"/>
              </a:rPr>
              <a:t>Therefore, it is categorized as level 1</a:t>
            </a:r>
          </a:p>
        </p:txBody>
      </p:sp>
    </p:spTree>
    <p:extLst>
      <p:ext uri="{BB962C8B-B14F-4D97-AF65-F5344CB8AC3E}">
        <p14:creationId xmlns:p14="http://schemas.microsoft.com/office/powerpoint/2010/main" xmlns="" val="2008002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Strengths of using Systematic Reviews for Research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first strength of using systematic reviews in research is that they offer comprehensive and clear information on a topic. </a:t>
            </a:r>
          </a:p>
          <a:p>
            <a:r>
              <a:rPr lang="en-US" dirty="0" smtClean="0">
                <a:latin typeface="Times New Roman" panose="02020603050405020304" pitchFamily="18" charset="0"/>
                <a:cs typeface="Times New Roman" panose="02020603050405020304" pitchFamily="18" charset="0"/>
              </a:rPr>
              <a:t>Secondly, systematic reviews convey a vast amount of information with ease. </a:t>
            </a:r>
          </a:p>
          <a:p>
            <a:r>
              <a:rPr lang="en-US" dirty="0" smtClean="0">
                <a:latin typeface="Times New Roman" panose="02020603050405020304" pitchFamily="18" charset="0"/>
                <a:cs typeface="Times New Roman" panose="02020603050405020304" pitchFamily="18" charset="0"/>
              </a:rPr>
              <a:t>Thirdly, systematic reviews allow for comparing and contrasting the results of different studies. </a:t>
            </a:r>
          </a:p>
          <a:p>
            <a:r>
              <a:rPr lang="en-US" dirty="0" smtClean="0">
                <a:latin typeface="Times New Roman" panose="02020603050405020304" pitchFamily="18" charset="0"/>
                <a:cs typeface="Times New Roman" panose="02020603050405020304" pitchFamily="18" charset="0"/>
              </a:rPr>
              <a:t>Fourthly, systematic reviews integrate approaches that reduce bias (Munn et al., 2018).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36818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US" dirty="0" err="1">
                <a:latin typeface="Times New Roman" panose="02020603050405020304" pitchFamily="18" charset="0"/>
                <a:cs typeface="Times New Roman" panose="02020603050405020304" pitchFamily="18" charset="0"/>
              </a:rPr>
              <a:t>Haque</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McKimm</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Sartelli</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Dhingra</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Labricciosa</a:t>
            </a:r>
            <a:r>
              <a:rPr lang="en-US" dirty="0">
                <a:latin typeface="Times New Roman" panose="02020603050405020304" pitchFamily="18" charset="0"/>
                <a:cs typeface="Times New Roman" panose="02020603050405020304" pitchFamily="18" charset="0"/>
              </a:rPr>
              <a:t>, F. M., Islam, S., Jahan, D., </a:t>
            </a:r>
            <a:r>
              <a:rPr lang="en-US" dirty="0" err="1">
                <a:latin typeface="Times New Roman" panose="02020603050405020304" pitchFamily="18" charset="0"/>
                <a:cs typeface="Times New Roman" panose="02020603050405020304" pitchFamily="18" charset="0"/>
              </a:rPr>
              <a:t>Nusrat</a:t>
            </a:r>
            <a:r>
              <a:rPr lang="en-US" dirty="0">
                <a:latin typeface="Times New Roman" panose="02020603050405020304" pitchFamily="18" charset="0"/>
                <a:cs typeface="Times New Roman" panose="02020603050405020304" pitchFamily="18" charset="0"/>
              </a:rPr>
              <a:t>, T., Chowdhury, T. S., </a:t>
            </a:r>
            <a:r>
              <a:rPr lang="en-US" dirty="0" err="1">
                <a:latin typeface="Times New Roman" panose="02020603050405020304" pitchFamily="18" charset="0"/>
                <a:cs typeface="Times New Roman" panose="02020603050405020304" pitchFamily="18" charset="0"/>
              </a:rPr>
              <a:t>Coccolini</a:t>
            </a:r>
            <a:r>
              <a:rPr lang="en-US" dirty="0">
                <a:latin typeface="Times New Roman" panose="02020603050405020304" pitchFamily="18" charset="0"/>
                <a:cs typeface="Times New Roman" panose="02020603050405020304" pitchFamily="18" charset="0"/>
              </a:rPr>
              <a:t>, F., Iskandar, K., Catena, F., &amp; </a:t>
            </a:r>
            <a:r>
              <a:rPr lang="en-US" dirty="0" err="1">
                <a:latin typeface="Times New Roman" panose="02020603050405020304" pitchFamily="18" charset="0"/>
                <a:cs typeface="Times New Roman" panose="02020603050405020304" pitchFamily="18" charset="0"/>
              </a:rPr>
              <a:t>Charan</a:t>
            </a:r>
            <a:r>
              <a:rPr lang="en-US" dirty="0">
                <a:latin typeface="Times New Roman" panose="02020603050405020304" pitchFamily="18" charset="0"/>
                <a:cs typeface="Times New Roman" panose="02020603050405020304" pitchFamily="18" charset="0"/>
              </a:rPr>
              <a:t>, J. (2020). Strategies to prevent healthcare-associated infections: A narrative Overview. </a:t>
            </a:r>
            <a:r>
              <a:rPr lang="en-US" i="1" dirty="0">
                <a:latin typeface="Times New Roman" panose="02020603050405020304" pitchFamily="18" charset="0"/>
                <a:cs typeface="Times New Roman" panose="02020603050405020304" pitchFamily="18" charset="0"/>
              </a:rPr>
              <a:t>Risk Management and Healthcare Policy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13</a:t>
            </a:r>
            <a:r>
              <a:rPr lang="en-US" dirty="0">
                <a:latin typeface="Times New Roman" panose="02020603050405020304" pitchFamily="18" charset="0"/>
                <a:cs typeface="Times New Roman" panose="02020603050405020304" pitchFamily="18" charset="0"/>
              </a:rPr>
              <a:t>, 1765-1780. https://doi.org/10.2147/rmhp.s269315</a:t>
            </a:r>
          </a:p>
          <a:p>
            <a:r>
              <a:rPr lang="en-US" dirty="0">
                <a:latin typeface="Times New Roman" panose="02020603050405020304" pitchFamily="18" charset="0"/>
                <a:cs typeface="Times New Roman" panose="02020603050405020304" pitchFamily="18" charset="0"/>
              </a:rPr>
              <a:t>HHS.gov. (2021, September 2). </a:t>
            </a:r>
            <a:r>
              <a:rPr lang="en-US" i="1" dirty="0">
                <a:latin typeface="Times New Roman" panose="02020603050405020304" pitchFamily="18" charset="0"/>
                <a:cs typeface="Times New Roman" panose="02020603050405020304" pitchFamily="18" charset="0"/>
              </a:rPr>
              <a:t>Health care-associated infections</a:t>
            </a:r>
            <a:r>
              <a:rPr lang="en-US" dirty="0">
                <a:latin typeface="Times New Roman" panose="02020603050405020304" pitchFamily="18" charset="0"/>
                <a:cs typeface="Times New Roman" panose="02020603050405020304" pitchFamily="18" charset="0"/>
              </a:rPr>
              <a:t>. https://www.hhs.gov/oidp/topics/health-care-associated-infections/index.html</a:t>
            </a:r>
          </a:p>
          <a:p>
            <a:r>
              <a:rPr lang="en-US" dirty="0">
                <a:latin typeface="Times New Roman" panose="02020603050405020304" pitchFamily="18" charset="0"/>
                <a:cs typeface="Times New Roman" panose="02020603050405020304" pitchFamily="18" charset="0"/>
              </a:rPr>
              <a:t>Munn, Z., Peters, M. D., Stern, C., </a:t>
            </a:r>
            <a:r>
              <a:rPr lang="en-US" dirty="0" err="1">
                <a:latin typeface="Times New Roman" panose="02020603050405020304" pitchFamily="18" charset="0"/>
                <a:cs typeface="Times New Roman" panose="02020603050405020304" pitchFamily="18" charset="0"/>
              </a:rPr>
              <a:t>Tufanaru</a:t>
            </a:r>
            <a:r>
              <a:rPr lang="en-US" dirty="0">
                <a:latin typeface="Times New Roman" panose="02020603050405020304" pitchFamily="18" charset="0"/>
                <a:cs typeface="Times New Roman" panose="02020603050405020304" pitchFamily="18" charset="0"/>
              </a:rPr>
              <a:t>, C., McArthur, A., &amp; </a:t>
            </a:r>
            <a:r>
              <a:rPr lang="en-US" dirty="0" err="1">
                <a:latin typeface="Times New Roman" panose="02020603050405020304" pitchFamily="18" charset="0"/>
                <a:cs typeface="Times New Roman" panose="02020603050405020304" pitchFamily="18" charset="0"/>
              </a:rPr>
              <a:t>Aromataris</a:t>
            </a:r>
            <a:r>
              <a:rPr lang="en-US" dirty="0">
                <a:latin typeface="Times New Roman" panose="02020603050405020304" pitchFamily="18" charset="0"/>
                <a:cs typeface="Times New Roman" panose="02020603050405020304" pitchFamily="18" charset="0"/>
              </a:rPr>
              <a:t>, E. (2018). Systematic review or scoping review? Guidance for authors when choosing between a systematic or scoping review approach. </a:t>
            </a:r>
            <a:r>
              <a:rPr lang="en-US" i="1" dirty="0">
                <a:latin typeface="Times New Roman" panose="02020603050405020304" pitchFamily="18" charset="0"/>
                <a:cs typeface="Times New Roman" panose="02020603050405020304" pitchFamily="18" charset="0"/>
              </a:rPr>
              <a:t>BMC Medical Research Methodology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18</a:t>
            </a:r>
            <a:r>
              <a:rPr lang="en-US" dirty="0">
                <a:latin typeface="Times New Roman" panose="02020603050405020304" pitchFamily="18" charset="0"/>
                <a:cs typeface="Times New Roman" panose="02020603050405020304" pitchFamily="18" charset="0"/>
              </a:rPr>
              <a:t>(143), 1-7. https://doi.org/10.1186/s12874-018-0611-x</a:t>
            </a:r>
          </a:p>
          <a:p>
            <a:r>
              <a:rPr lang="en-US" dirty="0" err="1">
                <a:latin typeface="Times New Roman" panose="02020603050405020304" pitchFamily="18" charset="0"/>
                <a:cs typeface="Times New Roman" panose="02020603050405020304" pitchFamily="18" charset="0"/>
              </a:rPr>
              <a:t>Tomczyk-Warunek</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Blicharski</a:t>
            </a:r>
            <a:r>
              <a:rPr lang="en-US" dirty="0">
                <a:latin typeface="Times New Roman" panose="02020603050405020304" pitchFamily="18" charset="0"/>
                <a:cs typeface="Times New Roman" panose="02020603050405020304" pitchFamily="18" charset="0"/>
              </a:rPr>
              <a:t>, T., </a:t>
            </a:r>
            <a:r>
              <a:rPr lang="en-US" dirty="0" err="1">
                <a:latin typeface="Times New Roman" panose="02020603050405020304" pitchFamily="18" charset="0"/>
                <a:cs typeface="Times New Roman" panose="02020603050405020304" pitchFamily="18" charset="0"/>
              </a:rPr>
              <a:t>Blicharski</a:t>
            </a:r>
            <a:r>
              <a:rPr lang="en-US" dirty="0">
                <a:latin typeface="Times New Roman" panose="02020603050405020304" pitchFamily="18" charset="0"/>
                <a:cs typeface="Times New Roman" panose="02020603050405020304" pitchFamily="18" charset="0"/>
              </a:rPr>
              <a:t>, R., </a:t>
            </a:r>
            <a:r>
              <a:rPr lang="en-US" dirty="0" err="1">
                <a:latin typeface="Times New Roman" panose="02020603050405020304" pitchFamily="18" charset="0"/>
                <a:cs typeface="Times New Roman" panose="02020603050405020304" pitchFamily="18" charset="0"/>
              </a:rPr>
              <a:t>Pluta</a:t>
            </a:r>
            <a:r>
              <a:rPr lang="en-US" dirty="0">
                <a:latin typeface="Times New Roman" panose="02020603050405020304" pitchFamily="18" charset="0"/>
                <a:cs typeface="Times New Roman" panose="02020603050405020304" pitchFamily="18" charset="0"/>
              </a:rPr>
              <a:t>, R., </a:t>
            </a:r>
            <a:r>
              <a:rPr lang="en-US" dirty="0" err="1">
                <a:latin typeface="Times New Roman" panose="02020603050405020304" pitchFamily="18" charset="0"/>
                <a:cs typeface="Times New Roman" panose="02020603050405020304" pitchFamily="18" charset="0"/>
              </a:rPr>
              <a:t>Dobrowolski</a:t>
            </a:r>
            <a:r>
              <a:rPr lang="en-US" dirty="0">
                <a:latin typeface="Times New Roman" panose="02020603050405020304" pitchFamily="18" charset="0"/>
                <a:cs typeface="Times New Roman" panose="02020603050405020304" pitchFamily="18" charset="0"/>
              </a:rPr>
              <a:t>, P., </a:t>
            </a:r>
            <a:r>
              <a:rPr lang="en-US" dirty="0" err="1">
                <a:latin typeface="Times New Roman" panose="02020603050405020304" pitchFamily="18" charset="0"/>
                <a:cs typeface="Times New Roman" panose="02020603050405020304" pitchFamily="18" charset="0"/>
              </a:rPr>
              <a:t>Muszyński</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Tomaszewska</a:t>
            </a:r>
            <a:r>
              <a:rPr lang="en-US" dirty="0">
                <a:latin typeface="Times New Roman" panose="02020603050405020304" pitchFamily="18" charset="0"/>
                <a:cs typeface="Times New Roman" panose="02020603050405020304" pitchFamily="18" charset="0"/>
              </a:rPr>
              <a:t>, E., &amp; </a:t>
            </a:r>
            <a:r>
              <a:rPr lang="en-US" dirty="0" err="1">
                <a:latin typeface="Times New Roman" panose="02020603050405020304" pitchFamily="18" charset="0"/>
                <a:cs typeface="Times New Roman" panose="02020603050405020304" pitchFamily="18" charset="0"/>
              </a:rPr>
              <a:t>Jabłoński</a:t>
            </a:r>
            <a:r>
              <a:rPr lang="en-US" dirty="0">
                <a:latin typeface="Times New Roman" panose="02020603050405020304" pitchFamily="18" charset="0"/>
                <a:cs typeface="Times New Roman" panose="02020603050405020304" pitchFamily="18" charset="0"/>
              </a:rPr>
              <a:t>, M. (2021). Retrospective study of nosocomial infections in the </a:t>
            </a:r>
            <a:r>
              <a:rPr lang="en-US" dirty="0" err="1">
                <a:latin typeface="Times New Roman" panose="02020603050405020304" pitchFamily="18" charset="0"/>
                <a:cs typeface="Times New Roman" panose="02020603050405020304" pitchFamily="18" charset="0"/>
              </a:rPr>
              <a:t>orthopaedic</a:t>
            </a:r>
            <a:r>
              <a:rPr lang="en-US" dirty="0">
                <a:latin typeface="Times New Roman" panose="02020603050405020304" pitchFamily="18" charset="0"/>
                <a:cs typeface="Times New Roman" panose="02020603050405020304" pitchFamily="18" charset="0"/>
              </a:rPr>
              <a:t> and rehabilitation clinic of the medical University of Lublin in the years 2018–2020. </a:t>
            </a:r>
            <a:r>
              <a:rPr lang="en-US" i="1" dirty="0">
                <a:latin typeface="Times New Roman" panose="02020603050405020304" pitchFamily="18" charset="0"/>
                <a:cs typeface="Times New Roman" panose="02020603050405020304" pitchFamily="18" charset="0"/>
              </a:rPr>
              <a:t>Journal of Clinical Medicine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10</a:t>
            </a:r>
            <a:r>
              <a:rPr lang="en-US" dirty="0">
                <a:latin typeface="Times New Roman" panose="02020603050405020304" pitchFamily="18" charset="0"/>
                <a:cs typeface="Times New Roman" panose="02020603050405020304" pitchFamily="18" charset="0"/>
              </a:rPr>
              <a:t>(14), 1-15. https://doi.org/10.3390/jcm10143179</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14196354"/>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7DC10E3-4FF5-456B-A359-A0F378C1E5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154</TotalTime>
  <Words>886</Words>
  <Application>Microsoft Office PowerPoint</Application>
  <PresentationFormat>Custom</PresentationFormat>
  <Paragraphs>67</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Berlin</vt:lpstr>
      <vt:lpstr>Evidence Based Project Part 2</vt:lpstr>
      <vt:lpstr>The Clinical Issue of Interest </vt:lpstr>
      <vt:lpstr>The Clinical Issue of Interest </vt:lpstr>
      <vt:lpstr>Process of Developing the PICOT Question. </vt:lpstr>
      <vt:lpstr>Research Databases. </vt:lpstr>
      <vt:lpstr>APA Citations. </vt:lpstr>
      <vt:lpstr>Levels of Evidence</vt:lpstr>
      <vt:lpstr>Strengths of using Systematic Reviews for Research</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dc:creator>
  <cp:lastModifiedBy>Windows User</cp:lastModifiedBy>
  <cp:revision>163</cp:revision>
  <dcterms:created xsi:type="dcterms:W3CDTF">2023-09-27T18:36:41Z</dcterms:created>
  <dcterms:modified xsi:type="dcterms:W3CDTF">2024-05-27T09:48:31Z</dcterms:modified>
</cp:coreProperties>
</file>