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61"/>
  </p:notesMasterIdLst>
  <p:handoutMasterIdLst>
    <p:handoutMasterId r:id="rId62"/>
  </p:handoutMasterIdLst>
  <p:sldIdLst>
    <p:sldId id="256" r:id="rId2"/>
    <p:sldId id="257" r:id="rId3"/>
    <p:sldId id="324" r:id="rId4"/>
    <p:sldId id="399" r:id="rId5"/>
    <p:sldId id="400" r:id="rId6"/>
    <p:sldId id="325" r:id="rId7"/>
    <p:sldId id="313" r:id="rId8"/>
    <p:sldId id="404" r:id="rId9"/>
    <p:sldId id="326" r:id="rId10"/>
    <p:sldId id="327" r:id="rId11"/>
    <p:sldId id="405" r:id="rId12"/>
    <p:sldId id="329" r:id="rId13"/>
    <p:sldId id="330" r:id="rId14"/>
    <p:sldId id="331" r:id="rId15"/>
    <p:sldId id="332" r:id="rId16"/>
    <p:sldId id="333" r:id="rId17"/>
    <p:sldId id="334" r:id="rId18"/>
    <p:sldId id="335" r:id="rId19"/>
    <p:sldId id="280" r:id="rId20"/>
    <p:sldId id="336" r:id="rId21"/>
    <p:sldId id="319" r:id="rId22"/>
    <p:sldId id="337" r:id="rId23"/>
    <p:sldId id="338" r:id="rId24"/>
    <p:sldId id="339" r:id="rId25"/>
    <p:sldId id="340" r:id="rId26"/>
    <p:sldId id="341" r:id="rId27"/>
    <p:sldId id="342" r:id="rId28"/>
    <p:sldId id="315" r:id="rId29"/>
    <p:sldId id="343" r:id="rId30"/>
    <p:sldId id="391" r:id="rId31"/>
    <p:sldId id="345" r:id="rId32"/>
    <p:sldId id="346" r:id="rId33"/>
    <p:sldId id="348" r:id="rId34"/>
    <p:sldId id="347" r:id="rId35"/>
    <p:sldId id="349" r:id="rId36"/>
    <p:sldId id="350" r:id="rId37"/>
    <p:sldId id="351" r:id="rId38"/>
    <p:sldId id="352" r:id="rId39"/>
    <p:sldId id="353" r:id="rId40"/>
    <p:sldId id="354" r:id="rId41"/>
    <p:sldId id="356" r:id="rId42"/>
    <p:sldId id="357" r:id="rId43"/>
    <p:sldId id="358" r:id="rId44"/>
    <p:sldId id="359" r:id="rId45"/>
    <p:sldId id="360" r:id="rId46"/>
    <p:sldId id="374" r:id="rId47"/>
    <p:sldId id="363" r:id="rId48"/>
    <p:sldId id="364" r:id="rId49"/>
    <p:sldId id="365" r:id="rId50"/>
    <p:sldId id="366" r:id="rId51"/>
    <p:sldId id="368" r:id="rId52"/>
    <p:sldId id="387" r:id="rId53"/>
    <p:sldId id="361" r:id="rId54"/>
    <p:sldId id="410" r:id="rId55"/>
    <p:sldId id="369" r:id="rId56"/>
    <p:sldId id="392" r:id="rId57"/>
    <p:sldId id="411" r:id="rId58"/>
    <p:sldId id="281" r:id="rId59"/>
    <p:sldId id="371" r:id="rId6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Pamela"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99CCFF"/>
    <a:srgbClr val="FFDD99"/>
    <a:srgbClr val="F4650B"/>
    <a:srgbClr val="000050"/>
    <a:srgbClr val="006600"/>
    <a:srgbClr val="FFD31E"/>
    <a:srgbClr val="FED31E"/>
    <a:srgbClr val="FFAE0D"/>
    <a:srgbClr val="F2712A"/>
    <a:srgbClr val="FFCC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018" autoAdjust="0"/>
    <p:restoredTop sz="79200" autoAdjust="0"/>
  </p:normalViewPr>
  <p:slideViewPr>
    <p:cSldViewPr snapToGrid="0" snapToObjects="1">
      <p:cViewPr varScale="1">
        <p:scale>
          <a:sx n="88" d="100"/>
          <a:sy n="88" d="100"/>
        </p:scale>
        <p:origin x="-115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p:scale>
          <a:sx n="100" d="100"/>
          <a:sy n="100" d="100"/>
        </p:scale>
        <p:origin x="-3468" y="-3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926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139267"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fld id="{E21A7825-BE31-4A2E-A0F4-663109F5316F}" type="datetimeFigureOut">
              <a:rPr lang="en-US"/>
              <a:pPr>
                <a:defRPr/>
              </a:pPr>
              <a:t>5/5/2023</a:t>
            </a:fld>
            <a:endParaRPr lang="en-US"/>
          </a:p>
        </p:txBody>
      </p:sp>
      <p:sp>
        <p:nvSpPr>
          <p:cNvPr id="139268"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139269"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5AA9D922-F9EE-4BA1-87E2-1B1D77CC2717}" type="slidenum">
              <a:rPr lang="en-US"/>
              <a:pPr>
                <a:defRPr/>
              </a:pPr>
              <a:t>‹#›</a:t>
            </a:fld>
            <a:endParaRPr lang="en-US"/>
          </a:p>
        </p:txBody>
      </p:sp>
    </p:spTree>
    <p:extLst>
      <p:ext uri="{BB962C8B-B14F-4D97-AF65-F5344CB8AC3E}">
        <p14:creationId xmlns:p14="http://schemas.microsoft.com/office/powerpoint/2010/main" xmlns="" val="5236551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21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8192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922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22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65E1BC0-D860-46E2-A669-73FC6F7F49FD}" type="slidenum">
              <a:rPr lang="en-US"/>
              <a:pPr>
                <a:defRPr/>
              </a:pPr>
              <a:t>‹#›</a:t>
            </a:fld>
            <a:endParaRPr lang="en-US"/>
          </a:p>
        </p:txBody>
      </p:sp>
    </p:spTree>
    <p:extLst>
      <p:ext uri="{BB962C8B-B14F-4D97-AF65-F5344CB8AC3E}">
        <p14:creationId xmlns:p14="http://schemas.microsoft.com/office/powerpoint/2010/main" xmlns="" val="25025487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image" Target="../media/image24.png"/></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image" Target="../media/image33.png"/></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7B58054-AC91-49E3-B436-92CD3A3398ED}" type="slidenum">
              <a:rPr lang="en-US" smtClean="0"/>
              <a:pPr eaLnBrk="1" hangingPunct="1"/>
              <a:t>1</a:t>
            </a:fld>
            <a:endParaRPr lang="en-US"/>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837F150-200B-4954-85F5-27011027B086}" type="slidenum">
              <a:rPr lang="en-US" smtClean="0"/>
              <a:pPr eaLnBrk="1" hangingPunct="1"/>
              <a:t>2</a:t>
            </a:fld>
            <a:endParaRPr 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32DA66-AB97-493B-9803-69C7309CAE5F}" type="slidenum">
              <a:rPr lang="en-US" smtClean="0"/>
              <a:pPr eaLnBrk="1" hangingPunct="1"/>
              <a:t>3</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0" dirty="0"/>
              <a:t>Referenced</a:t>
            </a:r>
            <a:r>
              <a:rPr lang="en-US" b="1" dirty="0"/>
              <a:t> Exhibit</a:t>
            </a:r>
            <a:r>
              <a:rPr lang="en-US" b="1" baseline="0" dirty="0"/>
              <a:t> 14-1</a:t>
            </a:r>
          </a:p>
          <a:p>
            <a:pPr eaLnBrk="1" hangingPunct="1"/>
            <a:endParaRPr lang="en-US" b="1" dirty="0"/>
          </a:p>
          <a:p>
            <a:pPr eaLnBrk="1" hangingPunct="1"/>
            <a:r>
              <a:rPr lang="en-US" b="1" dirty="0"/>
              <a:t>A hypothesis </a:t>
            </a:r>
            <a:r>
              <a:rPr lang="en-US" b="0" dirty="0"/>
              <a:t>is an unsubstantiated assumption about the relationship between concepts and constructs; it is conjecture.  It guides the research and is formulated for testing.</a:t>
            </a:r>
          </a:p>
          <a:p>
            <a:pPr eaLnBrk="1" hangingPunct="1"/>
            <a:endParaRPr lang="en-US" b="0" dirty="0"/>
          </a:p>
          <a:p>
            <a:pPr eaLnBrk="1" hangingPunct="1"/>
            <a:r>
              <a:rPr lang="en-US" b="1" dirty="0"/>
              <a:t>Induction</a:t>
            </a:r>
            <a:r>
              <a:rPr lang="en-US" dirty="0"/>
              <a:t> moves from specific facts to general, but tentative, conclusions. With the aid of probability estimates, we can qualify our results and state the degree of confidence we have in them. Statistical inference is an application of inductive reasoning. It allows us to reason from evidence found in the sample to conclusions we wish to make about the population.</a:t>
            </a:r>
          </a:p>
          <a:p>
            <a:pPr eaLnBrk="1" hangingPunct="1"/>
            <a:endParaRPr lang="en-US" dirty="0"/>
          </a:p>
          <a:p>
            <a:pPr eaLnBrk="1" hangingPunct="1"/>
            <a:r>
              <a:rPr lang="en-US" b="1" dirty="0"/>
              <a:t>Deduction</a:t>
            </a:r>
            <a:r>
              <a:rPr lang="en-US" dirty="0"/>
              <a:t> is a form of reasoning in which the conclusion must necessarily follow from the premises given.  Any hypothesis based on a deduction is only as good as the premises on which it is based.  </a:t>
            </a:r>
          </a:p>
          <a:p>
            <a:pPr eaLnBrk="1" hangingPunct="1"/>
            <a:endParaRPr lang="en-US" dirty="0"/>
          </a:p>
          <a:p>
            <a:pPr eaLnBrk="1" hangingPunct="1"/>
            <a:r>
              <a:rPr lang="en-US" dirty="0"/>
              <a:t>Recall that induction and deduction were discussed in the</a:t>
            </a:r>
            <a:r>
              <a:rPr lang="en-US" baseline="0" dirty="0"/>
              <a:t> Chapter on Research Foundations and Fundamentals</a:t>
            </a:r>
            <a:r>
              <a:rPr lang="en-US" dirty="0"/>
              <a:t>.  The two hidden slides that follow are the slides that</a:t>
            </a:r>
            <a:r>
              <a:rPr lang="en-US" baseline="0" dirty="0"/>
              <a:t> appeared in that chapter’s slide deck. Reveal them if you want to review these concepts in more detail.</a:t>
            </a:r>
          </a:p>
          <a:p>
            <a:pPr eaLnBrk="1" hangingPunct="1"/>
            <a:endParaRPr lang="en-US" baseline="0" dirty="0"/>
          </a:p>
          <a:p>
            <a:pPr eaLnBrk="1" hangingPunct="1"/>
            <a:r>
              <a:rPr lang="en-US" baseline="0" dirty="0"/>
              <a:t>Use next two hidden slides to explore inductions and deductions.  To unhide the slide, right click on the slide in the left slide panel, chose HIDE SLIDE at the bottom of the options.</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a:t>Referenced</a:t>
            </a:r>
            <a:r>
              <a:rPr lang="en-US" b="1" dirty="0"/>
              <a:t> Exhibit</a:t>
            </a:r>
            <a:r>
              <a:rPr lang="en-US" b="1" baseline="0" dirty="0"/>
              <a:t> 14-1</a:t>
            </a:r>
          </a:p>
          <a:p>
            <a:endParaRPr lang="en-US" b="1" dirty="0"/>
          </a:p>
          <a:p>
            <a:r>
              <a:rPr lang="en-US" b="1" dirty="0"/>
              <a:t>Induction</a:t>
            </a:r>
            <a:r>
              <a:rPr lang="en-US" baseline="0" dirty="0"/>
              <a:t> starts with drawing a conclusion (desserts cause weight gain) from one or more particular facts or pieces of evidence (people who eat dessert are heavier than those who don’t eat dessert). </a:t>
            </a:r>
          </a:p>
          <a:p>
            <a:pPr marL="171450" indent="-171450">
              <a:buFont typeface="Arial" panose="020B0604020202020204" pitchFamily="34" charset="0"/>
              <a:buChar char="•"/>
            </a:pPr>
            <a:r>
              <a:rPr lang="en-US" baseline="0" dirty="0"/>
              <a:t>Inductions are an inferential leap beyond the evidence presented (lots of other factors contribute to a person’s weight, not just the consumption of dessert).</a:t>
            </a:r>
          </a:p>
          <a:p>
            <a:pPr marL="171450" indent="-171450">
              <a:buFont typeface="Arial" panose="020B0604020202020204" pitchFamily="34" charset="0"/>
              <a:buChar char="•"/>
            </a:pPr>
            <a:r>
              <a:rPr lang="en-US" baseline="0" dirty="0"/>
              <a:t>An Induction is a hypothesis that must be tested.</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PHOTO CREDITS</a:t>
            </a:r>
          </a:p>
          <a:p>
            <a:pPr marL="0" indent="0">
              <a:buFont typeface="Arial" panose="020B0604020202020204" pitchFamily="34" charset="0"/>
              <a:buNone/>
            </a:pPr>
            <a:r>
              <a:rPr lang="en-US" dirty="0"/>
              <a:t>Left: </a:t>
            </a:r>
            <a:r>
              <a:rPr lang="en-US" dirty="0" err="1"/>
              <a:t>walenga</a:t>
            </a:r>
            <a:r>
              <a:rPr lang="en-US" dirty="0"/>
              <a:t>/123RF</a:t>
            </a:r>
          </a:p>
          <a:p>
            <a:pPr marL="0" indent="0">
              <a:buFont typeface="Arial" panose="020B0604020202020204" pitchFamily="34" charset="0"/>
              <a:buNone/>
            </a:pPr>
            <a:r>
              <a:rPr lang="en-US" dirty="0"/>
              <a:t>Right: MedicalRF.com</a:t>
            </a:r>
          </a:p>
        </p:txBody>
      </p:sp>
      <p:sp>
        <p:nvSpPr>
          <p:cNvPr id="4" name="Slide Number Placeholder 3"/>
          <p:cNvSpPr>
            <a:spLocks noGrp="1"/>
          </p:cNvSpPr>
          <p:nvPr>
            <p:ph type="sldNum" sz="quarter" idx="10"/>
          </p:nvPr>
        </p:nvSpPr>
        <p:spPr/>
        <p:txBody>
          <a:bodyPr/>
          <a:lstStyle/>
          <a:p>
            <a:pPr>
              <a:defRPr/>
            </a:pPr>
            <a:fld id="{2250C26B-590D-4AE7-BE5D-02F777F41802}" type="slidenum">
              <a:rPr lang="en-US" smtClean="0"/>
              <a:pPr>
                <a:defRPr/>
              </a:pPr>
              <a:t>4</a:t>
            </a:fld>
            <a:endParaRPr lang="en-US"/>
          </a:p>
        </p:txBody>
      </p:sp>
    </p:spTree>
    <p:extLst>
      <p:ext uri="{BB962C8B-B14F-4D97-AF65-F5344CB8AC3E}">
        <p14:creationId xmlns:p14="http://schemas.microsoft.com/office/powerpoint/2010/main" xmlns="" val="3522177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0" dirty="0"/>
              <a:t>References</a:t>
            </a:r>
            <a:r>
              <a:rPr lang="en-US" b="1" dirty="0"/>
              <a:t> Exhibit</a:t>
            </a:r>
            <a:r>
              <a:rPr lang="en-US" b="1" baseline="0" dirty="0"/>
              <a:t> 14-1</a:t>
            </a:r>
          </a:p>
          <a:p>
            <a:endParaRPr lang="en-US" b="1" dirty="0"/>
          </a:p>
          <a:p>
            <a:r>
              <a:rPr lang="en-US" b="1" dirty="0"/>
              <a:t>Deduction</a:t>
            </a:r>
            <a:r>
              <a:rPr lang="en-US" dirty="0"/>
              <a:t> </a:t>
            </a:r>
            <a:r>
              <a:rPr lang="en-US" baseline="0" dirty="0"/>
              <a:t>starts with one or more premises (thieves steal to fence the items they steal for money; thieves know they can’t fence registered computers;) and the conclusion must follow from the premise (Thieves won’t steal registered computers). </a:t>
            </a:r>
          </a:p>
          <a:p>
            <a:pPr marL="171450" indent="-171450">
              <a:buFont typeface="Arial" panose="020B0604020202020204" pitchFamily="34" charset="0"/>
              <a:buChar char="•"/>
            </a:pPr>
            <a:r>
              <a:rPr lang="en-US" baseline="0" dirty="0"/>
              <a:t>Deductions are only as good as the premise(s) on which they are based. If one of the premises is false (that thieves know that registered computers are hard to fence), the conclusion cannot be true. Deductions often seem logical to us, as they reflect our beliefs and we have a hard time believing they might not be true.</a:t>
            </a:r>
          </a:p>
          <a:p>
            <a:pPr marL="171450" indent="-171450">
              <a:buFont typeface="Arial" panose="020B0604020202020204" pitchFamily="34" charset="0"/>
              <a:buChar char="•"/>
            </a:pPr>
            <a:r>
              <a:rPr lang="en-US" baseline="0" dirty="0"/>
              <a:t>A deduction is a hypothesis that must be tested.</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PHOTO CREDITS</a:t>
            </a:r>
          </a:p>
          <a:p>
            <a:pPr marL="0" indent="0">
              <a:buFont typeface="Arial" panose="020B0604020202020204" pitchFamily="34" charset="0"/>
              <a:buNone/>
            </a:pPr>
            <a:r>
              <a:rPr lang="en-US" baseline="0" dirty="0"/>
              <a:t>LEFT: </a:t>
            </a:r>
            <a:r>
              <a:rPr lang="en-US" baseline="0" dirty="0" err="1"/>
              <a:t>CostinT</a:t>
            </a:r>
            <a:r>
              <a:rPr lang="en-US" baseline="0" dirty="0"/>
              <a:t>/Getty Images</a:t>
            </a:r>
          </a:p>
          <a:p>
            <a:pPr marL="0" indent="0">
              <a:buFont typeface="Arial" panose="020B0604020202020204" pitchFamily="34" charset="0"/>
              <a:buNone/>
            </a:pPr>
            <a:r>
              <a:rPr lang="en-US" baseline="0" dirty="0"/>
              <a:t>RIGHT: </a:t>
            </a:r>
            <a:r>
              <a:rPr lang="en-US" dirty="0"/>
              <a:t>© Image Source, all rights reserved.</a:t>
            </a:r>
          </a:p>
        </p:txBody>
      </p:sp>
      <p:sp>
        <p:nvSpPr>
          <p:cNvPr id="4" name="Slide Number Placeholder 3"/>
          <p:cNvSpPr>
            <a:spLocks noGrp="1"/>
          </p:cNvSpPr>
          <p:nvPr>
            <p:ph type="sldNum" sz="quarter" idx="10"/>
          </p:nvPr>
        </p:nvSpPr>
        <p:spPr/>
        <p:txBody>
          <a:bodyPr/>
          <a:lstStyle/>
          <a:p>
            <a:pPr>
              <a:defRPr/>
            </a:pPr>
            <a:fld id="{2250C26B-590D-4AE7-BE5D-02F777F41802}" type="slidenum">
              <a:rPr lang="en-US" smtClean="0"/>
              <a:pPr>
                <a:defRPr/>
              </a:pPr>
              <a:t>5</a:t>
            </a:fld>
            <a:endParaRPr lang="en-US"/>
          </a:p>
        </p:txBody>
      </p:sp>
    </p:spTree>
    <p:extLst>
      <p:ext uri="{BB962C8B-B14F-4D97-AF65-F5344CB8AC3E}">
        <p14:creationId xmlns:p14="http://schemas.microsoft.com/office/powerpoint/2010/main" xmlns="" val="3522177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5E1CA6-C22F-4ED6-BC68-1ECDA503E652}" type="slidenum">
              <a:rPr lang="en-US" smtClean="0"/>
              <a:pPr eaLnBrk="1" hangingPunct="1"/>
              <a:t>6</a:t>
            </a:fld>
            <a:endParaRPr 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Inferential statistics </a:t>
            </a:r>
            <a:r>
              <a:rPr lang="en-US" dirty="0"/>
              <a:t>includes the estimation of population values and the testing of statistical hypotheses. </a:t>
            </a:r>
            <a:r>
              <a:rPr lang="en-US" b="1" dirty="0"/>
              <a:t>Descriptive statistics </a:t>
            </a:r>
            <a:r>
              <a:rPr lang="en-US" dirty="0"/>
              <a:t>simply describe the characteristics of the data by giving frequencies, measures of central tendency, and dispersion. These concepts were discussed in </a:t>
            </a:r>
            <a:r>
              <a:rPr lang="en-US" i="1" dirty="0"/>
              <a:t>Chapter 13: Collect,</a:t>
            </a:r>
            <a:r>
              <a:rPr lang="en-US" i="1" baseline="0" dirty="0"/>
              <a:t> Prepare and Examine Data </a:t>
            </a:r>
            <a:r>
              <a:rPr lang="en-US" baseline="0" dirty="0"/>
              <a:t>and the</a:t>
            </a:r>
            <a:r>
              <a:rPr lang="en-US" dirty="0"/>
              <a:t> </a:t>
            </a:r>
            <a:r>
              <a:rPr lang="en-US" b="0" i="1" dirty="0"/>
              <a:t>Appendix Describing Data</a:t>
            </a:r>
            <a:r>
              <a:rPr lang="en-US" b="0" i="1" baseline="0" dirty="0"/>
              <a:t> Statistically.</a:t>
            </a:r>
            <a:endParaRPr lang="en-US" b="0" i="1" dirty="0"/>
          </a:p>
          <a:p>
            <a:pPr eaLnBrk="1" hangingPunct="1"/>
            <a:endParaRPr lang="en-US" dirty="0"/>
          </a:p>
          <a:p>
            <a:pPr eaLnBrk="1" hangingPunct="1"/>
            <a:r>
              <a:rPr lang="en-US" dirty="0"/>
              <a:t>Under the heading </a:t>
            </a:r>
            <a:r>
              <a:rPr lang="en-US" b="0" dirty="0"/>
              <a:t>inferential statistics, </a:t>
            </a:r>
            <a:r>
              <a:rPr lang="en-US" dirty="0"/>
              <a:t>two topics are discussed. The first, estimation of population values, was used with sampling (chapter 5)</a:t>
            </a:r>
            <a:r>
              <a:rPr lang="en-US" baseline="0" dirty="0"/>
              <a:t> </a:t>
            </a:r>
            <a:r>
              <a:rPr lang="en-US" dirty="0"/>
              <a:t>and it will be discussed again here. </a:t>
            </a:r>
          </a:p>
          <a:p>
            <a:pPr eaLnBrk="1" hangingPunct="1"/>
            <a:endParaRPr lang="en-US" dirty="0"/>
          </a:p>
          <a:p>
            <a:pPr eaLnBrk="1" hangingPunct="1"/>
            <a:r>
              <a:rPr lang="en-US" dirty="0"/>
              <a:t>The second, testing statistical hypotheses, is the primary subject of this chapter.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21DD23-B5C5-473F-BB15-0B80F824B006}" type="slidenum">
              <a:rPr lang="en-US" smtClean="0"/>
              <a:pPr eaLnBrk="1" hangingPunct="1"/>
              <a:t>7</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14-2 </a:t>
            </a:r>
            <a:r>
              <a:rPr lang="en-US" dirty="0"/>
              <a:t>illustrates the relationships among design strategy, data collection activities, preliminary analysis, and hypothesis testing.</a:t>
            </a:r>
          </a:p>
          <a:p>
            <a:pPr eaLnBrk="1" hangingPunct="1"/>
            <a:endParaRPr lang="en-US" dirty="0"/>
          </a:p>
          <a:p>
            <a:pPr eaLnBrk="1" hangingPunct="1"/>
            <a:r>
              <a:rPr lang="en-US" dirty="0"/>
              <a:t>The purpose of hypothesis testing is to determine the accuracy of hypotheses due to the fact that a sample of data was collected, not a census.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While exploratory</a:t>
            </a:r>
            <a:r>
              <a:rPr lang="en-US" baseline="0" dirty="0"/>
              <a:t> data analysis revealed some relationships worth testing, those results do not carry the weight of results revealed when the hypothesis is tested for significance.</a:t>
            </a:r>
            <a:endParaRPr lang="en-US" dirty="0"/>
          </a:p>
          <a:p>
            <a:endParaRPr lang="en-US" dirty="0"/>
          </a:p>
          <a:p>
            <a:r>
              <a:rPr lang="en-US" dirty="0"/>
              <a:t>PHOTO CREDIT</a:t>
            </a:r>
          </a:p>
          <a:p>
            <a:r>
              <a:rPr lang="en-US" dirty="0" err="1"/>
              <a:t>Caiaimage</a:t>
            </a:r>
            <a:r>
              <a:rPr lang="en-US" dirty="0"/>
              <a:t>/Glow Images</a:t>
            </a:r>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4044B4-81F5-425B-9383-19D77B73051B}" type="slidenum">
              <a:rPr lang="en-US" smtClean="0"/>
              <a:pPr eaLnBrk="1" hangingPunct="1"/>
              <a:t>9</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There are two approaches to hypothesis testing, but </a:t>
            </a:r>
            <a:r>
              <a:rPr lang="en-US" b="1" dirty="0"/>
              <a:t>classical</a:t>
            </a:r>
            <a:r>
              <a:rPr lang="en-US" dirty="0"/>
              <a:t> (sampling-theory) approach is more established.</a:t>
            </a:r>
          </a:p>
          <a:p>
            <a:pPr eaLnBrk="1" hangingPunct="1"/>
            <a:endParaRPr lang="en-US" dirty="0"/>
          </a:p>
          <a:p>
            <a:pPr eaLnBrk="1" hangingPunct="1"/>
            <a:r>
              <a:rPr lang="en-US" dirty="0"/>
              <a:t>Following the </a:t>
            </a:r>
            <a:r>
              <a:rPr lang="en-US" b="1" dirty="0"/>
              <a:t>classical statistics </a:t>
            </a:r>
            <a:r>
              <a:rPr lang="en-US" dirty="0"/>
              <a:t>approach, we accept or reject a hypothesis on the basis of sampling information alone. Since any sample will almost surely vary from its population, we must judge whether the differences are statistically significant or insignificant. </a:t>
            </a:r>
          </a:p>
          <a:p>
            <a:pPr eaLnBrk="1" hangingPunct="1"/>
            <a:endParaRPr lang="en-US" dirty="0"/>
          </a:p>
          <a:p>
            <a:pPr eaLnBrk="1" hangingPunct="1"/>
            <a:r>
              <a:rPr lang="en-US" dirty="0"/>
              <a:t>A difference has </a:t>
            </a:r>
            <a:r>
              <a:rPr lang="en-US" b="1" dirty="0"/>
              <a:t>statistical significance; </a:t>
            </a:r>
            <a:r>
              <a:rPr lang="en-US" dirty="0"/>
              <a:t>is there is good reason to believe the difference does not represent random sampling fluctuations only.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C3281D-0B51-47EB-9549-2C990E7CC79C}" type="slidenum">
              <a:rPr lang="en-US" smtClean="0"/>
              <a:pPr eaLnBrk="1" hangingPunct="1"/>
              <a:t>10</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Consider this example: The hybrid Toyota Prius, shown above, inspires a cult-like devotion from its drivers, maintaining satisfaction rates at 98 percent. Let’s say that the Prius has maintained an average of about 51 miles per gallon city with a standard deviation of 10 miles per gallon and researchers discover by analyzing all production vehicles that the miles per gallon is now 51. </a:t>
            </a:r>
          </a:p>
          <a:p>
            <a:pPr lvl="1" eaLnBrk="1" hangingPunct="1">
              <a:buFontTx/>
              <a:buChar char="•"/>
            </a:pPr>
            <a:r>
              <a:rPr lang="en-US" dirty="0"/>
              <a:t>Is the difference statistically significant? If 51 significantly different than 50?</a:t>
            </a:r>
          </a:p>
          <a:p>
            <a:pPr eaLnBrk="1" hangingPunct="1"/>
            <a:r>
              <a:rPr lang="en-US" dirty="0"/>
              <a:t>In this case, the difference is based on a census of the production vehicles and there is no sampling involved.</a:t>
            </a:r>
          </a:p>
          <a:p>
            <a:pPr eaLnBrk="1" hangingPunct="1"/>
            <a:r>
              <a:rPr lang="en-US" dirty="0"/>
              <a:t>Since it would really be too expensive to analyze all of the manufacturer’s vehicles, we could resort to sampling. </a:t>
            </a:r>
          </a:p>
          <a:p>
            <a:pPr eaLnBrk="1" hangingPunct="1"/>
            <a:r>
              <a:rPr lang="en-US" dirty="0"/>
              <a:t>Assume a sample of 25 cars is randomly selected and the average miles per gallon city is calculated to be 54. Is 51 significantly different from 54 or is it only sampling error? Hypothesis testing will answer this question.</a:t>
            </a:r>
          </a:p>
          <a:p>
            <a:pPr eaLnBrk="1" hangingPunct="1"/>
            <a:endParaRPr lang="en-US" dirty="0"/>
          </a:p>
          <a:p>
            <a:pPr eaLnBrk="1" hangingPunct="1"/>
            <a:r>
              <a:rPr lang="en-US" dirty="0"/>
              <a:t>A difference has </a:t>
            </a:r>
            <a:r>
              <a:rPr lang="en-US" b="1" i="1" dirty="0"/>
              <a:t>statistical significance</a:t>
            </a:r>
            <a:r>
              <a:rPr lang="en-US" dirty="0"/>
              <a:t> if there is good reason to believe the difference does not represent random sampling fluctuations only. </a:t>
            </a:r>
          </a:p>
          <a:p>
            <a:pPr eaLnBrk="1" hangingPunct="1"/>
            <a:r>
              <a:rPr lang="en-US" dirty="0"/>
              <a:t>A difference has </a:t>
            </a:r>
            <a:r>
              <a:rPr lang="en-US" b="1" dirty="0"/>
              <a:t>practical significance </a:t>
            </a:r>
            <a:r>
              <a:rPr lang="en-US" dirty="0"/>
              <a:t>if it is</a:t>
            </a:r>
            <a:r>
              <a:rPr lang="en-US" baseline="0" dirty="0"/>
              <a:t> large enough to be meaningful—to have real value to the decision-maker.</a:t>
            </a:r>
            <a:endParaRPr lang="en-US" dirty="0"/>
          </a:p>
          <a:p>
            <a:pPr eaLnBrk="1" hangingPunct="1"/>
            <a:r>
              <a:rPr lang="en-US" dirty="0"/>
              <a:t>The </a:t>
            </a:r>
            <a:r>
              <a:rPr lang="en-US" b="1" dirty="0"/>
              <a:t>null hypothesis </a:t>
            </a:r>
            <a:r>
              <a:rPr lang="en-US" dirty="0"/>
              <a:t>is used for testing. It is a statement that no difference exists between the parameter and the statistic being compared to it. The parameter is a measure taken by a census of the population or a prior measurement of a sample of the population.</a:t>
            </a:r>
          </a:p>
          <a:p>
            <a:pPr eaLnBrk="1" hangingPunct="1"/>
            <a:endParaRPr lang="en-US" dirty="0"/>
          </a:p>
          <a:p>
            <a:pPr eaLnBrk="1" hangingPunct="1"/>
            <a:r>
              <a:rPr lang="en-US" dirty="0"/>
              <a:t>Analysts usually test to determine whether there has been no change in the population of interest or whether a real difference exists.</a:t>
            </a:r>
          </a:p>
          <a:p>
            <a:pPr eaLnBrk="1" hangingPunct="1"/>
            <a:endParaRPr lang="en-US" dirty="0"/>
          </a:p>
          <a:p>
            <a:pPr eaLnBrk="1" hangingPunct="1"/>
            <a:r>
              <a:rPr lang="en-US" dirty="0"/>
              <a:t>In the hybrid-vehicle example, the null hypothesis states that the population parameter of 50 mpg has not changed. An alternative hypothesis holds that there has been no change in average mpg. The alternative is the logical opposite of the null hypothesis. This is a two-tailed test. A two-tailed test is a </a:t>
            </a:r>
            <a:r>
              <a:rPr lang="en-US" dirty="0" err="1"/>
              <a:t>nondirectional</a:t>
            </a:r>
            <a:r>
              <a:rPr lang="en-US" dirty="0"/>
              <a:t> test to reject the hypothesis that the sample statistic is either greater than or less than the population parameter.</a:t>
            </a:r>
          </a:p>
          <a:p>
            <a:pPr eaLnBrk="1" hangingPunct="1"/>
            <a:endParaRPr lang="en-US" dirty="0"/>
          </a:p>
          <a:p>
            <a:pPr eaLnBrk="1" hangingPunct="1"/>
            <a:r>
              <a:rPr lang="en-US" dirty="0"/>
              <a:t>A </a:t>
            </a:r>
            <a:r>
              <a:rPr lang="en-US" b="1" dirty="0"/>
              <a:t>one-tailed test </a:t>
            </a:r>
            <a:r>
              <a:rPr lang="en-US" dirty="0"/>
              <a:t>is a directional test of a null hypothesis that assumes the sample parameter is not the same as the population statistic, but that the difference can be in only one direction. The other hypotheses shown are directional. </a:t>
            </a:r>
          </a:p>
          <a:p>
            <a:pPr eaLnBrk="1" hangingPunct="1"/>
            <a:endParaRPr lang="en-US" dirty="0"/>
          </a:p>
          <a:p>
            <a:pPr eaLnBrk="1" hangingPunct="1"/>
            <a:endParaRPr lang="en-US" dirty="0"/>
          </a:p>
          <a:p>
            <a:pPr eaLnBrk="1" hangingPunct="1"/>
            <a:r>
              <a:rPr lang="en-US" dirty="0"/>
              <a:t>PHOTO CREDIT</a:t>
            </a:r>
          </a:p>
          <a:p>
            <a:r>
              <a:rPr lang="en-US" dirty="0"/>
              <a:t>© McGraw-Hill Education/Mark </a:t>
            </a:r>
            <a:r>
              <a:rPr lang="en-US" dirty="0" err="1"/>
              <a:t>Dierker</a:t>
            </a:r>
            <a:endParaRPr lang="en-US" dirty="0"/>
          </a:p>
          <a:p>
            <a:pPr eaLnBrk="1" hangingPunct="1"/>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C3281D-0B51-47EB-9549-2C990E7CC79C}" type="slidenum">
              <a:rPr lang="en-US" smtClean="0"/>
              <a:pPr eaLnBrk="1" hangingPunct="1"/>
              <a:t>11</a:t>
            </a:fld>
            <a:endParaRPr 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Consider this example: The hybrid Toyota Prius, shown above, inspires a cult-like devotion from its drivers, maintaining satisfaction rates at 98 percent. Let’s say that the Prius has maintained an average of about 61 miles per gallon city with a standard deviation of 10 miles per gallon and researchers discover by analyzing all production vehicles that the miles per gallon is now 61. </a:t>
            </a:r>
          </a:p>
          <a:p>
            <a:pPr lvl="1" eaLnBrk="1" hangingPunct="1">
              <a:buFontTx/>
              <a:buChar char="•"/>
            </a:pPr>
            <a:r>
              <a:rPr lang="en-US" dirty="0"/>
              <a:t>Is the difference statistically significant? If 61 significantly different than 60?</a:t>
            </a:r>
          </a:p>
          <a:p>
            <a:pPr eaLnBrk="1" hangingPunct="1"/>
            <a:r>
              <a:rPr lang="en-US" dirty="0"/>
              <a:t>In this case, the difference is based on a census of the production vehicles and there is no sampling involved,</a:t>
            </a:r>
            <a:r>
              <a:rPr lang="en-US" baseline="0" dirty="0"/>
              <a:t> so it is statistically significant.</a:t>
            </a:r>
            <a:endParaRPr lang="en-US" dirty="0"/>
          </a:p>
          <a:p>
            <a:pPr eaLnBrk="1" hangingPunct="1"/>
            <a:r>
              <a:rPr lang="en-US" dirty="0"/>
              <a:t>Since it would really be too expensive to analyze all of the manufacturer’s vehicles, we could resort to sampling. </a:t>
            </a:r>
          </a:p>
          <a:p>
            <a:pPr eaLnBrk="1" hangingPunct="1"/>
            <a:r>
              <a:rPr lang="en-US" dirty="0"/>
              <a:t>Assume a sample of 25 cars is randomly selected and the average miles per gallon city is calculated to be 64. Is 64 significantly different from 60 or is it only sampling error? Hypothesis testing will answer this question.</a:t>
            </a:r>
          </a:p>
          <a:p>
            <a:pPr eaLnBrk="1" hangingPunct="1"/>
            <a:endParaRPr lang="en-US" dirty="0"/>
          </a:p>
          <a:p>
            <a:pPr eaLnBrk="1" hangingPunct="1"/>
            <a:r>
              <a:rPr lang="en-US" dirty="0"/>
              <a:t>A difference has </a:t>
            </a:r>
            <a:r>
              <a:rPr lang="en-US" b="1" i="1" dirty="0"/>
              <a:t>statistical significance</a:t>
            </a:r>
            <a:r>
              <a:rPr lang="en-US" dirty="0"/>
              <a:t> if there is good reason to believe the difference does not represent random sampling fluctuations only. </a:t>
            </a:r>
          </a:p>
          <a:p>
            <a:pPr eaLnBrk="1" hangingPunct="1"/>
            <a:r>
              <a:rPr lang="en-US" dirty="0"/>
              <a:t>A difference has </a:t>
            </a:r>
            <a:r>
              <a:rPr lang="en-US" b="1" dirty="0"/>
              <a:t>practical significance </a:t>
            </a:r>
            <a:r>
              <a:rPr lang="en-US" dirty="0"/>
              <a:t>if it is</a:t>
            </a:r>
            <a:r>
              <a:rPr lang="en-US" baseline="0" dirty="0"/>
              <a:t> large enough to be meaningful—to have real value to the decision-maker.</a:t>
            </a:r>
            <a:endParaRPr lang="en-US" dirty="0"/>
          </a:p>
          <a:p>
            <a:pPr eaLnBrk="1" hangingPunct="1"/>
            <a:r>
              <a:rPr lang="en-US" dirty="0"/>
              <a:t>The </a:t>
            </a:r>
            <a:r>
              <a:rPr lang="en-US" b="1" dirty="0"/>
              <a:t>null hypothesis </a:t>
            </a:r>
            <a:r>
              <a:rPr lang="en-US" dirty="0"/>
              <a:t>is used for testing. It is a statement that no difference exists between the parameter and the statistic being compared to it. The parameter is a measure taken by a census of the population or a prior measurement of a sample of the population.</a:t>
            </a:r>
          </a:p>
          <a:p>
            <a:pPr eaLnBrk="1" hangingPunct="1"/>
            <a:endParaRPr lang="en-US" dirty="0"/>
          </a:p>
          <a:p>
            <a:pPr eaLnBrk="1" hangingPunct="1"/>
            <a:r>
              <a:rPr lang="en-US" dirty="0"/>
              <a:t>Analysts usually test to determine whether there has been no change in the population of interest or whether a real difference exists.</a:t>
            </a:r>
          </a:p>
          <a:p>
            <a:pPr eaLnBrk="1" hangingPunct="1"/>
            <a:endParaRPr lang="en-US" dirty="0"/>
          </a:p>
          <a:p>
            <a:pPr eaLnBrk="1" hangingPunct="1"/>
            <a:r>
              <a:rPr lang="en-US" dirty="0"/>
              <a:t>In the hybrid-vehicle example, the null hypothesis states that the population parameter of 50 mpg has not changed. An alternative hypothesis holds that there has been no change in average mpg. The alternative is the logical opposite of the null hypothesis. This is a two-tailed test. A two-tailed test is a </a:t>
            </a:r>
            <a:r>
              <a:rPr lang="en-US" dirty="0" err="1"/>
              <a:t>nondirectional</a:t>
            </a:r>
            <a:r>
              <a:rPr lang="en-US" dirty="0"/>
              <a:t> test to reject the hypothesis that the sample statistic is either greater than or less than the population parameter.</a:t>
            </a:r>
          </a:p>
          <a:p>
            <a:pPr eaLnBrk="1" hangingPunct="1"/>
            <a:endParaRPr lang="en-US" dirty="0"/>
          </a:p>
          <a:p>
            <a:pPr eaLnBrk="1" hangingPunct="1"/>
            <a:r>
              <a:rPr lang="en-US" dirty="0"/>
              <a:t>A </a:t>
            </a:r>
            <a:r>
              <a:rPr lang="en-US" b="1" dirty="0"/>
              <a:t>one-tailed test </a:t>
            </a:r>
            <a:r>
              <a:rPr lang="en-US" dirty="0"/>
              <a:t>is a directional test of a null hypothesis that assumes the sample parameter is not the same as the population statistic, but that the difference can be in only one direction. The other hypotheses shown are directional. </a:t>
            </a:r>
          </a:p>
          <a:p>
            <a:pPr eaLnBrk="1" hangingPunct="1"/>
            <a:endParaRPr lang="en-US" dirty="0"/>
          </a:p>
          <a:p>
            <a:pPr eaLnBrk="1" hangingPunct="1"/>
            <a:endParaRPr lang="en-US" dirty="0"/>
          </a:p>
          <a:p>
            <a:pPr eaLnBrk="1" hangingPunct="1"/>
            <a:r>
              <a:rPr lang="en-US" dirty="0"/>
              <a:t>PHOTO CREDIT</a:t>
            </a:r>
          </a:p>
          <a:p>
            <a:r>
              <a:rPr lang="en-US" dirty="0"/>
              <a:t>© McGraw-Hill Education/Mark </a:t>
            </a:r>
            <a:r>
              <a:rPr lang="en-US" dirty="0" err="1"/>
              <a:t>Dierker</a:t>
            </a:r>
            <a:endParaRPr lang="en-US" dirty="0"/>
          </a:p>
          <a:p>
            <a:pPr eaLnBrk="1" hangingPunct="1"/>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4E8A29E-060A-48BA-8914-38BF61BE63CF}" type="slidenum">
              <a:rPr lang="en-US" smtClean="0"/>
              <a:pPr eaLnBrk="1" hangingPunct="1"/>
              <a:t>12</a:t>
            </a:fld>
            <a:endParaRPr 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14-3</a:t>
            </a:r>
            <a:r>
              <a:rPr lang="en-US" dirty="0"/>
              <a:t>, left side</a:t>
            </a:r>
          </a:p>
          <a:p>
            <a:pPr eaLnBrk="1" hangingPunct="1"/>
            <a:r>
              <a:rPr lang="en-US" dirty="0"/>
              <a:t>This is an illustration of a two-tailed test. It is a non-directional test.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746CCE-F3CE-4F3D-8B06-5D79AAC33DCE}" type="slidenum">
              <a:rPr lang="en-US" smtClean="0"/>
              <a:pPr eaLnBrk="1" hangingPunct="1"/>
              <a:t>13</a:t>
            </a:fld>
            <a:endParaRPr lang="en-US"/>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14-3</a:t>
            </a:r>
            <a:r>
              <a:rPr lang="en-US" dirty="0"/>
              <a:t>, right side</a:t>
            </a:r>
          </a:p>
          <a:p>
            <a:pPr eaLnBrk="1" hangingPunct="1"/>
            <a:r>
              <a:rPr lang="en-US" dirty="0"/>
              <a:t>This is an illustration of a one-tailed, or directional, test.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382A57-58AC-4A60-B74D-DDB65D819B0C}" type="slidenum">
              <a:rPr lang="en-US" smtClean="0"/>
              <a:pPr eaLnBrk="1" hangingPunct="1"/>
              <a:t>14</a:t>
            </a:fld>
            <a:endParaRPr lang="en-US"/>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Note the language “cannot reject” rather than “accept” the null hypothesis. It is argued that a null hypothesis can never be proved and therefore cannot be accepted.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B7E5FB6-19D0-4BF2-91C4-100D0BEB128A}" type="slidenum">
              <a:rPr lang="en-US" smtClean="0"/>
              <a:pPr eaLnBrk="1" hangingPunct="1"/>
              <a:t>15</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14-4</a:t>
            </a:r>
          </a:p>
          <a:p>
            <a:pPr eaLnBrk="1" hangingPunct="1"/>
            <a:r>
              <a:rPr lang="en-US" dirty="0"/>
              <a:t>In our system of justice, the innocence of an indicted person is presumed until proof of guilt beyond a reasonable doubt can be established. In hypothesis testing, this is the null hypothesis; there should be difference between the presumption of innocence and the outcome unless contrary evidence is furnished. Once evidence establishes beyond a reasonable doubt that innocence can no longer be maintained, a just conviction is required. This is equivalent to rejecting the null hypothesis and accepting the alternative hypothesis. Incorrect decisions or errors are the other two possible outcomes. We can justly convict an innocent person or we can acquit a guilty person.</a:t>
            </a:r>
          </a:p>
          <a:p>
            <a:pPr eaLnBrk="1" hangingPunct="1"/>
            <a:endParaRPr lang="en-US" dirty="0"/>
          </a:p>
          <a:p>
            <a:pPr eaLnBrk="1" hangingPunct="1"/>
            <a:r>
              <a:rPr lang="en-US" b="1" dirty="0"/>
              <a:t>Exhibit 14-4  </a:t>
            </a:r>
            <a:r>
              <a:rPr lang="en-US" dirty="0"/>
              <a:t>compares the statistical situation to the legal system. One of two conditions exists – either the null hypothesis is true or the alternate is true. </a:t>
            </a:r>
          </a:p>
          <a:p>
            <a:pPr eaLnBrk="1" hangingPunct="1"/>
            <a:endParaRPr lang="en-US" dirty="0"/>
          </a:p>
          <a:p>
            <a:pPr eaLnBrk="1" hangingPunct="1"/>
            <a:r>
              <a:rPr lang="en-US" dirty="0"/>
              <a:t>When a </a:t>
            </a:r>
            <a:r>
              <a:rPr lang="en-US" b="1" dirty="0"/>
              <a:t>Type I error </a:t>
            </a:r>
            <a:r>
              <a:rPr lang="el-GR" b="1" dirty="0"/>
              <a:t>(α)</a:t>
            </a:r>
            <a:r>
              <a:rPr lang="en-US" b="1" dirty="0"/>
              <a:t> </a:t>
            </a:r>
            <a:r>
              <a:rPr lang="en-US" dirty="0"/>
              <a:t>is committed, </a:t>
            </a:r>
          </a:p>
          <a:p>
            <a:pPr lvl="1" eaLnBrk="1" hangingPunct="1">
              <a:buFontTx/>
              <a:buChar char="•"/>
            </a:pPr>
            <a:r>
              <a:rPr lang="en-US" dirty="0"/>
              <a:t>a true null is rejected; the innocent is unjustly convicted. </a:t>
            </a:r>
          </a:p>
          <a:p>
            <a:pPr lvl="1" eaLnBrk="1" hangingPunct="1">
              <a:buFontTx/>
              <a:buChar char="•"/>
            </a:pPr>
            <a:r>
              <a:rPr lang="en-US" dirty="0"/>
              <a:t>The alpha value is called the level of significance and is the probability of rejecting the true null. </a:t>
            </a:r>
          </a:p>
          <a:p>
            <a:pPr eaLnBrk="1" hangingPunct="1"/>
            <a:r>
              <a:rPr lang="en-US" dirty="0"/>
              <a:t>With a </a:t>
            </a:r>
            <a:r>
              <a:rPr lang="en-US" b="1" dirty="0"/>
              <a:t>Type II error (</a:t>
            </a:r>
            <a:r>
              <a:rPr lang="en-US" b="1" dirty="0">
                <a:sym typeface="Symbol" pitchFamily="18" charset="2"/>
              </a:rPr>
              <a:t>), </a:t>
            </a:r>
          </a:p>
          <a:p>
            <a:pPr lvl="1" eaLnBrk="1" hangingPunct="1">
              <a:buFontTx/>
              <a:buChar char="•"/>
            </a:pPr>
            <a:r>
              <a:rPr lang="en-US" dirty="0">
                <a:sym typeface="Symbol" pitchFamily="18" charset="2"/>
              </a:rPr>
              <a:t>one fails to reject a false null hypothesis; the result is an unjust acquittal, with the guilty person going free. </a:t>
            </a:r>
          </a:p>
          <a:p>
            <a:pPr lvl="1" eaLnBrk="1" hangingPunct="1">
              <a:buFontTx/>
              <a:buChar char="•"/>
            </a:pPr>
            <a:r>
              <a:rPr lang="en-US" dirty="0">
                <a:sym typeface="Symbol" pitchFamily="18" charset="2"/>
              </a:rPr>
              <a:t>The beta value I the probability of failing to reject a false null hypothesis.</a:t>
            </a:r>
          </a:p>
          <a:p>
            <a:pPr eaLnBrk="1" hangingPunct="1"/>
            <a:endParaRPr lang="en-US" dirty="0">
              <a:sym typeface="Symbol" pitchFamily="18" charset="2"/>
            </a:endParaRPr>
          </a:p>
          <a:p>
            <a:pPr eaLnBrk="1" hangingPunct="1"/>
            <a:r>
              <a:rPr lang="en-US" dirty="0">
                <a:sym typeface="Symbol" pitchFamily="18" charset="2"/>
              </a:rPr>
              <a:t>Like our justice system, hypothesis testing places a greater emphasis on Type I errors. </a:t>
            </a:r>
            <a:r>
              <a:rPr lang="en-US" dirty="0"/>
              <a:t> </a:t>
            </a:r>
          </a:p>
          <a:p>
            <a:pPr eaLnBrk="1" hangingPunct="1"/>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8BFD71-9253-45F6-BFE9-075B2DEE648D}" type="slidenum">
              <a:rPr lang="en-US" smtClean="0"/>
              <a:pPr eaLnBrk="1" hangingPunct="1"/>
              <a:t>16</a:t>
            </a:fld>
            <a:endParaRPr lang="en-US"/>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14-5 (top)</a:t>
            </a:r>
          </a:p>
          <a:p>
            <a:pPr eaLnBrk="1" hangingPunct="1"/>
            <a:r>
              <a:rPr lang="en-US" dirty="0"/>
              <a:t>Assume the hybrid car manufacturer’s problem is complicated by a consumer testing agency’s assertion that the average mpg has changed. </a:t>
            </a:r>
          </a:p>
          <a:p>
            <a:pPr eaLnBrk="1" hangingPunct="1"/>
            <a:r>
              <a:rPr lang="en-US" dirty="0"/>
              <a:t>Assume the population mean is 50 mpg, the standard deviation is 10 mpg, and the size of the sample is 25 vehicles. </a:t>
            </a:r>
          </a:p>
          <a:p>
            <a:pPr eaLnBrk="1" hangingPunct="1"/>
            <a:r>
              <a:rPr lang="en-US" dirty="0"/>
              <a:t>With this information, one can calculate the standard error of the mean (the standard deviation of the distribution of sample means). This hypothetical distribution is pictured in Exhibit 17-4. The standard error of the mean is calculated to be 2 mpg. </a:t>
            </a:r>
          </a:p>
          <a:p>
            <a:pPr eaLnBrk="1" hangingPunct="1"/>
            <a:endParaRPr lang="en-US" dirty="0"/>
          </a:p>
          <a:p>
            <a:pPr eaLnBrk="1" hangingPunct="1"/>
            <a:endParaRPr lang="en-US" dirty="0"/>
          </a:p>
          <a:p>
            <a:pPr eaLnBrk="1" hangingPunct="1"/>
            <a:endParaRPr lang="en-US" dirty="0"/>
          </a:p>
          <a:p>
            <a:pPr eaLnBrk="1" hangingPunct="1"/>
            <a:r>
              <a:rPr lang="en-US" dirty="0"/>
              <a:t>If the decision is to reject Ho with a 95% confidence interval (alpha = .05), a Type I error of .025 in each tail is accepted (assuming a two-tailed test). </a:t>
            </a:r>
          </a:p>
          <a:p>
            <a:pPr eaLnBrk="1" hangingPunct="1"/>
            <a:endParaRPr lang="en-US" dirty="0"/>
          </a:p>
          <a:p>
            <a:pPr eaLnBrk="1" hangingPunct="1"/>
            <a:r>
              <a:rPr lang="en-US" dirty="0"/>
              <a:t>The regions of rejection are indicated by green shaded areas. The area between is the region of acceptance. </a:t>
            </a:r>
          </a:p>
        </p:txBody>
      </p:sp>
      <p:pic>
        <p:nvPicPr>
          <p:cNvPr id="100357"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23913" y="6315075"/>
            <a:ext cx="1647825" cy="466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A3FFBC6-C4DF-4A83-AFF2-C0135CB252DF}" type="slidenum">
              <a:rPr lang="en-US" smtClean="0"/>
              <a:pPr eaLnBrk="1" hangingPunct="1"/>
              <a:t>17</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Since the distribution of sample means is normal, the critical values can be computed in terms of the standardized random variable. In this example, the critical values that provide a Type I error of .05 are 46.08 and 53.92.</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BA33075-E9C9-4EBF-9CA0-F6D2575769F2}" type="slidenum">
              <a:rPr lang="en-US" smtClean="0"/>
              <a:pPr eaLnBrk="1" hangingPunct="1"/>
              <a:t>18</a:t>
            </a:fld>
            <a:endParaRPr lang="en-US"/>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Exhibit 14-5 (bottom)</a:t>
            </a:r>
          </a:p>
          <a:p>
            <a:pPr eaLnBrk="1" hangingPunct="1"/>
            <a:endParaRPr lang="en-US" dirty="0"/>
          </a:p>
          <a:p>
            <a:pPr eaLnBrk="1" hangingPunct="1"/>
            <a:r>
              <a:rPr lang="en-US" dirty="0"/>
              <a:t>In this diagram, the manufacturer is interested only in increases in mpg and uses a one-tailed alternate hypothesis. In this case, the entire region of rejection is in the upper tail of the distribution. One can accept a 5% alpha risk and compute a new critical value. </a:t>
            </a:r>
          </a:p>
          <a:p>
            <a:pPr eaLnBrk="1" hangingPunct="1"/>
            <a:endParaRPr lang="en-US" dirty="0"/>
          </a:p>
          <a:p>
            <a:pPr eaLnBrk="1" hangingPunct="1"/>
            <a:r>
              <a:rPr lang="en-US" dirty="0"/>
              <a:t>Solving for the critical value:  </a:t>
            </a:r>
          </a:p>
          <a:p>
            <a:pPr eaLnBrk="1" hangingPunct="1"/>
            <a:endParaRPr lang="en-US" dirty="0"/>
          </a:p>
          <a:p>
            <a:pPr eaLnBrk="1" hangingPunct="1"/>
            <a:r>
              <a:rPr lang="en-US" b="1" dirty="0"/>
              <a:t>Use the formula from page 435.</a:t>
            </a:r>
            <a:endParaRPr lang="en-US" dirty="0"/>
          </a:p>
        </p:txBody>
      </p:sp>
      <p:pic>
        <p:nvPicPr>
          <p:cNvPr id="102405"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14388" y="5400675"/>
            <a:ext cx="1647825" cy="781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746354E-54DC-4C7F-BC2E-246B3D3F68A5}" type="slidenum">
              <a:rPr lang="en-US" smtClean="0"/>
              <a:pPr eaLnBrk="1" hangingPunct="1"/>
              <a:t>19</a:t>
            </a:fld>
            <a:endParaRPr lang="en-US"/>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Type II error is difficult to detect and the probability of committing a Type II error depends on the five factors listed in the slide. An illustration is provided on the next slide.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04B3C0C-486D-49FD-ACBA-621923F2474F}" type="slidenum">
              <a:rPr lang="en-US" smtClean="0"/>
              <a:pPr eaLnBrk="1" hangingPunct="1"/>
              <a:t>20</a:t>
            </a:fld>
            <a:endParaRPr 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xfrm>
            <a:off x="685800" y="4343400"/>
            <a:ext cx="5486400" cy="48006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14-6</a:t>
            </a:r>
          </a:p>
          <a:p>
            <a:pPr eaLnBrk="1" hangingPunct="1"/>
            <a:r>
              <a:rPr lang="en-US" dirty="0"/>
              <a:t>The manufacturer would commit a Type II error by accepting the null hypothesis when in truth the mpg had changed. This kind of error is difficult to detect. </a:t>
            </a:r>
          </a:p>
          <a:p>
            <a:pPr eaLnBrk="1" hangingPunct="1"/>
            <a:endParaRPr lang="en-US" dirty="0"/>
          </a:p>
          <a:p>
            <a:pPr eaLnBrk="1" hangingPunct="1"/>
            <a:r>
              <a:rPr lang="en-US" dirty="0"/>
              <a:t>To illustrate, assume </a:t>
            </a:r>
            <a:r>
              <a:rPr lang="en-US" dirty="0">
                <a:sym typeface="Symbol" pitchFamily="18" charset="2"/>
              </a:rPr>
              <a:t> has actually moved to 54 from 50. </a:t>
            </a:r>
          </a:p>
          <a:p>
            <a:pPr eaLnBrk="1" hangingPunct="1"/>
            <a:endParaRPr lang="en-US" b="1" dirty="0"/>
          </a:p>
          <a:p>
            <a:pPr eaLnBrk="1" hangingPunct="1"/>
            <a:r>
              <a:rPr lang="en-US" b="1" dirty="0"/>
              <a:t>Use the formula from page 499.</a:t>
            </a:r>
            <a:endParaRPr lang="en-US" dirty="0"/>
          </a:p>
          <a:p>
            <a:pPr eaLnBrk="1" hangingPunct="1"/>
            <a:endParaRPr lang="en-US" dirty="0">
              <a:sym typeface="Symbol" pitchFamily="18" charset="2"/>
            </a:endParaRPr>
          </a:p>
          <a:p>
            <a:pPr eaLnBrk="1" hangingPunct="1"/>
            <a:r>
              <a:rPr lang="en-US" dirty="0">
                <a:sym typeface="Symbol" pitchFamily="18" charset="2"/>
              </a:rPr>
              <a:t>Using Exhibit C-1 in Appendix C, we interpolate between .35 and .36 Z scores to find the .355 Z score. The area between the mean and Z is .1387.  is the tail area, or the area below the Z and is calculated as:</a:t>
            </a:r>
          </a:p>
          <a:p>
            <a:pPr eaLnBrk="1" hangingPunct="1">
              <a:spcBef>
                <a:spcPct val="0"/>
              </a:spcBef>
            </a:pPr>
            <a:endParaRPr lang="en-US" dirty="0">
              <a:sym typeface="Symbol" pitchFamily="18" charset="2"/>
            </a:endParaRPr>
          </a:p>
          <a:p>
            <a:pPr eaLnBrk="1" hangingPunct="1"/>
            <a:r>
              <a:rPr lang="en-US" b="1" dirty="0"/>
              <a:t>Use the formula from page 499.</a:t>
            </a:r>
            <a:endParaRPr lang="en-US" dirty="0"/>
          </a:p>
          <a:p>
            <a:pPr eaLnBrk="1" hangingPunct="1">
              <a:spcBef>
                <a:spcPct val="0"/>
              </a:spcBef>
            </a:pPr>
            <a:endParaRPr lang="en-US" dirty="0">
              <a:sym typeface="Symbol" pitchFamily="18" charset="2"/>
            </a:endParaRPr>
          </a:p>
          <a:p>
            <a:pPr eaLnBrk="1" hangingPunct="1">
              <a:spcBef>
                <a:spcPct val="0"/>
              </a:spcBef>
            </a:pPr>
            <a:r>
              <a:rPr lang="en-US" dirty="0">
                <a:sym typeface="Symbol" pitchFamily="18" charset="2"/>
              </a:rPr>
              <a:t>This shown in the Exhibit. It is the percent of the area where we would not reject the null, when in fact it was false because the true mean was 54. There is a 36% probability of a Type II error if the  is 54. The power of the test is 1 minus the probability of committing a Type II error. In this example, the power of the test equals 64%. In other words, we will correctly reject the false null hypothesis with a 64% probability. A power of 64% is less than the 80% recommended by statisticians.</a:t>
            </a:r>
          </a:p>
          <a:p>
            <a:pPr eaLnBrk="1" hangingPunct="1"/>
            <a:endParaRPr lang="en-US" dirty="0">
              <a:sym typeface="Symbol" pitchFamily="18" charset="2"/>
            </a:endParaRPr>
          </a:p>
        </p:txBody>
      </p:sp>
      <p:pic>
        <p:nvPicPr>
          <p:cNvPr id="104453"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47725" y="5319713"/>
            <a:ext cx="4010025" cy="157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4454"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495800" y="7372350"/>
            <a:ext cx="1543050" cy="361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34D707-CDD2-4FC2-B2F4-F7135ED9505D}" type="slidenum">
              <a:rPr lang="en-US" smtClean="0"/>
              <a:pPr eaLnBrk="1" hangingPunct="1"/>
              <a:t>21</a:t>
            </a:fld>
            <a:endParaRPr lang="en-US"/>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US" sz="1000"/>
              <a:t>Testing for statistical significance follows a relatively well-defined pattern. </a:t>
            </a:r>
          </a:p>
          <a:p>
            <a:pPr marL="1143000" lvl="2" indent="-228600" eaLnBrk="1" hangingPunct="1">
              <a:buFontTx/>
              <a:buAutoNum type="arabicPeriod"/>
            </a:pPr>
            <a:r>
              <a:rPr lang="en-US" sz="1000"/>
              <a:t>State the null hypothesis. While the researcher is usually interesting in testing a hypothesis of change or differences, the null hypothesis is always used for statistical testing purposes.</a:t>
            </a:r>
          </a:p>
          <a:p>
            <a:pPr marL="1143000" lvl="2" indent="-228600" eaLnBrk="1" hangingPunct="1">
              <a:buFontTx/>
              <a:buAutoNum type="arabicPeriod"/>
            </a:pPr>
            <a:r>
              <a:rPr lang="en-US" sz="1000"/>
              <a:t>Choose the statistical test. To test a hypothesis, one must choose an appropriate statistical test. There are many tests from which to choose. Test selection is covered more later in this chapter.</a:t>
            </a:r>
          </a:p>
          <a:p>
            <a:pPr marL="1143000" lvl="2" indent="-228600" eaLnBrk="1" hangingPunct="1">
              <a:buFontTx/>
              <a:buAutoNum type="arabicPeriod"/>
            </a:pPr>
            <a:r>
              <a:rPr lang="en-US" sz="1000"/>
              <a:t>Select the desired level of significance. The choice of the level of significance should be made before data collection. The most common level is .05. Other levels used include .01, .10, .025, and .001. The exact level is largely determined by how much risk one is willing to accept and the effect this choice has on Type II risk. The larger the Type I risk, the lower the Type II risk. </a:t>
            </a:r>
          </a:p>
          <a:p>
            <a:pPr marL="1143000" lvl="2" indent="-228600" eaLnBrk="1" hangingPunct="1">
              <a:buFontTx/>
              <a:buAutoNum type="arabicPeriod"/>
            </a:pPr>
            <a:r>
              <a:rPr lang="en-US" sz="1000"/>
              <a:t>Compute the calculated difference value. After data collection, use the formula for the appropriate statistical test to obtain the calculated value. This can be done by hand or with a software program.</a:t>
            </a:r>
          </a:p>
          <a:p>
            <a:pPr marL="1143000" lvl="2" indent="-228600" eaLnBrk="1" hangingPunct="1">
              <a:buFontTx/>
              <a:buAutoNum type="arabicPeriod"/>
            </a:pPr>
            <a:r>
              <a:rPr lang="en-US" sz="1000"/>
              <a:t>Obtain the critical test value. Look up the critical value in the appropriate table for that distribution.</a:t>
            </a:r>
          </a:p>
          <a:p>
            <a:pPr marL="1143000" lvl="2" indent="-228600" eaLnBrk="1" hangingPunct="1">
              <a:buFontTx/>
              <a:buAutoNum type="arabicPeriod"/>
            </a:pPr>
            <a:r>
              <a:rPr lang="en-US" sz="1000"/>
              <a:t>Interpret the test. For most tests, if the calculated value is larger than the critical value, reject the null hypothesis. If the critical value is larger, fail to reject the null.</a:t>
            </a:r>
          </a:p>
          <a:p>
            <a:pPr marL="228600" indent="-228600" eaLnBrk="1" hangingPunct="1">
              <a:buFontTx/>
              <a:buAutoNum type="arabicPeriod"/>
            </a:pPr>
            <a:endParaRPr lang="en-US" sz="10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83D91B8-E969-4750-9057-A3F41907B57B}" type="slidenum">
              <a:rPr lang="en-US" smtClean="0"/>
              <a:pPr eaLnBrk="1" hangingPunct="1"/>
              <a:t>22</a:t>
            </a:fld>
            <a:endParaRPr 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Parametric tests </a:t>
            </a:r>
            <a:r>
              <a:rPr lang="en-US" dirty="0"/>
              <a:t>are significance tests for data from interval or ratio scales. They are more powerful than nonparametric tests.</a:t>
            </a:r>
          </a:p>
          <a:p>
            <a:pPr eaLnBrk="1" hangingPunct="1"/>
            <a:r>
              <a:rPr lang="en-US" b="1" dirty="0"/>
              <a:t>Nonparametric tests </a:t>
            </a:r>
            <a:r>
              <a:rPr lang="en-US" dirty="0"/>
              <a:t>are used to test hypotheses with nominal and ordinal data. </a:t>
            </a:r>
          </a:p>
          <a:p>
            <a:pPr eaLnBrk="1" hangingPunct="1"/>
            <a:endParaRPr lang="en-US" dirty="0"/>
          </a:p>
          <a:p>
            <a:pPr eaLnBrk="1" hangingPunct="1"/>
            <a:r>
              <a:rPr lang="en-US" dirty="0"/>
              <a:t>Parametric tests should be used if their assumptions are met.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297F7DB-EF3F-45C5-B107-D14C3A66F45F}" type="slidenum">
              <a:rPr lang="en-US" smtClean="0"/>
              <a:pPr eaLnBrk="1" hangingPunct="1"/>
              <a:t>23</a:t>
            </a:fld>
            <a:endParaRPr lang="en-US"/>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US" dirty="0"/>
              <a:t>The assumptions for parametric tests include the following:</a:t>
            </a:r>
          </a:p>
          <a:p>
            <a:pPr marL="685800" lvl="1" indent="-228600" eaLnBrk="1" hangingPunct="1">
              <a:buFontTx/>
              <a:buAutoNum type="arabicParenR"/>
            </a:pPr>
            <a:r>
              <a:rPr lang="en-US" dirty="0"/>
              <a:t>The observations must be independent – that is, the selection of any one case should not affect the chances for any other case to be included in the sample.</a:t>
            </a:r>
          </a:p>
          <a:p>
            <a:pPr marL="685800" lvl="1" indent="-228600" eaLnBrk="1" hangingPunct="1">
              <a:buFontTx/>
              <a:buAutoNum type="arabicParenR"/>
            </a:pPr>
            <a:r>
              <a:rPr lang="en-US" dirty="0"/>
              <a:t>The observations should be drawn from normally distributed populations.</a:t>
            </a:r>
          </a:p>
          <a:p>
            <a:pPr marL="685800" lvl="1" indent="-228600" eaLnBrk="1" hangingPunct="1">
              <a:buFontTx/>
              <a:buAutoNum type="arabicParenR"/>
            </a:pPr>
            <a:r>
              <a:rPr lang="en-US" dirty="0"/>
              <a:t>These populations should have equal variances.</a:t>
            </a:r>
          </a:p>
          <a:p>
            <a:pPr marL="685800" lvl="1" indent="-228600" eaLnBrk="1" hangingPunct="1">
              <a:buFontTx/>
              <a:buAutoNum type="arabicParenR"/>
            </a:pPr>
            <a:r>
              <a:rPr lang="en-US" dirty="0"/>
              <a:t>The measurement scales should be at least interval so that arithmetic operations can be used with them.</a:t>
            </a:r>
          </a:p>
          <a:p>
            <a:pPr marL="685800" lvl="1" indent="-228600" eaLnBrk="1" hangingPunct="1">
              <a:buFontTx/>
              <a:buAutoNum type="arabicParenR"/>
            </a:pPr>
            <a:endParaRPr lang="en-US" dirty="0"/>
          </a:p>
          <a:p>
            <a:pPr marL="0" lvl="0" indent="0" eaLnBrk="1" hangingPunct="1">
              <a:buFontTx/>
              <a:buNone/>
            </a:pPr>
            <a:r>
              <a:rPr lang="en-US" dirty="0"/>
              <a:t>PHOTO CREDIT</a:t>
            </a:r>
          </a:p>
          <a:p>
            <a:r>
              <a:rPr lang="en-US" dirty="0"/>
              <a:t>© </a:t>
            </a:r>
            <a:r>
              <a:rPr lang="en-US" dirty="0" err="1"/>
              <a:t>Anatolii</a:t>
            </a:r>
            <a:r>
              <a:rPr lang="en-US" dirty="0"/>
              <a:t> </a:t>
            </a:r>
            <a:r>
              <a:rPr lang="en-US" dirty="0" err="1"/>
              <a:t>Babii</a:t>
            </a:r>
            <a:r>
              <a:rPr lang="en-US" dirty="0"/>
              <a:t> / Alamy</a:t>
            </a:r>
          </a:p>
          <a:p>
            <a:pPr marL="0" lvl="0" indent="0" eaLnBrk="1" hangingPunct="1">
              <a:buFontTx/>
              <a:buNone/>
            </a:pP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F6A7FE3-14B5-4844-A18F-6A921DC3BD9A}" type="slidenum">
              <a:rPr lang="en-US" smtClean="0"/>
              <a:pPr eaLnBrk="1" hangingPunct="1"/>
              <a:t>24</a:t>
            </a:fld>
            <a:endParaRPr lang="en-US"/>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14-7 </a:t>
            </a:r>
            <a:r>
              <a:rPr lang="en-US" dirty="0"/>
              <a:t>(top left)</a:t>
            </a:r>
          </a:p>
          <a:p>
            <a:pPr eaLnBrk="1" hangingPunct="1"/>
            <a:endParaRPr lang="en-US" dirty="0"/>
          </a:p>
          <a:p>
            <a:pPr eaLnBrk="1" hangingPunct="1"/>
            <a:r>
              <a:rPr lang="en-US" dirty="0"/>
              <a:t>The normality of the distribution may be checked in several ways. One such tool is the normal probability plot. </a:t>
            </a:r>
          </a:p>
          <a:p>
            <a:pPr eaLnBrk="1" hangingPunct="1"/>
            <a:r>
              <a:rPr lang="en-US" dirty="0"/>
              <a:t>This plot compares the observed values with those expected from a normal distribution. If the data display the characteristics of normality, the points will fall within a narrow band along a straight line. An example is shown in the slide.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AB53DB-96CB-435D-8004-07E041BE5A34}" type="slidenum">
              <a:rPr lang="en-US" smtClean="0"/>
              <a:pPr eaLnBrk="1" hangingPunct="1"/>
              <a:t>25</a:t>
            </a:fld>
            <a:endParaRPr lang="en-US"/>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14-7 </a:t>
            </a:r>
            <a:r>
              <a:rPr lang="en-US" dirty="0"/>
              <a:t>(top right)</a:t>
            </a:r>
          </a:p>
          <a:p>
            <a:pPr eaLnBrk="1" hangingPunct="1"/>
            <a:r>
              <a:rPr lang="en-US" dirty="0"/>
              <a:t>An alternative way to look at this is to plot the deviations from the straight line. Here we would expect the points to cluster without pattern around a straight line passing horizontally through 0.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F44B4B-4012-431B-9F97-AF2796662119}" type="slidenum">
              <a:rPr lang="en-US" smtClean="0"/>
              <a:pPr eaLnBrk="1" hangingPunct="1"/>
              <a:t>26</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14-7 </a:t>
            </a:r>
            <a:r>
              <a:rPr lang="en-US" dirty="0"/>
              <a:t>(bottom)</a:t>
            </a:r>
          </a:p>
          <a:p>
            <a:pPr eaLnBrk="1" hangingPunct="1"/>
            <a:endParaRPr lang="en-US" dirty="0"/>
          </a:p>
          <a:p>
            <a:pPr eaLnBrk="1" hangingPunct="1"/>
            <a:r>
              <a:rPr lang="en-US" dirty="0"/>
              <a:t>In these panels, there is neither a straight line in the normal probability plot nor a random distribution of points about 0 in the </a:t>
            </a:r>
            <a:r>
              <a:rPr lang="en-US" dirty="0" err="1"/>
              <a:t>detrended</a:t>
            </a:r>
            <a:r>
              <a:rPr lang="en-US" dirty="0"/>
              <a:t> plot. This tells us that the variable is not normally distributed. </a:t>
            </a:r>
          </a:p>
          <a:p>
            <a:pPr eaLnBrk="1" hangingPunct="1"/>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963339-9355-43BA-B4CA-FDFAA02DF8E0}" type="slidenum">
              <a:rPr lang="en-US" smtClean="0"/>
              <a:pPr eaLnBrk="1" hangingPunct="1"/>
              <a:t>27</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eaLnBrk="1" hangingPunct="1"/>
            <a:r>
              <a:rPr lang="en-US" dirty="0"/>
              <a:t>This slide lists the advantages of nonparametric tests.</a:t>
            </a:r>
          </a:p>
          <a:p>
            <a:pPr marL="228600" indent="-228600" eaLnBrk="1" hangingPunct="1"/>
            <a:endParaRPr lang="en-US" dirty="0"/>
          </a:p>
          <a:p>
            <a:pPr marL="228600" indent="-228600" eaLnBrk="1" hangingPunct="1"/>
            <a:r>
              <a:rPr lang="en-US" dirty="0"/>
              <a:t>Pizza preference</a:t>
            </a:r>
            <a:r>
              <a:rPr lang="en-US" baseline="0" dirty="0"/>
              <a:t> is an example of nominal data…preference for toppings, thin vs. thick, crust, etc.</a:t>
            </a:r>
          </a:p>
          <a:p>
            <a:pPr marL="228600" indent="-228600" eaLnBrk="1" hangingPunct="1"/>
            <a:endParaRPr lang="en-US" baseline="0" dirty="0"/>
          </a:p>
          <a:p>
            <a:pPr marL="228600" indent="-228600" eaLnBrk="1" hangingPunct="1"/>
            <a:r>
              <a:rPr lang="en-US" baseline="0" dirty="0"/>
              <a:t>PHOTO CREDIT</a:t>
            </a:r>
          </a:p>
          <a:p>
            <a:r>
              <a:rPr lang="en-US" dirty="0"/>
              <a:t>Shutterstock / Anton </a:t>
            </a:r>
            <a:r>
              <a:rPr lang="en-US" dirty="0" err="1"/>
              <a:t>Gepolov</a:t>
            </a:r>
            <a:endParaRPr lang="en-US" dirty="0"/>
          </a:p>
          <a:p>
            <a:pPr marL="228600" indent="-228600" eaLnBrk="1" hangingPunct="1"/>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12BD5A-F98D-411D-83F9-D547ABCBE66C}" type="slidenum">
              <a:rPr lang="en-US" smtClean="0"/>
              <a:pPr eaLnBrk="1" hangingPunct="1"/>
              <a:t>28</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Reference </a:t>
            </a:r>
            <a:r>
              <a:rPr lang="en-US" b="1" dirty="0"/>
              <a:t>Exhibit 14-8</a:t>
            </a:r>
            <a:r>
              <a:rPr lang="en-US" dirty="0"/>
              <a:t>, on the next slide, to see the recommended tests.</a:t>
            </a:r>
          </a:p>
          <a:p>
            <a:pPr eaLnBrk="1" hangingPunct="1"/>
            <a:endParaRPr lang="en-US" dirty="0"/>
          </a:p>
          <a:p>
            <a:pPr eaLnBrk="1" hangingPunct="1"/>
            <a:r>
              <a:rPr lang="en-US" dirty="0"/>
              <a:t>PHOTO CREDIT</a:t>
            </a:r>
          </a:p>
          <a:p>
            <a:r>
              <a:rPr lang="en-US" dirty="0"/>
              <a:t>Image Source/Takahiro Igarashi</a:t>
            </a:r>
          </a:p>
          <a:p>
            <a:pPr eaLnBrk="1" hangingPunct="1"/>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7D0F6B1-698B-4D19-A82A-476405E25F14}" type="slidenum">
              <a:rPr lang="en-US" smtClean="0"/>
              <a:pPr eaLnBrk="1" hangingPunct="1"/>
              <a:t>29</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1000" b="1" dirty="0"/>
              <a:t>Exhibit 14-8</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812BD5A-F98D-411D-83F9-D547ABCBE66C}" type="slidenum">
              <a:rPr lang="en-US" smtClean="0"/>
              <a:pPr eaLnBrk="1" hangingPunct="1"/>
              <a:t>30</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PHOTO CREDIT</a:t>
            </a:r>
          </a:p>
          <a:p>
            <a:r>
              <a:rPr lang="en-US" dirty="0"/>
              <a:t>© </a:t>
            </a:r>
            <a:r>
              <a:rPr lang="en-US" dirty="0" err="1"/>
              <a:t>Monalyn</a:t>
            </a:r>
            <a:r>
              <a:rPr lang="en-US" dirty="0"/>
              <a:t> </a:t>
            </a:r>
            <a:r>
              <a:rPr lang="en-US" dirty="0" err="1"/>
              <a:t>Gracia</a:t>
            </a:r>
            <a:r>
              <a:rPr lang="en-US" dirty="0"/>
              <a:t>/Fancy/age </a:t>
            </a:r>
            <a:r>
              <a:rPr lang="en-US" dirty="0" err="1"/>
              <a:t>fotostock</a:t>
            </a:r>
            <a:r>
              <a:rPr lang="en-US" dirty="0"/>
              <a:t> RF</a:t>
            </a:r>
          </a:p>
          <a:p>
            <a:pPr eaLnBrk="1" hangingPunct="1"/>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8DFE44-B635-409C-A8BC-25AC56EDCFA0}" type="slidenum">
              <a:rPr lang="en-US" smtClean="0"/>
              <a:pPr eaLnBrk="1" hangingPunct="1"/>
              <a:t>31</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The Z test or t-test is used to determine the statistical significance between a sample distribution mean and a parameter. </a:t>
            </a:r>
          </a:p>
          <a:p>
            <a:pPr eaLnBrk="1" hangingPunct="1"/>
            <a:r>
              <a:rPr lang="en-US"/>
              <a:t>The Z distribution and t distribution differ. The t has more tail area than that found in the normal distribution. This is a compensation for the lack of information about the population standard deviation. Although the sample standard deviation is used as a proxy figure, the imprecision makes it necessary to go farther away from 0 to include the percentage of values in the t distribution necessarily found in the standard normal.</a:t>
            </a:r>
          </a:p>
          <a:p>
            <a:pPr eaLnBrk="1" hangingPunct="1"/>
            <a:endParaRPr lang="en-US"/>
          </a:p>
          <a:p>
            <a:pPr eaLnBrk="1" hangingPunct="1"/>
            <a:r>
              <a:rPr lang="en-US"/>
              <a:t>When sample sizes approach 120, the sample standard deviation becomes a very good estimation of the population standard deviation; beyond 120, the t and Z distributions are virtually identical.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04C50F9-30EF-4E4F-BD16-66E94DA75DA1}" type="slidenum">
              <a:rPr lang="en-US" smtClean="0"/>
              <a:pPr eaLnBrk="1" hangingPunct="1"/>
              <a:t>32</a:t>
            </a:fld>
            <a:endParaRPr lang="en-US"/>
          </a:p>
        </p:txBody>
      </p:sp>
      <p:sp>
        <p:nvSpPr>
          <p:cNvPr id="116739" name="Rectangle 2"/>
          <p:cNvSpPr>
            <a:spLocks noGrp="1" noRot="1" noChangeAspect="1" noChangeArrowheads="1" noTextEdit="1"/>
          </p:cNvSpPr>
          <p:nvPr>
            <p:ph type="sldImg"/>
          </p:nvPr>
        </p:nvSpPr>
        <p:spPr>
          <a:ln/>
        </p:spPr>
      </p:sp>
      <p:pic>
        <p:nvPicPr>
          <p:cNvPr id="116740" name="Picture 4"/>
          <p:cNvPicPr>
            <a:picLocks noGrp="1" noChangeAspect="1" noChangeArrowheads="1"/>
          </p:cNvPicPr>
          <p:nvPr>
            <p:ph type="body" idx="1"/>
          </p:nvPr>
        </p:nvPicPr>
        <p:blipFill>
          <a:blip r:embed="rId3">
            <a:extLst>
              <a:ext uri="{28A0092B-C50C-407E-A947-70E740481C1C}">
                <a14:useLocalDpi xmlns:a14="http://schemas.microsoft.com/office/drawing/2010/main" xmlns="" val="0"/>
              </a:ext>
            </a:extLst>
          </a:blip>
          <a:srcRect/>
          <a:stretch>
            <a:fillRect/>
          </a:stretch>
        </p:blipFill>
        <p:spPr>
          <a:xfrm>
            <a:off x="1143000" y="4305300"/>
            <a:ext cx="1651000" cy="590550"/>
          </a:xfrm>
          <a:noFill/>
          <a:extLst>
            <a:ext uri="{909E8E84-426E-40DD-AFC4-6F175D3DCCD1}">
              <a14:hiddenFill xmlns:a14="http://schemas.microsoft.com/office/drawing/2010/main" xmlns="">
                <a:solidFill>
                  <a:srgbClr val="FFFFFF"/>
                </a:solidFill>
              </a14:hiddenFill>
            </a:ext>
          </a:extLst>
        </p:spPr>
      </p:pic>
      <p:pic>
        <p:nvPicPr>
          <p:cNvPr id="116741"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143000" y="4895850"/>
            <a:ext cx="353695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6742" name="Text Box 6"/>
          <p:cNvSpPr txBox="1">
            <a:spLocks noChangeArrowheads="1"/>
          </p:cNvSpPr>
          <p:nvPr/>
        </p:nvSpPr>
        <p:spPr bwMode="auto">
          <a:xfrm>
            <a:off x="1165225" y="5729288"/>
            <a:ext cx="4673600" cy="2830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200" dirty="0"/>
              <a:t>The slide shows the six steps recommended for conducting the significance test. The formula for the calculated value is shown here. The t-test was chosen because the data are ratio measurements. The population is assumed to have a normal distribution and the sample was randomly selected. </a:t>
            </a:r>
          </a:p>
          <a:p>
            <a:pPr eaLnBrk="1" hangingPunct="1"/>
            <a:endParaRPr lang="en-US" sz="1200" dirty="0"/>
          </a:p>
          <a:p>
            <a:pPr eaLnBrk="1" hangingPunct="1"/>
            <a:r>
              <a:rPr lang="en-US" sz="1200" dirty="0"/>
              <a:t>The critical test value is obtained by entering the table of critical values of t (Appendix Exhibit C-2) with 99 degrees of freedom and a level of significance value of .05. We secure a critical value of about 1.65 (interpolated between </a:t>
            </a:r>
            <a:r>
              <a:rPr lang="en-US" sz="1200" dirty="0" err="1"/>
              <a:t>d.f.</a:t>
            </a:r>
            <a:r>
              <a:rPr lang="en-US" sz="1200" dirty="0"/>
              <a:t>  = 60 and </a:t>
            </a:r>
            <a:r>
              <a:rPr lang="en-US" sz="1200" dirty="0" err="1"/>
              <a:t>d.f.</a:t>
            </a:r>
            <a:r>
              <a:rPr lang="en-US" sz="1200" dirty="0"/>
              <a:t> = 120 in Exhibit C-2). </a:t>
            </a:r>
          </a:p>
          <a:p>
            <a:pPr eaLnBrk="1" hangingPunct="1"/>
            <a:endParaRPr lang="en-US" sz="1200" dirty="0"/>
          </a:p>
          <a:p>
            <a:pPr eaLnBrk="1" hangingPunct="1"/>
            <a:r>
              <a:rPr lang="en-US" sz="1200" dirty="0"/>
              <a:t>In this case, the calculated value is greater than the critical value so we reject the null hypothesis and conclude that the average mpg has increased.</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0F0612-9C82-45F3-8E5D-D28C82144284}" type="slidenum">
              <a:rPr lang="en-US" smtClean="0"/>
              <a:pPr eaLnBrk="1" hangingPunct="1"/>
              <a:t>33</a:t>
            </a:fld>
            <a:endParaRPr lang="en-US"/>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In a one-sample situation, a variety of nonparametric tests may be used, depending on the measurement scale and other conditions. If the measurement scale is nominal, it is possible to use either the binomial test or the chi-square test. The binomial test is appropriate when the population is viewed as only two classes such as male and female. It is also useful when the sample size is so small that the chi-square test cannot be used.</a:t>
            </a:r>
          </a:p>
          <a:p>
            <a:pPr eaLnBrk="1" hangingPunct="1"/>
            <a:endParaRPr lang="en-US"/>
          </a:p>
          <a:p>
            <a:pPr eaLnBrk="1" hangingPunct="1"/>
            <a:r>
              <a:rPr lang="en-US"/>
              <a:t>The table illustrates the results of a survey of student interest in Metro University Dining Club. 200 students were interviewed about their interest in joining the club. The results are classified by living arrangement. Is there a significant difference among these students? </a:t>
            </a:r>
          </a:p>
          <a:p>
            <a:pPr eaLnBrk="1" hangingPunct="1"/>
            <a:endParaRPr lang="en-US"/>
          </a:p>
          <a:p>
            <a:pPr eaLnBrk="1" hangingPunct="1"/>
            <a:r>
              <a:rPr lang="en-US"/>
              <a:t>The next slide illustrates a chi-square test.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98D4DF-9128-477A-8A22-533C9357E5DC}" type="slidenum">
              <a:rPr lang="en-US" smtClean="0"/>
              <a:pPr eaLnBrk="1" hangingPunct="1"/>
              <a:t>34</a:t>
            </a:fld>
            <a:endParaRPr lang="en-US"/>
          </a:p>
        </p:txBody>
      </p:sp>
      <p:sp>
        <p:nvSpPr>
          <p:cNvPr id="118787" name="Rectangle 2"/>
          <p:cNvSpPr>
            <a:spLocks noGrp="1" noRot="1" noChangeAspect="1" noChangeArrowheads="1" noTextEdit="1"/>
          </p:cNvSpPr>
          <p:nvPr>
            <p:ph type="sldImg"/>
          </p:nvPr>
        </p:nvSpPr>
        <p:spPr>
          <a:ln/>
        </p:spPr>
      </p:sp>
      <p:sp>
        <p:nvSpPr>
          <p:cNvPr id="118788" name="Rectangle 6"/>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The null hypothesis states that the proportion in the population who intend to join the club is independent of living arrangement. The alternate hypothesis states that the proportion in the population who intend to join the club is dependent on living arrangement.</a:t>
            </a:r>
          </a:p>
          <a:p>
            <a:pPr eaLnBrk="1" hangingPunct="1"/>
            <a:endParaRPr lang="en-US" dirty="0"/>
          </a:p>
          <a:p>
            <a:pPr eaLnBrk="1" hangingPunct="1"/>
            <a:r>
              <a:rPr lang="en-US" dirty="0"/>
              <a:t>The chi-square test is used because the responses are classified into nominal categories.</a:t>
            </a:r>
          </a:p>
          <a:p>
            <a:pPr eaLnBrk="1" hangingPunct="1"/>
            <a:endParaRPr lang="en-US" dirty="0"/>
          </a:p>
          <a:p>
            <a:pPr eaLnBrk="1" hangingPunct="1"/>
            <a:r>
              <a:rPr lang="en-US" dirty="0"/>
              <a:t>Calculate the expected distribution by determining what proportion of the 200 students interviewed were in each group. Then apply these proportions to the number who intend to join the club. Then calculate the following:</a:t>
            </a:r>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r>
              <a:rPr lang="en-US" dirty="0"/>
              <a:t>Enter the table of critical values of X2 (Exhibit C-3) with 3 </a:t>
            </a:r>
            <a:r>
              <a:rPr lang="en-US" dirty="0" err="1"/>
              <a:t>d.f.</a:t>
            </a:r>
            <a:r>
              <a:rPr lang="en-US" dirty="0"/>
              <a:t>, and secure a value of 7.82 at an alpha of .05.</a:t>
            </a:r>
          </a:p>
          <a:p>
            <a:pPr eaLnBrk="1" hangingPunct="1"/>
            <a:r>
              <a:rPr lang="en-US" dirty="0"/>
              <a:t>The calculated value is greater than the critical value so the null is rejected and we conclude that intending to join is dependent on living arrangement.</a:t>
            </a:r>
          </a:p>
          <a:p>
            <a:pPr eaLnBrk="1" hangingPunct="1"/>
            <a:endParaRPr lang="en-US" dirty="0"/>
          </a:p>
          <a:p>
            <a:pPr eaLnBrk="1" hangingPunct="1"/>
            <a:endParaRPr lang="en-US" dirty="0"/>
          </a:p>
          <a:p>
            <a:pPr eaLnBrk="1" hangingPunct="1"/>
            <a:endParaRPr lang="en-US" dirty="0"/>
          </a:p>
        </p:txBody>
      </p:sp>
      <p:pic>
        <p:nvPicPr>
          <p:cNvPr id="118789"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9625" y="6237288"/>
            <a:ext cx="4543425" cy="16589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89F0FC-9C30-487D-8E19-3096DC249820}" type="slidenum">
              <a:rPr lang="en-US" smtClean="0"/>
              <a:pPr eaLnBrk="1" hangingPunct="1"/>
              <a:t>35</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The Z and t-tests are frequently used parametric tests for independent samples, although the F test can also be used. </a:t>
            </a:r>
          </a:p>
          <a:p>
            <a:pPr eaLnBrk="1" hangingPunct="1"/>
            <a:r>
              <a:rPr lang="en-US"/>
              <a:t>The Z test is used with large sample sizes (exceeding 30 for both independent samples) or with smaller samples when the data are normally distributed and population variances are known. The formula is shown in the slide.</a:t>
            </a:r>
          </a:p>
          <a:p>
            <a:pPr eaLnBrk="1" hangingPunct="1"/>
            <a:endParaRPr lang="en-US"/>
          </a:p>
          <a:p>
            <a:pPr eaLnBrk="1" hangingPunct="1"/>
            <a:r>
              <a:rPr lang="en-US"/>
              <a:t>With small sample sizes, normally distributed populations, and the assumption of equal population variances, the t-test is appropriate. The formula is shown in the slide.</a:t>
            </a:r>
          </a:p>
          <a:p>
            <a:pPr eaLnBrk="1" hangingPunct="1"/>
            <a:endParaRPr lang="en-US"/>
          </a:p>
          <a:p>
            <a:pPr eaLnBrk="1" hangingPunct="1"/>
            <a:r>
              <a:rPr lang="en-US"/>
              <a:t>An example is covered on the next slide.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A66384-E9E9-4EAF-BDED-88D9D067332D}" type="slidenum">
              <a:rPr lang="en-US" smtClean="0"/>
              <a:pPr eaLnBrk="1" hangingPunct="1"/>
              <a:t>36</a:t>
            </a:fld>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Consider a problem facing a manager at KDL, a media firm that is evaluating account executive trainees. The manager wishes to test the effectiveness of two methods for training new account executives. The company selects 22 trainees who are randomly divided into two experimental groups. One receives type A and the other type B training. The trainees are then assigned and managed without regard to the training they have received. At the year’s end, the manager reviews the performances of these groups and finds the results presented in the table shown in the slide.</a:t>
            </a:r>
          </a:p>
          <a:p>
            <a:pPr eaLnBrk="1" hangingPunct="1"/>
            <a:r>
              <a:rPr lang="en-US"/>
              <a:t>To test whether one training method is better than the other, we will follow the standard testing procedure shown in the next slide.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1543C9E-BAF0-4EC1-9644-C055F51933A0}" type="slidenum">
              <a:rPr lang="en-US" smtClean="0"/>
              <a:pPr eaLnBrk="1" hangingPunct="1"/>
              <a:t>37</a:t>
            </a:fld>
            <a:endParaRPr lang="en-US"/>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The null hypothesis states that there is no difference is sales for group A compared group B. The alternate hypothesis states that group A produced more sales than group B.</a:t>
            </a:r>
          </a:p>
          <a:p>
            <a:pPr eaLnBrk="1" hangingPunct="1"/>
            <a:r>
              <a:rPr lang="en-US" dirty="0"/>
              <a:t>The t-test is chosen because the data are at least interval and the samples are independent.</a:t>
            </a:r>
          </a:p>
          <a:p>
            <a:pPr eaLnBrk="1" hangingPunct="1"/>
            <a:r>
              <a:rPr lang="en-US" dirty="0"/>
              <a:t>The calculated value is computed as follows:</a:t>
            </a:r>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endParaRPr lang="en-US" dirty="0"/>
          </a:p>
          <a:p>
            <a:pPr eaLnBrk="1" hangingPunct="1"/>
            <a:r>
              <a:rPr lang="en-US" dirty="0"/>
              <a:t>Enter Appendix Exhibit C-2 with </a:t>
            </a:r>
            <a:r>
              <a:rPr lang="en-US" dirty="0" err="1"/>
              <a:t>d.f.</a:t>
            </a:r>
            <a:r>
              <a:rPr lang="en-US" dirty="0"/>
              <a:t> = 20, one-tailed test, alpha = .05. The critical value is 1.725.</a:t>
            </a:r>
          </a:p>
          <a:p>
            <a:pPr eaLnBrk="1" hangingPunct="1"/>
            <a:r>
              <a:rPr lang="en-US" dirty="0"/>
              <a:t>The calculated value is greater than the critical value so the null is rejected and we conclude that training method A is superior.</a:t>
            </a:r>
          </a:p>
          <a:p>
            <a:pPr eaLnBrk="1" hangingPunct="1"/>
            <a:endParaRPr lang="en-US" dirty="0"/>
          </a:p>
          <a:p>
            <a:pPr eaLnBrk="1" hangingPunct="1"/>
            <a:endParaRPr lang="en-US" dirty="0"/>
          </a:p>
          <a:p>
            <a:pPr eaLnBrk="1" hangingPunct="1"/>
            <a:endParaRPr lang="en-US" dirty="0"/>
          </a:p>
        </p:txBody>
      </p:sp>
      <p:pic>
        <p:nvPicPr>
          <p:cNvPr id="121861"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33438" y="5872163"/>
            <a:ext cx="3228975" cy="1247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0960F37-6C2D-4CC2-BFFC-A54625C92549}" type="slidenum">
              <a:rPr lang="en-US" smtClean="0"/>
              <a:pPr eaLnBrk="1" hangingPunct="1"/>
              <a:t>38</a:t>
            </a:fld>
            <a:endParaRPr 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The </a:t>
            </a:r>
            <a:r>
              <a:rPr lang="en-US" b="1" dirty="0"/>
              <a:t>chi-square test</a:t>
            </a:r>
            <a:r>
              <a:rPr lang="en-US" dirty="0"/>
              <a:t> is appropriate for situations in which a test for differences between samples is required. It is especially valuable for nominal data but can be used with ordinal measurements. Preparing to solve this problem with the chi-square formula is similar to that presented earlier. </a:t>
            </a:r>
          </a:p>
          <a:p>
            <a:pPr eaLnBrk="1" hangingPunct="1"/>
            <a:endParaRPr lang="en-US" dirty="0"/>
          </a:p>
          <a:p>
            <a:pPr eaLnBrk="1" hangingPunct="1"/>
            <a:r>
              <a:rPr lang="en-US" dirty="0"/>
              <a:t>In the example in the slide, MindWriter is considering implementing a smoke-free workplace policy. It has reason to believe that smoking may affect worker accidents. Since the company has complete records on on-the-job accidents, a sample of workers is drawn from those who were involved in accidents during the last year.  A similar sample is drawn from among workers who had no reported accidents in the last year. Members of both groups are interviewed to determine if each smokes on the job and whether each smoker classifies himself or herself as a heavy or moderate smoker. The expected values are calculated and shown in the slide.</a:t>
            </a:r>
          </a:p>
          <a:p>
            <a:pPr eaLnBrk="1" hangingPunct="1"/>
            <a:endParaRPr lang="en-US" dirty="0"/>
          </a:p>
          <a:p>
            <a:pPr eaLnBrk="1" hangingPunct="1"/>
            <a:r>
              <a:rPr lang="en-US" dirty="0"/>
              <a:t>The testing procedure is shown on the next slide.</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D28DDC9-E441-40E5-B586-9542C710E2A8}" type="slidenum">
              <a:rPr lang="en-US" smtClean="0"/>
              <a:pPr eaLnBrk="1" hangingPunct="1"/>
              <a:t>39</a:t>
            </a:fld>
            <a:endParaRPr lang="en-US"/>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The null hypothesis states that there is no difference in distribution channel for age categories of purchasers. The alternate hypothesis states that there is a difference in distribution channel for age categories of purchasers.</a:t>
            </a:r>
          </a:p>
          <a:p>
            <a:pPr eaLnBrk="1" hangingPunct="1"/>
            <a:r>
              <a:rPr lang="en-US" dirty="0"/>
              <a:t>The chi-square is chosen because the data are ordinal.</a:t>
            </a:r>
          </a:p>
          <a:p>
            <a:pPr eaLnBrk="1" hangingPunct="1"/>
            <a:r>
              <a:rPr lang="en-US" dirty="0"/>
              <a:t>The calculated value is computed as follows:</a:t>
            </a:r>
          </a:p>
          <a:p>
            <a:pPr eaLnBrk="1" hangingPunct="1"/>
            <a:endParaRPr lang="en-US" dirty="0"/>
          </a:p>
          <a:p>
            <a:pPr eaLnBrk="1" hangingPunct="1"/>
            <a:r>
              <a:rPr lang="en-US" b="1" dirty="0"/>
              <a:t>Use the formula from page 512</a:t>
            </a:r>
          </a:p>
          <a:p>
            <a:pPr eaLnBrk="1" hangingPunct="1"/>
            <a:endParaRPr lang="en-US" dirty="0"/>
          </a:p>
          <a:p>
            <a:pPr eaLnBrk="1" hangingPunct="1"/>
            <a:r>
              <a:rPr lang="en-US" dirty="0"/>
              <a:t>The expected distribution is provided by the marginal totals of the table. The numbers of expected observations in each cell are calculated by multiplying the two marginal totals common to a particular cell and dividing this product by n. For example, in cell 1,1, 34 * 16/ 66 = 8.24</a:t>
            </a:r>
          </a:p>
          <a:p>
            <a:pPr eaLnBrk="1" hangingPunct="1"/>
            <a:r>
              <a:rPr lang="en-US" dirty="0"/>
              <a:t>Enter Appendix Exhibit C-3 with </a:t>
            </a:r>
            <a:r>
              <a:rPr lang="en-US" dirty="0" err="1"/>
              <a:t>d.f.</a:t>
            </a:r>
            <a:r>
              <a:rPr lang="en-US" dirty="0"/>
              <a:t> = 2, and find the critical value of 5.99.</a:t>
            </a:r>
          </a:p>
          <a:p>
            <a:pPr eaLnBrk="1" hangingPunct="1"/>
            <a:r>
              <a:rPr lang="en-US" dirty="0"/>
              <a:t>The calculated value is greater than the critical value so the null is rejected.</a:t>
            </a:r>
          </a:p>
        </p:txBody>
      </p:sp>
      <p:pic>
        <p:nvPicPr>
          <p:cNvPr id="123909"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85800" y="5600700"/>
            <a:ext cx="4286250" cy="1314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416B772-4512-4ECD-BC34-9CD8A767CE19}" type="slidenum">
              <a:rPr lang="en-US" smtClean="0"/>
              <a:pPr eaLnBrk="1" hangingPunct="1"/>
              <a:t>40</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14-9</a:t>
            </a:r>
          </a:p>
          <a:p>
            <a:pPr eaLnBrk="1" hangingPunct="1"/>
            <a:r>
              <a:rPr lang="en-US" dirty="0"/>
              <a:t>In another type of chi-square, the 2 x 2 table, a correction factor known as Yates’ correction for continuity is applied when sample sizes are greater than 40 or when the sample is between 20 and 40 and the values of </a:t>
            </a:r>
            <a:r>
              <a:rPr lang="en-US" dirty="0" err="1"/>
              <a:t>Ei</a:t>
            </a:r>
            <a:r>
              <a:rPr lang="en-US" dirty="0"/>
              <a:t> are 5 or more. </a:t>
            </a:r>
          </a:p>
          <a:p>
            <a:pPr eaLnBrk="1" hangingPunct="1"/>
            <a:endParaRPr lang="en-US" dirty="0"/>
          </a:p>
          <a:p>
            <a:pPr eaLnBrk="1" hangingPunct="1"/>
            <a:r>
              <a:rPr lang="en-US" dirty="0"/>
              <a:t>When the continuity correction is applied to the data shown in Exhibit 14-9, a chi-square of 5.25 is obtained. The observed level of significance for this value is .02192. If the level of significance were set at .01, we would accept the null hypothesis. However, had we calculated chi-square without the correction, the value would have been 6.25 with an observed level of significance of .01242. The literature is in conflict over the merits of Yates’ correction.</a:t>
            </a:r>
          </a:p>
          <a:p>
            <a:pPr eaLnBrk="1" hangingPunct="1"/>
            <a:endParaRPr lang="en-US" dirty="0"/>
          </a:p>
          <a:p>
            <a:pPr eaLnBrk="1" hangingPunct="1"/>
            <a:r>
              <a:rPr lang="en-US" dirty="0"/>
              <a:t>The Mantel-</a:t>
            </a:r>
            <a:r>
              <a:rPr lang="en-US" dirty="0" err="1"/>
              <a:t>Haenszel</a:t>
            </a:r>
            <a:r>
              <a:rPr lang="en-US" dirty="0"/>
              <a:t> test and the likelihood ratio also appear in Exhibit 14-9. The former is used with ordinal data; the latter, based on maximum likelihood theory, produces results similar to Pearson’s chi-square.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3828178-F4E6-4232-B30B-B52B9115CEFE}" type="slidenum">
              <a:rPr lang="en-US" smtClean="0"/>
              <a:pPr eaLnBrk="1" hangingPunct="1"/>
              <a:t>41</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The two-related samples tests concern those situations in which persons, objects, or events are closely matched or the phenomena are measured twice. For instance, one might compare the consumption of husbands and wives. </a:t>
            </a:r>
          </a:p>
          <a:p>
            <a:pPr eaLnBrk="1" hangingPunct="1"/>
            <a:r>
              <a:rPr lang="en-US"/>
              <a:t>Both parametric and nonparametric tests are applicable under these conditions.</a:t>
            </a:r>
          </a:p>
          <a:p>
            <a:pPr eaLnBrk="1" hangingPunct="1"/>
            <a:r>
              <a:rPr lang="en-US" u="sng"/>
              <a:t>Parametric</a:t>
            </a:r>
          </a:p>
          <a:p>
            <a:pPr eaLnBrk="1" hangingPunct="1"/>
            <a:r>
              <a:rPr lang="en-US"/>
              <a:t>The t-test for independent samples is inappropriate here because of its assumption that observations are independent. The problem is solved by a formula where the difference is found between each matched pair of observations, thereby reducing the two samples to the equivalent of a one-sample case. In other words, there are now several differences, each independent of the other, for which one can compute various statistics. </a:t>
            </a:r>
          </a:p>
          <a:p>
            <a:pPr eaLnBrk="1" hangingPunct="1"/>
            <a:r>
              <a:rPr lang="en-US" u="sng"/>
              <a:t>Nonparametric Tests</a:t>
            </a:r>
          </a:p>
          <a:p>
            <a:pPr eaLnBrk="1" hangingPunct="1"/>
            <a:r>
              <a:rPr lang="en-US"/>
              <a:t>The McNemar test may be used with either nominal or ordinal data and is especially useful with before-after measurement of the same subjects.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7BE6E9D-E274-40BE-B4B6-50C875E7D0B2}" type="slidenum">
              <a:rPr lang="en-US" smtClean="0"/>
              <a:pPr eaLnBrk="1" hangingPunct="1"/>
              <a:t>42</a:t>
            </a:fld>
            <a:endParaRPr lang="en-US"/>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14-10 </a:t>
            </a:r>
            <a:r>
              <a:rPr lang="en-US" dirty="0"/>
              <a:t>shows two years of Forbes sales data (in millions of dollars) from 10 companies. The next slide illustrates the hypothesis test.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77FE25-49B0-410C-BC31-01764B24D865}" type="slidenum">
              <a:rPr lang="en-US" smtClean="0"/>
              <a:pPr eaLnBrk="1" hangingPunct="1"/>
              <a:t>43</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The null hypothesis states that there is no difference in sales data between years one and two. The alternate hypothesis states that there is a difference.</a:t>
            </a:r>
          </a:p>
          <a:p>
            <a:pPr eaLnBrk="1" hangingPunct="1"/>
            <a:r>
              <a:rPr lang="en-US" dirty="0"/>
              <a:t>The matched or paired-sample t-test is chosen because there are repeated measures on each company, the data are not independent, and the measurement is ratio.</a:t>
            </a:r>
          </a:p>
          <a:p>
            <a:pPr eaLnBrk="1" hangingPunct="1"/>
            <a:endParaRPr lang="en-US" dirty="0"/>
          </a:p>
          <a:p>
            <a:pPr eaLnBrk="1" hangingPunct="1"/>
            <a:endParaRPr lang="en-US" dirty="0"/>
          </a:p>
          <a:p>
            <a:pPr eaLnBrk="1" hangingPunct="1"/>
            <a:r>
              <a:rPr lang="en-US" dirty="0"/>
              <a:t>Enter Appendix Exhibit C-2 with </a:t>
            </a:r>
            <a:r>
              <a:rPr lang="en-US" dirty="0" err="1"/>
              <a:t>d.f.</a:t>
            </a:r>
            <a:r>
              <a:rPr lang="en-US" dirty="0"/>
              <a:t> = 9, two-tailed test, alpha = .01, and find the critical value of 3.25.</a:t>
            </a:r>
          </a:p>
          <a:p>
            <a:pPr eaLnBrk="1" hangingPunct="1"/>
            <a:r>
              <a:rPr lang="en-US" dirty="0"/>
              <a:t>The calculated value is greater than the critical value so the null is rejected. We conclude that there is a significant difference between the two years of sales.</a:t>
            </a:r>
          </a:p>
        </p:txBody>
      </p:sp>
      <p:pic>
        <p:nvPicPr>
          <p:cNvPr id="128005"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4863" y="5672138"/>
            <a:ext cx="3305175" cy="657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C235B38-0841-4B88-9941-7726946012DC}" type="slidenum">
              <a:rPr lang="en-US" smtClean="0"/>
              <a:pPr eaLnBrk="1" hangingPunct="1"/>
              <a:t>44</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14-11</a:t>
            </a:r>
          </a:p>
          <a:p>
            <a:pPr eaLnBrk="1" hangingPunct="1"/>
            <a:r>
              <a:rPr lang="en-US" dirty="0"/>
              <a:t>A computer solution to the problem is illustrated in </a:t>
            </a:r>
            <a:r>
              <a:rPr lang="en-US" b="1" dirty="0"/>
              <a:t>Exhibit 14-11</a:t>
            </a:r>
            <a:r>
              <a:rPr lang="en-US" dirty="0"/>
              <a:t>. Notice that an observed significance level is printed for the calculated t value (highlighted). The observed significance level is the probability value compared to the significance level chosen for testing and on this basis, the null hypothesis is either rejected or not rejected.</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2A5E0F5-6AF5-4449-BE7A-4585C563C9FB}" type="slidenum">
              <a:rPr lang="en-US" smtClean="0"/>
              <a:pPr eaLnBrk="1" hangingPunct="1"/>
              <a:t>45</a:t>
            </a:fld>
            <a:endParaRPr lang="en-US"/>
          </a:p>
        </p:txBody>
      </p:sp>
      <p:sp>
        <p:nvSpPr>
          <p:cNvPr id="130051" name="Rectangle 2"/>
          <p:cNvSpPr>
            <a:spLocks noGrp="1" noRot="1" noChangeAspect="1" noChangeArrowheads="1" noTextEdit="1"/>
          </p:cNvSpPr>
          <p:nvPr>
            <p:ph type="sldImg"/>
          </p:nvPr>
        </p:nvSpPr>
        <p:spPr>
          <a:ln/>
        </p:spPr>
      </p:sp>
      <p:sp>
        <p:nvSpPr>
          <p:cNvPr id="13005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The McNemar test may be used with either nominal or ordinal data and is especially useful with before-after measurement of the same subjects. One can test the significance of any observed change by setting up a fourfold table of frequencies to represent the first and second set of responses. An example is provided in the slide.</a:t>
            </a:r>
          </a:p>
          <a:p>
            <a:pPr eaLnBrk="1" hangingPunct="1"/>
            <a:r>
              <a:rPr lang="en-US"/>
              <a:t>Since A + D represents the total number of people who changed (B and C are no change responses), the null hypothesis is that ½ (A+D) cases change in one direction and the same proportion in the other direction. The McNemar test uses a transformation of the chi-square test. </a:t>
            </a:r>
          </a:p>
          <a:p>
            <a:pPr eaLnBrk="1" hangingPunct="1"/>
            <a:endParaRPr lang="en-US"/>
          </a:p>
          <a:p>
            <a:pPr eaLnBrk="1" hangingPunct="1"/>
            <a:r>
              <a:rPr lang="en-US" b="1"/>
              <a:t>Use formula from page 515</a:t>
            </a:r>
          </a:p>
          <a:p>
            <a:pPr eaLnBrk="1" hangingPunct="1"/>
            <a:endParaRPr lang="en-US"/>
          </a:p>
          <a:p>
            <a:pPr eaLnBrk="1" hangingPunct="1"/>
            <a:r>
              <a:rPr lang="en-US"/>
              <a:t>The minus 1 in the equation is a correction for continuity since the chi-square is a continuous distribution and the observed frequencies represent a discrete distribution. An example is provided on the next slide. </a:t>
            </a:r>
          </a:p>
        </p:txBody>
      </p:sp>
      <p:pic>
        <p:nvPicPr>
          <p:cNvPr id="130053"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0100" y="6224588"/>
            <a:ext cx="240982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3DCF4BD-5A9D-4B6D-9834-2760B0CF97F1}" type="slidenum">
              <a:rPr lang="en-US" smtClean="0"/>
              <a:pPr eaLnBrk="1" hangingPunct="1"/>
              <a:t>46</a:t>
            </a:fld>
            <a:endParaRPr lang="en-US"/>
          </a:p>
        </p:txBody>
      </p:sp>
      <p:sp>
        <p:nvSpPr>
          <p:cNvPr id="131075" name="Rectangle 2"/>
          <p:cNvSpPr>
            <a:spLocks noGrp="1" noRot="1" noChangeAspect="1" noChangeArrowheads="1" noTextEdit="1"/>
          </p:cNvSpPr>
          <p:nvPr>
            <p:ph type="sldImg"/>
          </p:nvPr>
        </p:nvSpPr>
        <p:spPr>
          <a:ln/>
        </p:spPr>
      </p:sp>
      <p:sp>
        <p:nvSpPr>
          <p:cNvPr id="13107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The McNemar test may be used with either nominal or ordinal data and is especially useful with before-after measurement of the same subjects. One can test the significance of any observed change by setting up a fourfold table of frequencies to represent the first and second set of responses. An example is provided in the slide.</a:t>
            </a:r>
          </a:p>
          <a:p>
            <a:pPr eaLnBrk="1" hangingPunct="1"/>
            <a:r>
              <a:rPr lang="en-US"/>
              <a:t>Since A + D represents the total number of people who changed (B and C are no change responses), the null hypothesis is that ½ (A+D) cases change in one direction and the same proportion in the other direction. The McNemar test uses a transformation of the chi-square test. </a:t>
            </a:r>
          </a:p>
          <a:p>
            <a:pPr eaLnBrk="1" hangingPunct="1"/>
            <a:endParaRPr lang="en-US"/>
          </a:p>
          <a:p>
            <a:pPr eaLnBrk="1" hangingPunct="1"/>
            <a:r>
              <a:rPr lang="en-US" b="1"/>
              <a:t>Use formula from page 516</a:t>
            </a:r>
            <a:endParaRPr lang="en-US"/>
          </a:p>
          <a:p>
            <a:pPr eaLnBrk="1" hangingPunct="1"/>
            <a:endParaRPr lang="en-US"/>
          </a:p>
          <a:p>
            <a:pPr eaLnBrk="1" hangingPunct="1"/>
            <a:r>
              <a:rPr lang="en-US"/>
              <a:t>The minus 1 in the equation is a correction for continuity since the chi-square is a continuous distribution and the observed frequencies represent a discrete distribution. An example is provided on the next slide. </a:t>
            </a:r>
          </a:p>
        </p:txBody>
      </p:sp>
      <p:pic>
        <p:nvPicPr>
          <p:cNvPr id="131077"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0100" y="6224588"/>
            <a:ext cx="2409825"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3224591-B556-4323-B9D8-B3A9F3F0C25D}" type="slidenum">
              <a:rPr lang="en-US" smtClean="0"/>
              <a:pPr eaLnBrk="1" hangingPunct="1"/>
              <a:t>47</a:t>
            </a:fld>
            <a:endParaRPr lang="en-US"/>
          </a:p>
        </p:txBody>
      </p:sp>
      <p:sp>
        <p:nvSpPr>
          <p:cNvPr id="132099" name="Rectangle 2"/>
          <p:cNvSpPr>
            <a:spLocks noGrp="1" noRot="1" noChangeAspect="1" noChangeArrowheads="1" noTextEdit="1"/>
          </p:cNvSpPr>
          <p:nvPr>
            <p:ph type="sldImg"/>
          </p:nvPr>
        </p:nvSpPr>
        <p:spPr>
          <a:ln/>
        </p:spPr>
      </p:sp>
      <p:sp>
        <p:nvSpPr>
          <p:cNvPr id="13210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t>In a fixed-effects model, the levels of the factor are established in advance and the results are not generalizable to other levels of treatment. </a:t>
            </a:r>
          </a:p>
          <a:p>
            <a:pPr eaLnBrk="1" hangingPunct="1"/>
            <a:r>
              <a:rPr lang="en-US"/>
              <a:t>To use ANOVA, certain conditions must be met. </a:t>
            </a:r>
          </a:p>
          <a:p>
            <a:pPr lvl="1" eaLnBrk="1" hangingPunct="1">
              <a:buFontTx/>
              <a:buChar char="•"/>
            </a:pPr>
            <a:r>
              <a:rPr lang="en-US"/>
              <a:t>The samples must be randomly selected from normal populations and the populations should have equal variances. </a:t>
            </a:r>
          </a:p>
          <a:p>
            <a:pPr lvl="1" eaLnBrk="1" hangingPunct="1">
              <a:buFontTx/>
              <a:buChar char="•"/>
            </a:pPr>
            <a:r>
              <a:rPr lang="en-US"/>
              <a:t>The distance from one value to its group’s mean should be independent of the distances of other values to that mean. </a:t>
            </a:r>
          </a:p>
          <a:p>
            <a:pPr eaLnBrk="1" hangingPunct="1"/>
            <a:r>
              <a:rPr lang="en-US"/>
              <a:t>Unlike the t-test, which uses sample standard deviations, ANOVA uses squared deviations of the variance to that computation of distances of the individual data points from their own mean or from the grand mean can be summed (recall that standard deviations sum zero). </a:t>
            </a:r>
          </a:p>
          <a:p>
            <a:pPr eaLnBrk="1" hangingPunct="1"/>
            <a:endParaRPr lang="en-US"/>
          </a:p>
          <a:p>
            <a:pPr eaLnBrk="1" hangingPunct="1"/>
            <a:r>
              <a:rPr lang="en-US"/>
              <a:t>In an ANOVA model, each group has its own mean and values that deviate from that mean. The total deviation is the sum of the squared differences between each data point and the overall grand mean. </a:t>
            </a:r>
          </a:p>
          <a:p>
            <a:pPr eaLnBrk="1" hangingPunct="1"/>
            <a:endParaRPr lang="en-US"/>
          </a:p>
          <a:p>
            <a:pPr eaLnBrk="1" hangingPunct="1"/>
            <a:r>
              <a:rPr lang="en-US"/>
              <a:t>The total deviation of any particular data point may be partitioned into between-groups variance and within-groups variance. The between-groups variance represents the effect of the treatment or factor. The differences of between-groups means imply that each group was treated differently and the treatment will appear as deviations of the sample means from the grand mean. </a:t>
            </a:r>
          </a:p>
          <a:p>
            <a:pPr eaLnBrk="1" hangingPunct="1"/>
            <a:r>
              <a:rPr lang="en-US"/>
              <a:t>The within-groups variance describes the deviations of the data points within each group from the sample mean. It is often called error. </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C46338-F497-45A3-B637-FC545AE31101}" type="slidenum">
              <a:rPr lang="en-US" smtClean="0"/>
              <a:pPr eaLnBrk="1" hangingPunct="1"/>
              <a:t>48</a:t>
            </a:fld>
            <a:endParaRPr lang="en-US"/>
          </a:p>
        </p:txBody>
      </p:sp>
      <p:sp>
        <p:nvSpPr>
          <p:cNvPr id="133123" name="Rectangle 2"/>
          <p:cNvSpPr>
            <a:spLocks noGrp="1" noRot="1" noChangeAspect="1" noChangeArrowheads="1" noTextEdit="1"/>
          </p:cNvSpPr>
          <p:nvPr>
            <p:ph type="sldImg"/>
          </p:nvPr>
        </p:nvSpPr>
        <p:spPr>
          <a:ln/>
        </p:spPr>
      </p:sp>
      <p:sp>
        <p:nvSpPr>
          <p:cNvPr id="133124" name="Rectangle 3"/>
          <p:cNvSpPr>
            <a:spLocks noGrp="1" noChangeArrowheads="1"/>
          </p:cNvSpPr>
          <p:nvPr>
            <p:ph type="body" idx="1"/>
          </p:nvPr>
        </p:nvSpPr>
        <p:spPr>
          <a:xfrm>
            <a:off x="685800" y="4343400"/>
            <a:ext cx="5486400" cy="4495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14-13</a:t>
            </a:r>
            <a:r>
              <a:rPr lang="en-US" dirty="0"/>
              <a:t>, top two parts</a:t>
            </a:r>
          </a:p>
          <a:p>
            <a:pPr eaLnBrk="1" hangingPunct="1"/>
            <a:r>
              <a:rPr lang="en-US" dirty="0"/>
              <a:t>Malaysia Airlines </a:t>
            </a:r>
          </a:p>
          <a:p>
            <a:pPr eaLnBrk="1" hangingPunct="1"/>
            <a:r>
              <a:rPr lang="en-US" dirty="0"/>
              <a:t>The test statistic for ANOVA is the F ratio. </a:t>
            </a:r>
          </a:p>
          <a:p>
            <a:pPr eaLnBrk="1" hangingPunct="1"/>
            <a:endParaRPr lang="en-US" dirty="0"/>
          </a:p>
          <a:p>
            <a:pPr eaLnBrk="1" hangingPunct="1"/>
            <a:r>
              <a:rPr lang="en-US" b="1" dirty="0"/>
              <a:t>Use formula from page 497</a:t>
            </a:r>
            <a:endParaRPr lang="en-US" dirty="0"/>
          </a:p>
          <a:p>
            <a:pPr eaLnBrk="1" hangingPunct="1"/>
            <a:endParaRPr lang="en-US" dirty="0"/>
          </a:p>
          <a:p>
            <a:pPr eaLnBrk="1" hangingPunct="1"/>
            <a:r>
              <a:rPr lang="en-US" dirty="0"/>
              <a:t>To compute the F ratio, the sum of the squared deviations for the numerator and denominator are divided by their respective degrees of freedom. By dividing, we are computing the variance as an average or mean, thus the term mean square. The degrees of freedom for the numerator, the mean square between groups, are one less than the number of group (k-1). The degrees of freedom for the denominator, the mean square within groups, are the total number of observations minus the number of groups (n-k). </a:t>
            </a:r>
          </a:p>
          <a:p>
            <a:pPr eaLnBrk="1" hangingPunct="1"/>
            <a:r>
              <a:rPr lang="en-US" dirty="0"/>
              <a:t>If the null is true, there should be no difference between the population means and the ratio should be close to 1. If the population means are not equal, the F should be greater than 1. The F distribution determines the size of the ratio necessary to reject the null for a particular sample size and level of significance.</a:t>
            </a:r>
          </a:p>
        </p:txBody>
      </p:sp>
      <p:pic>
        <p:nvPicPr>
          <p:cNvPr id="133125"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19150" y="4686300"/>
            <a:ext cx="4286250" cy="173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FE0515-795A-4DC3-B346-015342722DDF}" type="slidenum">
              <a:rPr lang="en-US" smtClean="0"/>
              <a:pPr eaLnBrk="1" hangingPunct="1"/>
              <a:t>49</a:t>
            </a:fld>
            <a:endParaRPr lang="en-US"/>
          </a:p>
        </p:txBody>
      </p:sp>
      <p:sp>
        <p:nvSpPr>
          <p:cNvPr id="134147" name="Rectangle 2"/>
          <p:cNvSpPr>
            <a:spLocks noGrp="1" noRot="1" noChangeAspect="1" noChangeArrowheads="1" noTextEdit="1"/>
          </p:cNvSpPr>
          <p:nvPr>
            <p:ph type="sldImg"/>
          </p:nvPr>
        </p:nvSpPr>
        <p:spPr>
          <a:ln/>
        </p:spPr>
      </p:sp>
      <p:sp>
        <p:nvSpPr>
          <p:cNvPr id="13414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To illustrate, consider the report about the quality of in-flight service on various carriers from the US to Europe. Three airlines are compared. The data are shown in </a:t>
            </a:r>
            <a:r>
              <a:rPr lang="en-US" b="1" dirty="0"/>
              <a:t>Exhibit 14-12</a:t>
            </a:r>
            <a:r>
              <a:rPr lang="en-US" dirty="0"/>
              <a:t>. The dependent variable is service rating and the factor is airline.</a:t>
            </a:r>
          </a:p>
          <a:p>
            <a:pPr eaLnBrk="1" hangingPunct="1"/>
            <a:r>
              <a:rPr lang="en-US" dirty="0"/>
              <a:t>he null hypothesis states that there is no difference in the service rating score between airlines.</a:t>
            </a:r>
          </a:p>
          <a:p>
            <a:pPr eaLnBrk="1" hangingPunct="1"/>
            <a:r>
              <a:rPr lang="en-US" dirty="0"/>
              <a:t>ANOVA and the F test is chosen because we have k independent samples, can accept the assumptions of analysis of variance, and have interval data for the dependent variable. The significance level is .05. The calculated F value is 28.30 (see summary table in the last slide).</a:t>
            </a:r>
          </a:p>
          <a:p>
            <a:pPr eaLnBrk="1" hangingPunct="1"/>
            <a:endParaRPr lang="en-US" dirty="0"/>
          </a:p>
          <a:p>
            <a:pPr eaLnBrk="1" hangingPunct="1"/>
            <a:r>
              <a:rPr lang="en-US" dirty="0"/>
              <a:t>Enter Appendix Exhibit C-9 with </a:t>
            </a:r>
            <a:r>
              <a:rPr lang="en-US" dirty="0" err="1"/>
              <a:t>d.f.</a:t>
            </a:r>
            <a:r>
              <a:rPr lang="en-US" dirty="0"/>
              <a:t> = 2, 57, and find the critical value of 3.16.</a:t>
            </a:r>
          </a:p>
          <a:p>
            <a:pPr eaLnBrk="1" hangingPunct="1"/>
            <a:endParaRPr lang="en-US" dirty="0"/>
          </a:p>
          <a:p>
            <a:pPr eaLnBrk="1" hangingPunct="1"/>
            <a:r>
              <a:rPr lang="en-US" dirty="0"/>
              <a:t>The calculated value is greater than the critical value so the null is rejected. We conclude that there is a significant difference in flight service ratings.</a:t>
            </a:r>
          </a:p>
          <a:p>
            <a:pPr eaLnBrk="1" hangingPunct="1"/>
            <a:endParaRPr lang="en-US" dirty="0"/>
          </a:p>
          <a:p>
            <a:pPr eaLnBrk="1" hangingPunct="1"/>
            <a:r>
              <a:rPr lang="en-US" dirty="0"/>
              <a:t>Note that the p value provided in the summary table can also be used to reject the null.</a:t>
            </a:r>
          </a:p>
          <a:p>
            <a:pPr eaLnBrk="1" hangingPunct="1"/>
            <a:endParaRPr lang="en-US" dirty="0"/>
          </a:p>
          <a:p>
            <a:pPr eaLnBrk="1" hangingPunct="1"/>
            <a:endParaRPr lang="en-US" dirty="0"/>
          </a:p>
        </p:txBody>
      </p:sp>
      <p:pic>
        <p:nvPicPr>
          <p:cNvPr id="13414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00100" y="6457950"/>
            <a:ext cx="3238500" cy="48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4FDF39B-ECAE-494F-ABA6-8FF28B309C49}" type="slidenum">
              <a:rPr lang="en-US" smtClean="0"/>
              <a:pPr eaLnBrk="1" hangingPunct="1"/>
              <a:t>50</a:t>
            </a:fld>
            <a:endParaRPr lang="en-US"/>
          </a:p>
        </p:txBody>
      </p:sp>
      <p:sp>
        <p:nvSpPr>
          <p:cNvPr id="135171" name="Rectangle 2"/>
          <p:cNvSpPr>
            <a:spLocks noGrp="1" noRot="1" noChangeAspect="1" noChangeArrowheads="1" noTextEdit="1"/>
          </p:cNvSpPr>
          <p:nvPr>
            <p:ph type="sldImg"/>
          </p:nvPr>
        </p:nvSpPr>
        <p:spPr>
          <a:ln/>
        </p:spPr>
      </p:sp>
      <p:sp>
        <p:nvSpPr>
          <p:cNvPr id="13517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14-13</a:t>
            </a:r>
            <a:r>
              <a:rPr lang="en-US" dirty="0"/>
              <a:t>, bottom part</a:t>
            </a:r>
          </a:p>
          <a:p>
            <a:pPr eaLnBrk="1" hangingPunct="1"/>
            <a:endParaRPr lang="en-US" dirty="0"/>
          </a:p>
          <a:p>
            <a:pPr eaLnBrk="1" hangingPunct="1"/>
            <a:r>
              <a:rPr lang="en-US" dirty="0"/>
              <a:t>With an ANOVA, we cannot tell which pairs are not equal. We can use a post hoc test to determine where the differences lie. </a:t>
            </a:r>
          </a:p>
          <a:p>
            <a:pPr eaLnBrk="1" hangingPunct="1"/>
            <a:r>
              <a:rPr lang="en-US" dirty="0"/>
              <a:t>These tests find homogeneous subsets of means that are not different from each other. Multiple comparison tests use group means and incorporate the MS error term of the F ratio. Together they produce confidence intervals for the population means and a criterion score. Differences between the mean values may be compared. </a:t>
            </a:r>
          </a:p>
          <a:p>
            <a:pPr eaLnBrk="1" hangingPunct="1"/>
            <a:endParaRPr lang="en-US" dirty="0"/>
          </a:p>
          <a:p>
            <a:pPr eaLnBrk="1" hangingPunct="1"/>
            <a:r>
              <a:rPr lang="en-US" dirty="0"/>
              <a:t>There are more than a dozen such tests. The exhibit in the slide uses </a:t>
            </a:r>
            <a:r>
              <a:rPr lang="en-US" dirty="0" err="1"/>
              <a:t>Scheffe’s</a:t>
            </a:r>
            <a:r>
              <a:rPr lang="en-US" dirty="0"/>
              <a:t> test. It is a conservative test that is robust to violations of assumptions. In the example, all the differences between the pairs of means exceed the critical difference criterion. </a:t>
            </a:r>
          </a:p>
          <a:p>
            <a:pPr eaLnBrk="1" hangingPunct="1"/>
            <a:endParaRPr lang="en-US"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159C6A4-288B-4768-9D3C-BBA6CD08B32A}" type="slidenum">
              <a:rPr lang="en-US" smtClean="0"/>
              <a:pPr eaLnBrk="1" hangingPunct="1"/>
              <a:t>51</a:t>
            </a:fld>
            <a:endParaRPr lang="en-US"/>
          </a:p>
        </p:txBody>
      </p:sp>
      <p:sp>
        <p:nvSpPr>
          <p:cNvPr id="136195" name="Rectangle 2"/>
          <p:cNvSpPr>
            <a:spLocks noGrp="1" noRot="1" noChangeAspect="1" noChangeArrowheads="1" noTextEdit="1"/>
          </p:cNvSpPr>
          <p:nvPr>
            <p:ph type="sldImg"/>
          </p:nvPr>
        </p:nvSpPr>
        <p:spPr>
          <a:ln/>
        </p:spPr>
      </p:sp>
      <p:sp>
        <p:nvSpPr>
          <p:cNvPr id="1361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14-14 </a:t>
            </a:r>
          </a:p>
          <a:p>
            <a:pPr eaLnBrk="1" hangingPunct="1"/>
            <a:r>
              <a:rPr lang="en-US" dirty="0"/>
              <a:t>There are several multiple comparison procedures one can use after rejecting the null with the F ratio. This slide compares the available tests.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b="1" dirty="0"/>
              <a:t>Exhibit 14-15</a:t>
            </a:r>
          </a:p>
          <a:p>
            <a:pPr eaLnBrk="1" hangingPunct="1"/>
            <a:r>
              <a:rPr lang="en-US" dirty="0"/>
              <a:t>In this exhibit, plots illustrate the comparison. The means plot shows relative differences among the three levels of the factor. The means by standard deviations plot reveals lower variability in the opinions recorded by the hypothetical Lufthansa and Cathay Pacific passengers. These two groups are sharply divided on the quality of in-flight service and that is apparent in the plot.</a:t>
            </a:r>
          </a:p>
          <a:p>
            <a:pPr eaLnBrk="1" hangingPunct="1"/>
            <a:endParaRPr lang="en-US" dirty="0"/>
          </a:p>
          <a:p>
            <a:pPr eaLnBrk="1" hangingPunct="1"/>
            <a:r>
              <a:rPr lang="en-US" dirty="0"/>
              <a:t>PHOTO CREDIT</a:t>
            </a:r>
          </a:p>
          <a:p>
            <a:r>
              <a:rPr lang="en-US" dirty="0"/>
              <a:t>© Blend Images / Alamy Stock Photo</a:t>
            </a:r>
          </a:p>
          <a:p>
            <a:pPr eaLnBrk="1" hangingPunct="1"/>
            <a:endParaRPr lang="en-US" dirty="0"/>
          </a:p>
          <a:p>
            <a:endParaRPr lang="en-US" dirty="0"/>
          </a:p>
        </p:txBody>
      </p:sp>
      <p:sp>
        <p:nvSpPr>
          <p:cNvPr id="4" name="Slide Number Placeholder 3"/>
          <p:cNvSpPr>
            <a:spLocks noGrp="1"/>
          </p:cNvSpPr>
          <p:nvPr>
            <p:ph type="sldNum" sz="quarter" idx="10"/>
          </p:nvPr>
        </p:nvSpPr>
        <p:spPr/>
        <p:txBody>
          <a:bodyPr/>
          <a:lstStyle/>
          <a:p>
            <a:pPr>
              <a:defRPr/>
            </a:pPr>
            <a:fld id="{C65E1BC0-D860-46E2-A669-73FC6F7F49FD}" type="slidenum">
              <a:rPr lang="en-US" smtClean="0"/>
              <a:pPr>
                <a:defRPr/>
              </a:pPr>
              <a:t>52</a:t>
            </a:fld>
            <a:endParaRPr lang="en-US"/>
          </a:p>
        </p:txBody>
      </p:sp>
    </p:spTree>
    <p:extLst>
      <p:ext uri="{BB962C8B-B14F-4D97-AF65-F5344CB8AC3E}">
        <p14:creationId xmlns:p14="http://schemas.microsoft.com/office/powerpoint/2010/main" xmlns="" val="19811883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2CBC1D-A3BF-4224-9648-CA9C2C5D1E83}" type="slidenum">
              <a:rPr lang="en-US" smtClean="0"/>
              <a:pPr eaLnBrk="1" hangingPunct="1"/>
              <a:t>53</a:t>
            </a:fld>
            <a:endParaRPr lang="en-US"/>
          </a:p>
        </p:txBody>
      </p:sp>
      <p:sp>
        <p:nvSpPr>
          <p:cNvPr id="138243" name="Rectangle 2"/>
          <p:cNvSpPr>
            <a:spLocks noGrp="1" noRot="1" noChangeAspect="1" noChangeArrowheads="1" noTextEdit="1"/>
          </p:cNvSpPr>
          <p:nvPr>
            <p:ph type="sldImg"/>
          </p:nvPr>
        </p:nvSpPr>
        <p:spPr>
          <a:ln/>
        </p:spPr>
      </p:sp>
      <p:sp>
        <p:nvSpPr>
          <p:cNvPr id="13824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b="1" dirty="0"/>
              <a:t>Exhibit 14-16</a:t>
            </a:r>
          </a:p>
          <a:p>
            <a:pPr eaLnBrk="1" hangingPunct="1"/>
            <a:r>
              <a:rPr lang="en-US" dirty="0"/>
              <a:t>Recall that in </a:t>
            </a:r>
            <a:r>
              <a:rPr lang="en-US" b="1" dirty="0"/>
              <a:t>Exhibit 14-12 </a:t>
            </a:r>
            <a:r>
              <a:rPr lang="en-US" dirty="0"/>
              <a:t>data were entered for the variable seat selection: economy and business-class travelers. If we add this factor to our model, we have a two-way analysis of variance. We can now answer three questions:</a:t>
            </a:r>
          </a:p>
          <a:p>
            <a:pPr lvl="2" eaLnBrk="1" hangingPunct="1">
              <a:buFontTx/>
              <a:buChar char="•"/>
            </a:pPr>
            <a:r>
              <a:rPr lang="en-US" dirty="0"/>
              <a:t>Are differences in flight service ratings attributable to airlines?</a:t>
            </a:r>
          </a:p>
          <a:p>
            <a:pPr lvl="2" eaLnBrk="1" hangingPunct="1">
              <a:buFontTx/>
              <a:buChar char="•"/>
            </a:pPr>
            <a:r>
              <a:rPr lang="en-US" dirty="0"/>
              <a:t>Are differences in flight service ratings attributable to seat selection?</a:t>
            </a:r>
          </a:p>
          <a:p>
            <a:pPr lvl="2" eaLnBrk="1" hangingPunct="1">
              <a:buFontTx/>
              <a:buChar char="•"/>
            </a:pPr>
            <a:r>
              <a:rPr lang="en-US" dirty="0"/>
              <a:t>Do the airline and seat selections interact with respect to flight service ratings?</a:t>
            </a:r>
          </a:p>
          <a:p>
            <a:pPr eaLnBrk="1" hangingPunct="1"/>
            <a:r>
              <a:rPr lang="en-US" b="1" dirty="0"/>
              <a:t>Exhibit 14-16</a:t>
            </a:r>
            <a:r>
              <a:rPr lang="en-US" dirty="0"/>
              <a:t>, shown in the slide, tests the hypotheses for these questions. The significance level chosen is .01. First, we consider the interaction effect of airline by seat selection. The null is accepted (p value is not significant). But note that there are significant differences by airline and by seat selection. </a:t>
            </a:r>
          </a:p>
          <a:p>
            <a:pPr eaLnBrk="1" hangingPunct="1"/>
            <a:endParaRPr lang="en-US" dirty="0"/>
          </a:p>
          <a:p>
            <a:pPr eaLnBrk="1" hangingPunct="1"/>
            <a:r>
              <a:rPr lang="en-US" dirty="0"/>
              <a:t>When k independent samples are collected with nominal data, the chi-square is the appropriate nonparametric technique. The </a:t>
            </a:r>
            <a:r>
              <a:rPr lang="en-US" dirty="0" err="1"/>
              <a:t>Kruskal</a:t>
            </a:r>
            <a:r>
              <a:rPr lang="en-US" dirty="0"/>
              <a:t>-Wallis test is appropriate for ordinal scale data or interval data tat do not meet the F-test assumptions.</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Exhibit 14-17</a:t>
            </a:r>
          </a:p>
        </p:txBody>
      </p:sp>
      <p:sp>
        <p:nvSpPr>
          <p:cNvPr id="4" name="Slide Number Placeholder 3"/>
          <p:cNvSpPr>
            <a:spLocks noGrp="1"/>
          </p:cNvSpPr>
          <p:nvPr>
            <p:ph type="sldNum" sz="quarter" idx="10"/>
          </p:nvPr>
        </p:nvSpPr>
        <p:spPr/>
        <p:txBody>
          <a:bodyPr/>
          <a:lstStyle/>
          <a:p>
            <a:pPr>
              <a:defRPr/>
            </a:pPr>
            <a:fld id="{C65E1BC0-D860-46E2-A669-73FC6F7F49FD}" type="slidenum">
              <a:rPr lang="en-US" smtClean="0"/>
              <a:pPr>
                <a:defRPr/>
              </a:pPr>
              <a:t>54</a:t>
            </a:fld>
            <a:endParaRPr lang="en-US"/>
          </a:p>
        </p:txBody>
      </p:sp>
    </p:spTree>
    <p:extLst>
      <p:ext uri="{BB962C8B-B14F-4D97-AF65-F5344CB8AC3E}">
        <p14:creationId xmlns:p14="http://schemas.microsoft.com/office/powerpoint/2010/main" xmlns="" val="9283307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318610D-685C-4FFF-99AE-A74AF9D7EF19}" type="slidenum">
              <a:rPr lang="en-US" smtClean="0"/>
              <a:pPr eaLnBrk="1" hangingPunct="1"/>
              <a:t>55</a:t>
            </a:fld>
            <a:endParaRPr lang="en-US"/>
          </a:p>
        </p:txBody>
      </p:sp>
      <p:sp>
        <p:nvSpPr>
          <p:cNvPr id="139267" name="Rectangle 2"/>
          <p:cNvSpPr>
            <a:spLocks noGrp="1" noRot="1" noChangeAspect="1" noChangeArrowheads="1" noTextEdit="1"/>
          </p:cNvSpPr>
          <p:nvPr>
            <p:ph type="sldImg"/>
          </p:nvPr>
        </p:nvSpPr>
        <p:spPr>
          <a:ln/>
        </p:spPr>
      </p:sp>
      <p:sp>
        <p:nvSpPr>
          <p:cNvPr id="13926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t>In test marketing experiments or ex post facto designs with k samples, it is often necessary to measure subjects several times. These repeated measures are called trials. </a:t>
            </a:r>
          </a:p>
          <a:p>
            <a:pPr eaLnBrk="1" hangingPunct="1"/>
            <a:endParaRPr lang="en-US" dirty="0"/>
          </a:p>
          <a:p>
            <a:pPr eaLnBrk="1" hangingPunct="1"/>
            <a:r>
              <a:rPr lang="en-US" dirty="0"/>
              <a:t>The repeated-measures ANOVA is a special type of n-way analysis of variance. In this design, the repeated measures of each subject are related just as they are in the related t-test where only two measures are present. In this sense, each subject serves as its own control requiring a within-subjects variance effect to be assessed differently than the between-groups variance in a factor like airline or seat selection. </a:t>
            </a:r>
          </a:p>
          <a:p>
            <a:pPr eaLnBrk="1" hangingPunct="1"/>
            <a:endParaRPr lang="en-US" dirty="0"/>
          </a:p>
          <a:p>
            <a:pPr eaLnBrk="1" hangingPunct="1"/>
            <a:r>
              <a:rPr lang="en-US" dirty="0"/>
              <a:t>This model is presented in </a:t>
            </a:r>
            <a:r>
              <a:rPr lang="en-US" b="1" dirty="0"/>
              <a:t>Exhibit 14-18</a:t>
            </a:r>
            <a:r>
              <a:rPr lang="en-US" dirty="0"/>
              <a:t>.</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1A8814-494C-483D-BB9E-AA9744365784}" type="slidenum">
              <a:rPr lang="en-US" smtClean="0"/>
              <a:pPr eaLnBrk="1" hangingPunct="1"/>
              <a:t>56</a:t>
            </a:fld>
            <a:endParaRPr lang="en-US"/>
          </a:p>
        </p:txBody>
      </p:sp>
      <p:sp>
        <p:nvSpPr>
          <p:cNvPr id="140291" name="Rectangle 2"/>
          <p:cNvSpPr>
            <a:spLocks noGrp="1" noRot="1" noChangeAspect="1" noChangeArrowheads="1" noTextEdit="1"/>
          </p:cNvSpPr>
          <p:nvPr>
            <p:ph type="sldImg"/>
          </p:nvPr>
        </p:nvSpPr>
        <p:spPr>
          <a:ln/>
        </p:spPr>
      </p:sp>
      <p:sp>
        <p:nvSpPr>
          <p:cNvPr id="14029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z="1000" b="1" dirty="0"/>
              <a:t>Exhibit 14-18</a:t>
            </a:r>
          </a:p>
          <a:p>
            <a:pPr eaLnBrk="1" hangingPunct="1"/>
            <a:r>
              <a:rPr lang="en-US" dirty="0"/>
              <a:t>Null hypotheses:</a:t>
            </a:r>
          </a:p>
          <a:p>
            <a:pPr marL="685800" lvl="1" indent="-228600" eaLnBrk="1" hangingPunct="1">
              <a:buFontTx/>
              <a:buAutoNum type="arabicParenR"/>
            </a:pPr>
            <a:r>
              <a:rPr lang="en-US" dirty="0"/>
              <a:t> Airline: </a:t>
            </a:r>
            <a:r>
              <a:rPr lang="en-US" dirty="0">
                <a:sym typeface="Symbol" pitchFamily="18" charset="2"/>
              </a:rPr>
              <a:t>A1 = A2 = A3</a:t>
            </a:r>
          </a:p>
          <a:p>
            <a:pPr marL="685800" lvl="1" indent="-228600" eaLnBrk="1" hangingPunct="1">
              <a:buFontTx/>
              <a:buAutoNum type="arabicParenR"/>
            </a:pPr>
            <a:r>
              <a:rPr lang="en-US" dirty="0">
                <a:sym typeface="Symbol" pitchFamily="18" charset="2"/>
              </a:rPr>
              <a:t> Ratings: R1 = R2</a:t>
            </a:r>
          </a:p>
          <a:p>
            <a:pPr marL="685800" lvl="1" indent="-228600" eaLnBrk="1" hangingPunct="1">
              <a:buFontTx/>
              <a:buAutoNum type="arabicParenR"/>
            </a:pPr>
            <a:r>
              <a:rPr lang="en-US" dirty="0">
                <a:sym typeface="Symbol" pitchFamily="18" charset="2"/>
              </a:rPr>
              <a:t> Rating * Airline: (R2A1 - R2A2 - R2A3) = ((R1A1 - R1A2 - R1A3) </a:t>
            </a:r>
          </a:p>
          <a:p>
            <a:pPr marL="685800" lvl="1" indent="-228600" eaLnBrk="1" hangingPunct="1"/>
            <a:endParaRPr lang="en-US" dirty="0">
              <a:sym typeface="Symbol" pitchFamily="18" charset="2"/>
            </a:endParaRPr>
          </a:p>
          <a:p>
            <a:pPr eaLnBrk="1" hangingPunct="1"/>
            <a:r>
              <a:rPr lang="en-US" dirty="0">
                <a:sym typeface="Symbol" pitchFamily="18" charset="2"/>
              </a:rPr>
              <a:t>The F test for repeated measures is chosen because we have related trials on the dependent variable for k samples, accept the assumptions of analysis of variance, and have interval data.</a:t>
            </a:r>
          </a:p>
          <a:p>
            <a:pPr eaLnBrk="1" hangingPunct="1"/>
            <a:r>
              <a:rPr lang="en-US" dirty="0">
                <a:sym typeface="Symbol" pitchFamily="18" charset="2"/>
              </a:rPr>
              <a:t>The significance level is .05.</a:t>
            </a:r>
          </a:p>
          <a:p>
            <a:pPr eaLnBrk="1" hangingPunct="1"/>
            <a:r>
              <a:rPr lang="en-US" dirty="0">
                <a:sym typeface="Symbol" pitchFamily="18" charset="2"/>
              </a:rPr>
              <a:t>The calculated values are shown in the exhibit.</a:t>
            </a:r>
          </a:p>
          <a:p>
            <a:pPr eaLnBrk="1" hangingPunct="1"/>
            <a:r>
              <a:rPr lang="en-US" dirty="0">
                <a:sym typeface="Symbol" pitchFamily="18" charset="2"/>
              </a:rPr>
              <a:t>The critical test values come from Appendix Exhibit C-9; they are 3.16 and 4.01.</a:t>
            </a:r>
          </a:p>
          <a:p>
            <a:pPr eaLnBrk="1" hangingPunct="1"/>
            <a:r>
              <a:rPr lang="en-US" dirty="0">
                <a:sym typeface="Symbol" pitchFamily="18" charset="2"/>
              </a:rPr>
              <a:t>Based on the results, all three null hypotheses are rejected. There are significant differences in all three cases. </a:t>
            </a:r>
          </a:p>
          <a:p>
            <a:pPr eaLnBrk="1" hangingPunct="1">
              <a:buFontTx/>
              <a:buChar char="•"/>
            </a:pPr>
            <a:endParaRPr lang="en-US" dirty="0">
              <a:sym typeface="Symbol" pitchFamily="18" charset="2"/>
            </a:endParaRPr>
          </a:p>
          <a:p>
            <a:pPr eaLnBrk="1" hangingPunct="1">
              <a:buFontTx/>
              <a:buChar char="•"/>
            </a:pPr>
            <a:endParaRPr lang="en-US" dirty="0">
              <a:sym typeface="Symbol" pitchFamily="18" charset="2"/>
            </a:endParaRPr>
          </a:p>
          <a:p>
            <a:pPr eaLnBrk="1" hangingPunct="1"/>
            <a:endParaRPr lang="en-US" dirty="0">
              <a:sym typeface="Symbol" pitchFamily="18" charset="2"/>
            </a:endParaRPr>
          </a:p>
          <a:p>
            <a:pPr eaLnBrk="1" hangingPunct="1"/>
            <a:endParaRPr lang="en-US" dirty="0">
              <a:sym typeface="Symbol" pitchFamily="18" charset="2"/>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Exhibit 14-19</a:t>
            </a:r>
          </a:p>
        </p:txBody>
      </p:sp>
      <p:sp>
        <p:nvSpPr>
          <p:cNvPr id="4" name="Slide Number Placeholder 3"/>
          <p:cNvSpPr>
            <a:spLocks noGrp="1"/>
          </p:cNvSpPr>
          <p:nvPr>
            <p:ph type="sldNum" sz="quarter" idx="10"/>
          </p:nvPr>
        </p:nvSpPr>
        <p:spPr/>
        <p:txBody>
          <a:bodyPr/>
          <a:lstStyle/>
          <a:p>
            <a:pPr>
              <a:defRPr/>
            </a:pPr>
            <a:fld id="{C65E1BC0-D860-46E2-A669-73FC6F7F49FD}" type="slidenum">
              <a:rPr lang="en-US" smtClean="0"/>
              <a:pPr>
                <a:defRPr/>
              </a:pPr>
              <a:t>57</a:t>
            </a:fld>
            <a:endParaRPr lang="en-US"/>
          </a:p>
        </p:txBody>
      </p:sp>
    </p:spTree>
    <p:extLst>
      <p:ext uri="{BB962C8B-B14F-4D97-AF65-F5344CB8AC3E}">
        <p14:creationId xmlns:p14="http://schemas.microsoft.com/office/powerpoint/2010/main" xmlns="" val="16225116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46934E2-BBE8-4CAB-92F6-4EE88E0C95E7}" type="slidenum">
              <a:rPr lang="en-US" smtClean="0"/>
              <a:pPr eaLnBrk="1" hangingPunct="1"/>
              <a:t>58</a:t>
            </a:fld>
            <a:endParaRPr lang="en-US"/>
          </a:p>
        </p:txBody>
      </p:sp>
      <p:sp>
        <p:nvSpPr>
          <p:cNvPr id="141315" name="Rectangle 2"/>
          <p:cNvSpPr>
            <a:spLocks noGrp="1" noRot="1" noChangeAspect="1" noChangeArrowheads="1" noTextEdit="1"/>
          </p:cNvSpPr>
          <p:nvPr>
            <p:ph type="sldImg"/>
          </p:nvPr>
        </p:nvSpPr>
        <p:spPr>
          <a:ln/>
        </p:spPr>
      </p:sp>
      <p:sp>
        <p:nvSpPr>
          <p:cNvPr id="141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5C6076-ECFF-449B-8FBC-E05E7EF77F0B}" type="slidenum">
              <a:rPr lang="en-US" smtClean="0"/>
              <a:pPr eaLnBrk="1" hangingPunct="1"/>
              <a:t>59</a:t>
            </a:fld>
            <a:endParaRPr lang="en-US"/>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Rectangle 1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25"/>
          <p:cNvSpPr>
            <a:spLocks noChangeArrowheads="1"/>
          </p:cNvSpPr>
          <p:nvPr/>
        </p:nvSpPr>
        <p:spPr bwMode="auto">
          <a:xfrm>
            <a:off x="152400" y="152400"/>
            <a:ext cx="8832850" cy="457200"/>
          </a:xfrm>
          <a:prstGeom prst="rect">
            <a:avLst/>
          </a:prstGeom>
          <a:solidFill>
            <a:srgbClr val="002C59"/>
          </a:solidFill>
          <a:ln>
            <a:noFill/>
          </a:ln>
          <a:extLst/>
        </p:spPr>
        <p:txBody>
          <a:bodyPr wrap="none" anchor="ctr"/>
          <a:lstStyle/>
          <a:p>
            <a:endParaRPr lang="en-US"/>
          </a:p>
        </p:txBody>
      </p:sp>
      <p:sp>
        <p:nvSpPr>
          <p:cNvPr id="10" name="Rectangle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1" name="Oval 10"/>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6" name="Text Box 48"/>
          <p:cNvSpPr txBox="1">
            <a:spLocks noChangeArrowheads="1"/>
          </p:cNvSpPr>
          <p:nvPr userDrawn="1"/>
        </p:nvSpPr>
        <p:spPr bwMode="auto">
          <a:xfrm>
            <a:off x="15240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000" b="1" i="1" dirty="0">
                <a:solidFill>
                  <a:schemeClr val="tx1"/>
                </a:solidFill>
                <a:latin typeface="Book Antiqua" pitchFamily="18" charset="0"/>
              </a:rPr>
              <a:t>Copyright © 2019 by The McGraw-Hill Companies, Inc. All rights reserved.</a:t>
            </a:r>
          </a:p>
        </p:txBody>
      </p:sp>
      <p:sp>
        <p:nvSpPr>
          <p:cNvPr id="14" name="Oval 13"/>
          <p:cNvSpPr/>
          <p:nvPr userDrawn="1"/>
        </p:nvSpPr>
        <p:spPr>
          <a:xfrm>
            <a:off x="8382000" y="6392878"/>
            <a:ext cx="7620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
          <p:cNvSpPr txBox="1">
            <a:spLocks noChangeArrowheads="1"/>
          </p:cNvSpPr>
          <p:nvPr userDrawn="1"/>
        </p:nvSpPr>
        <p:spPr>
          <a:xfrm>
            <a:off x="7279755" y="6456676"/>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000" b="1" dirty="0">
                <a:solidFill>
                  <a:schemeClr val="bg1"/>
                </a:solidFill>
                <a:latin typeface="Times New Roman" pitchFamily="18" charset="0"/>
              </a:rPr>
              <a:t>3-</a:t>
            </a:r>
            <a:fld id="{1CFC93AB-1228-47CC-9F21-47BA45754AB3}" type="slidenum">
              <a:rPr lang="en-US" sz="1000" b="1" smtClean="0">
                <a:solidFill>
                  <a:schemeClr val="bg1"/>
                </a:solidFill>
                <a:latin typeface="Times New Roman" pitchFamily="18" charset="0"/>
              </a:rPr>
              <a:pPr algn="r"/>
              <a:t>‹#›</a:t>
            </a:fld>
            <a:endParaRPr lang="en-US" sz="1000" b="1" dirty="0">
              <a:solidFill>
                <a:schemeClr val="bg1"/>
              </a:solidFill>
              <a:latin typeface="Times New Roman" pitchFamily="18" charset="0"/>
            </a:endParaRPr>
          </a:p>
        </p:txBody>
      </p:sp>
      <p:sp>
        <p:nvSpPr>
          <p:cNvPr id="19" name="Rectangle 25"/>
          <p:cNvSpPr>
            <a:spLocks noChangeArrowheads="1"/>
          </p:cNvSpPr>
          <p:nvPr userDrawn="1"/>
        </p:nvSpPr>
        <p:spPr bwMode="auto">
          <a:xfrm>
            <a:off x="161932" y="3181184"/>
            <a:ext cx="8832850" cy="457200"/>
          </a:xfrm>
          <a:prstGeom prst="rect">
            <a:avLst/>
          </a:prstGeom>
          <a:solidFill>
            <a:srgbClr val="D6813E"/>
          </a:solidFill>
          <a:ln>
            <a:noFill/>
          </a:ln>
          <a:extLst/>
        </p:spPr>
        <p:txBody>
          <a:bodyPr wrap="none" anchor="ctr"/>
          <a:lstStyle/>
          <a:p>
            <a:endParaRPr lang="en-US"/>
          </a:p>
        </p:txBody>
      </p:sp>
      <p:sp>
        <p:nvSpPr>
          <p:cNvPr id="20" name="Rectangle 25"/>
          <p:cNvSpPr>
            <a:spLocks noChangeArrowheads="1"/>
          </p:cNvSpPr>
          <p:nvPr userDrawn="1"/>
        </p:nvSpPr>
        <p:spPr bwMode="auto">
          <a:xfrm>
            <a:off x="168282" y="3790784"/>
            <a:ext cx="8832850" cy="418769"/>
          </a:xfrm>
          <a:prstGeom prst="rect">
            <a:avLst/>
          </a:prstGeom>
          <a:solidFill>
            <a:srgbClr val="D6813E">
              <a:alpha val="20000"/>
            </a:srgbClr>
          </a:solidFill>
          <a:ln>
            <a:noFill/>
          </a:ln>
          <a:extLst/>
        </p:spPr>
        <p:txBody>
          <a:bodyPr wrap="none" anchor="ctr"/>
          <a:lstStyle/>
          <a:p>
            <a:endParaRPr lang="en-US"/>
          </a:p>
        </p:txBody>
      </p:sp>
      <p:sp>
        <p:nvSpPr>
          <p:cNvPr id="21" name="Rectangle 25"/>
          <p:cNvSpPr>
            <a:spLocks noChangeArrowheads="1"/>
          </p:cNvSpPr>
          <p:nvPr userDrawn="1"/>
        </p:nvSpPr>
        <p:spPr bwMode="auto">
          <a:xfrm>
            <a:off x="168282" y="4399059"/>
            <a:ext cx="8832850" cy="457200"/>
          </a:xfrm>
          <a:prstGeom prst="rect">
            <a:avLst/>
          </a:prstGeom>
          <a:solidFill>
            <a:srgbClr val="D6813E">
              <a:alpha val="40000"/>
            </a:srgbClr>
          </a:solidFill>
          <a:ln>
            <a:noFill/>
          </a:ln>
          <a:extLst/>
        </p:spPr>
        <p:txBody>
          <a:bodyPr wrap="none" anchor="ctr"/>
          <a:lstStyle/>
          <a:p>
            <a:endParaRPr lang="en-US"/>
          </a:p>
        </p:txBody>
      </p:sp>
      <p:sp>
        <p:nvSpPr>
          <p:cNvPr id="22" name="Rectangle 25"/>
          <p:cNvSpPr>
            <a:spLocks noChangeArrowheads="1"/>
          </p:cNvSpPr>
          <p:nvPr userDrawn="1"/>
        </p:nvSpPr>
        <p:spPr bwMode="auto">
          <a:xfrm>
            <a:off x="174632" y="5008659"/>
            <a:ext cx="8832850" cy="418769"/>
          </a:xfrm>
          <a:prstGeom prst="rect">
            <a:avLst/>
          </a:prstGeom>
          <a:solidFill>
            <a:srgbClr val="D6813E">
              <a:alpha val="60000"/>
            </a:srgbClr>
          </a:solidFill>
          <a:ln>
            <a:noFill/>
          </a:ln>
          <a:extLst/>
        </p:spPr>
        <p:txBody>
          <a:bodyPr wrap="none" anchor="ctr"/>
          <a:lstStyle/>
          <a:p>
            <a:endParaRPr lang="en-US"/>
          </a:p>
        </p:txBody>
      </p:sp>
      <p:sp>
        <p:nvSpPr>
          <p:cNvPr id="23" name="Rectangle 25"/>
          <p:cNvSpPr>
            <a:spLocks noChangeArrowheads="1"/>
          </p:cNvSpPr>
          <p:nvPr userDrawn="1"/>
        </p:nvSpPr>
        <p:spPr bwMode="auto">
          <a:xfrm>
            <a:off x="149232" y="762000"/>
            <a:ext cx="8832850" cy="457200"/>
          </a:xfrm>
          <a:prstGeom prst="rect">
            <a:avLst/>
          </a:prstGeom>
          <a:solidFill>
            <a:srgbClr val="002C59">
              <a:alpha val="20000"/>
            </a:srgbClr>
          </a:solidFill>
          <a:ln>
            <a:noFill/>
          </a:ln>
          <a:extLst/>
        </p:spPr>
        <p:txBody>
          <a:bodyPr wrap="none" anchor="ctr"/>
          <a:lstStyle/>
          <a:p>
            <a:endParaRPr lang="en-US"/>
          </a:p>
        </p:txBody>
      </p:sp>
      <p:sp>
        <p:nvSpPr>
          <p:cNvPr id="24" name="Rectangle 25"/>
          <p:cNvSpPr>
            <a:spLocks noChangeArrowheads="1"/>
          </p:cNvSpPr>
          <p:nvPr userDrawn="1"/>
        </p:nvSpPr>
        <p:spPr bwMode="auto">
          <a:xfrm>
            <a:off x="161932" y="1329359"/>
            <a:ext cx="8832850" cy="457200"/>
          </a:xfrm>
          <a:prstGeom prst="rect">
            <a:avLst/>
          </a:prstGeom>
          <a:solidFill>
            <a:srgbClr val="002C59">
              <a:alpha val="40000"/>
            </a:srgbClr>
          </a:solidFill>
          <a:ln>
            <a:noFill/>
          </a:ln>
          <a:extLst/>
        </p:spPr>
        <p:txBody>
          <a:bodyPr wrap="none" anchor="ctr"/>
          <a:lstStyle/>
          <a:p>
            <a:endParaRPr lang="en-US"/>
          </a:p>
        </p:txBody>
      </p:sp>
      <p:sp>
        <p:nvSpPr>
          <p:cNvPr id="25" name="Rectangle 25"/>
          <p:cNvSpPr>
            <a:spLocks noChangeArrowheads="1"/>
          </p:cNvSpPr>
          <p:nvPr userDrawn="1"/>
        </p:nvSpPr>
        <p:spPr bwMode="auto">
          <a:xfrm>
            <a:off x="158764" y="1938959"/>
            <a:ext cx="8832850" cy="457200"/>
          </a:xfrm>
          <a:prstGeom prst="rect">
            <a:avLst/>
          </a:prstGeom>
          <a:solidFill>
            <a:srgbClr val="002C59">
              <a:alpha val="60000"/>
            </a:srgbClr>
          </a:solidFill>
          <a:ln>
            <a:noFill/>
          </a:ln>
          <a:extLst/>
        </p:spPr>
        <p:txBody>
          <a:bodyPr wrap="none" anchor="ctr"/>
          <a:lstStyle/>
          <a:p>
            <a:endParaRPr lang="en-US"/>
          </a:p>
        </p:txBody>
      </p:sp>
      <p:sp>
        <p:nvSpPr>
          <p:cNvPr id="26" name="Rectangle 25"/>
          <p:cNvSpPr>
            <a:spLocks noChangeArrowheads="1"/>
          </p:cNvSpPr>
          <p:nvPr userDrawn="1"/>
        </p:nvSpPr>
        <p:spPr bwMode="auto">
          <a:xfrm>
            <a:off x="168275" y="5579828"/>
            <a:ext cx="8832850" cy="418769"/>
          </a:xfrm>
          <a:prstGeom prst="rect">
            <a:avLst/>
          </a:prstGeom>
          <a:solidFill>
            <a:srgbClr val="D6813E">
              <a:alpha val="80000"/>
            </a:srgbClr>
          </a:solidFill>
          <a:ln>
            <a:noFill/>
          </a:ln>
          <a:extLst/>
        </p:spPr>
        <p:txBody>
          <a:bodyPr wrap="none" anchor="ctr"/>
          <a:lstStyle/>
          <a:p>
            <a:endParaRPr lang="en-US"/>
          </a:p>
        </p:txBody>
      </p:sp>
      <p:sp>
        <p:nvSpPr>
          <p:cNvPr id="27" name="Rectangle 25"/>
          <p:cNvSpPr>
            <a:spLocks noChangeArrowheads="1"/>
          </p:cNvSpPr>
          <p:nvPr userDrawn="1"/>
        </p:nvSpPr>
        <p:spPr bwMode="auto">
          <a:xfrm>
            <a:off x="152400" y="2548559"/>
            <a:ext cx="8832850" cy="457200"/>
          </a:xfrm>
          <a:prstGeom prst="rect">
            <a:avLst/>
          </a:prstGeom>
          <a:solidFill>
            <a:srgbClr val="002C59">
              <a:alpha val="80000"/>
            </a:srgbClr>
          </a:solidFill>
          <a:ln>
            <a:noFill/>
          </a:ln>
          <a:extLst/>
        </p:spPr>
        <p:txBody>
          <a:bodyPr wrap="none" anchor="ctr"/>
          <a:lstStyle/>
          <a:p>
            <a:endParaRPr lang="en-US"/>
          </a:p>
        </p:txBody>
      </p:sp>
    </p:spTree>
    <p:extLst>
      <p:ext uri="{BB962C8B-B14F-4D97-AF65-F5344CB8AC3E}">
        <p14:creationId xmlns:p14="http://schemas.microsoft.com/office/powerpoint/2010/main" xmlns="" val="3430258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userDrawn="1"/>
        </p:nvSpPr>
        <p:spPr>
          <a:xfrm>
            <a:off x="152400" y="2057400"/>
            <a:ext cx="8832850" cy="4641850"/>
          </a:xfrm>
          <a:prstGeom prst="rect">
            <a:avLst/>
          </a:prstGeom>
          <a:solidFill>
            <a:srgbClr val="99CC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23"/>
          <p:cNvSpPr>
            <a:spLocks noChangeArrowheads="1"/>
          </p:cNvSpPr>
          <p:nvPr userDrawn="1"/>
        </p:nvSpPr>
        <p:spPr bwMode="white">
          <a:xfrm>
            <a:off x="0" y="0"/>
            <a:ext cx="9144000" cy="25146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9" name="Subtitle 8"/>
          <p:cNvSpPr>
            <a:spLocks noGrp="1"/>
          </p:cNvSpPr>
          <p:nvPr>
            <p:ph type="subTitle" idx="1"/>
          </p:nvPr>
        </p:nvSpPr>
        <p:spPr>
          <a:xfrm>
            <a:off x="381000" y="1161875"/>
            <a:ext cx="8382000" cy="606552"/>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
        <p:nvSpPr>
          <p:cNvPr id="8" name="Title 7"/>
          <p:cNvSpPr>
            <a:spLocks noGrp="1"/>
          </p:cNvSpPr>
          <p:nvPr>
            <p:ph type="ctrTitle"/>
          </p:nvPr>
        </p:nvSpPr>
        <p:spPr>
          <a:xfrm>
            <a:off x="685800" y="162886"/>
            <a:ext cx="7772400" cy="990600"/>
          </a:xfrm>
        </p:spPr>
        <p:txBody>
          <a:bodyPr>
            <a:normAutofit/>
          </a:bodyPr>
          <a:lstStyle>
            <a:lvl1pPr>
              <a:defRPr sz="4000">
                <a:solidFill>
                  <a:schemeClr val="tx1"/>
                </a:solidFill>
              </a:defRPr>
            </a:lvl1pPr>
          </a:lstStyle>
          <a:p>
            <a:r>
              <a:rPr lang="en-US" dirty="0"/>
              <a:t>Click to edit Master title style</a:t>
            </a:r>
          </a:p>
        </p:txBody>
      </p:sp>
      <p:sp>
        <p:nvSpPr>
          <p:cNvPr id="3" name="Oval 2"/>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13" name="Straight Connector 12"/>
          <p:cNvSpPr>
            <a:spLocks noChangeShapeType="1"/>
          </p:cNvSpPr>
          <p:nvPr userDrawn="1"/>
        </p:nvSpPr>
        <p:spPr bwMode="auto">
          <a:xfrm>
            <a:off x="155575" y="2057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4" name="Isosceles Triangle 13"/>
          <p:cNvSpPr/>
          <p:nvPr userDrawn="1"/>
        </p:nvSpPr>
        <p:spPr>
          <a:xfrm>
            <a:off x="4200746" y="1818610"/>
            <a:ext cx="752253" cy="419100"/>
          </a:xfrm>
          <a:prstGeom prst="triangl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grpSp>
        <p:nvGrpSpPr>
          <p:cNvPr id="15" name="Group 14"/>
          <p:cNvGrpSpPr/>
          <p:nvPr userDrawn="1"/>
        </p:nvGrpSpPr>
        <p:grpSpPr>
          <a:xfrm>
            <a:off x="3325717" y="2819399"/>
            <a:ext cx="2502310" cy="3232151"/>
            <a:chOff x="3657600" y="2108447"/>
            <a:chExt cx="2502310" cy="3232151"/>
          </a:xfrm>
          <a:effectLst>
            <a:outerShdw blurRad="50800" dist="88900" dir="2700000" algn="tl" rotWithShape="0">
              <a:prstClr val="black"/>
            </a:outerShdw>
          </a:effectLst>
        </p:grpSpPr>
        <p:pic>
          <p:nvPicPr>
            <p:cNvPr id="20" name="Picture 1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657600" y="2108447"/>
              <a:ext cx="2502310" cy="3232151"/>
            </a:xfrm>
            <a:prstGeom prst="rect">
              <a:avLst/>
            </a:prstGeom>
            <a:ln>
              <a:solidFill>
                <a:schemeClr val="tx1"/>
              </a:solidFill>
              <a:prstDash val="solid"/>
            </a:ln>
          </p:spPr>
        </p:pic>
        <p:sp>
          <p:nvSpPr>
            <p:cNvPr id="21" name="Rectangle 20"/>
            <p:cNvSpPr/>
            <p:nvPr/>
          </p:nvSpPr>
          <p:spPr>
            <a:xfrm>
              <a:off x="3657600" y="2108447"/>
              <a:ext cx="2502310" cy="3232151"/>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1073082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18" name="Rectangle 17"/>
          <p:cNvSpPr/>
          <p:nvPr userDrawn="1"/>
        </p:nvSpPr>
        <p:spPr>
          <a:xfrm>
            <a:off x="152400" y="2057400"/>
            <a:ext cx="8832850" cy="4641850"/>
          </a:xfrm>
          <a:prstGeom prst="rect">
            <a:avLst/>
          </a:prstGeom>
          <a:solidFill>
            <a:srgbClr val="99CC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23"/>
          <p:cNvSpPr>
            <a:spLocks noChangeArrowheads="1"/>
          </p:cNvSpPr>
          <p:nvPr userDrawn="1"/>
        </p:nvSpPr>
        <p:spPr bwMode="white">
          <a:xfrm>
            <a:off x="0" y="-114300"/>
            <a:ext cx="9144000" cy="25146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9" name="Subtitle 8"/>
          <p:cNvSpPr>
            <a:spLocks noGrp="1"/>
          </p:cNvSpPr>
          <p:nvPr>
            <p:ph type="subTitle" idx="1"/>
          </p:nvPr>
        </p:nvSpPr>
        <p:spPr>
          <a:xfrm>
            <a:off x="381000" y="1017165"/>
            <a:ext cx="8382000" cy="606552"/>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dirty="0"/>
              <a:t>Click to edit Master subtitle style</a:t>
            </a:r>
          </a:p>
        </p:txBody>
      </p:sp>
      <p:sp>
        <p:nvSpPr>
          <p:cNvPr id="8" name="Title 7"/>
          <p:cNvSpPr>
            <a:spLocks noGrp="1"/>
          </p:cNvSpPr>
          <p:nvPr>
            <p:ph type="ctrTitle"/>
          </p:nvPr>
        </p:nvSpPr>
        <p:spPr>
          <a:xfrm>
            <a:off x="685800" y="251670"/>
            <a:ext cx="7772400" cy="757106"/>
          </a:xfrm>
        </p:spPr>
        <p:txBody>
          <a:bodyPr>
            <a:normAutofit/>
          </a:bodyPr>
          <a:lstStyle>
            <a:lvl1pPr>
              <a:defRPr sz="4000">
                <a:solidFill>
                  <a:schemeClr val="tx1"/>
                </a:solidFill>
              </a:defRPr>
            </a:lvl1pPr>
          </a:lstStyle>
          <a:p>
            <a:r>
              <a:rPr lang="en-US" dirty="0"/>
              <a:t>Click to edit Master title style</a:t>
            </a:r>
          </a:p>
        </p:txBody>
      </p:sp>
      <p:sp>
        <p:nvSpPr>
          <p:cNvPr id="4" name="TextBox 3"/>
          <p:cNvSpPr txBox="1"/>
          <p:nvPr userDrawn="1"/>
        </p:nvSpPr>
        <p:spPr>
          <a:xfrm>
            <a:off x="152400" y="1401532"/>
            <a:ext cx="8832850" cy="369332"/>
          </a:xfrm>
          <a:prstGeom prst="rect">
            <a:avLst/>
          </a:prstGeom>
          <a:noFill/>
        </p:spPr>
        <p:txBody>
          <a:bodyPr wrap="square" rtlCol="0">
            <a:spAutoFit/>
          </a:bodyPr>
          <a:lstStyle/>
          <a:p>
            <a:pPr algn="ctr"/>
            <a:r>
              <a:rPr lang="en-US" sz="1600" b="1" kern="1200" cap="all" spc="250" baseline="0" dirty="0">
                <a:solidFill>
                  <a:schemeClr val="tx1"/>
                </a:solidFill>
                <a:latin typeface="+mn-lt"/>
                <a:ea typeface="+mn-ea"/>
                <a:cs typeface="+mn-cs"/>
              </a:rPr>
              <a:t>Discussion</a:t>
            </a:r>
            <a:r>
              <a:rPr lang="en-US" dirty="0">
                <a:solidFill>
                  <a:schemeClr val="tx1"/>
                </a:solidFill>
              </a:rPr>
              <a:t> </a:t>
            </a:r>
            <a:r>
              <a:rPr lang="en-US" sz="1600" b="1" kern="1200" cap="all" spc="250" baseline="0" dirty="0">
                <a:solidFill>
                  <a:schemeClr val="tx1"/>
                </a:solidFill>
                <a:latin typeface="+mn-lt"/>
                <a:ea typeface="+mn-ea"/>
                <a:cs typeface="+mn-cs"/>
              </a:rPr>
              <a:t>Opportunities</a:t>
            </a:r>
          </a:p>
        </p:txBody>
      </p:sp>
      <p:sp>
        <p:nvSpPr>
          <p:cNvPr id="14" name="Straight Connector 13"/>
          <p:cNvSpPr>
            <a:spLocks noChangeShapeType="1"/>
          </p:cNvSpPr>
          <p:nvPr userDrawn="1"/>
        </p:nvSpPr>
        <p:spPr bwMode="auto">
          <a:xfrm>
            <a:off x="155575" y="218189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7" name="Isosceles Triangle 16"/>
          <p:cNvSpPr/>
          <p:nvPr userDrawn="1"/>
        </p:nvSpPr>
        <p:spPr>
          <a:xfrm>
            <a:off x="4200746" y="1943100"/>
            <a:ext cx="752253" cy="419100"/>
          </a:xfrm>
          <a:prstGeom prst="triangl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
        <p:nvSpPr>
          <p:cNvPr id="3" name="Oval 2"/>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grpSp>
        <p:nvGrpSpPr>
          <p:cNvPr id="15" name="Group 14"/>
          <p:cNvGrpSpPr/>
          <p:nvPr userDrawn="1"/>
        </p:nvGrpSpPr>
        <p:grpSpPr>
          <a:xfrm>
            <a:off x="3317670" y="2819400"/>
            <a:ext cx="2502310" cy="3232151"/>
            <a:chOff x="3657600" y="2108447"/>
            <a:chExt cx="2502310" cy="3232151"/>
          </a:xfrm>
          <a:effectLst>
            <a:outerShdw blurRad="50800" dist="88900" dir="2700000" algn="tl" rotWithShape="0">
              <a:prstClr val="black"/>
            </a:outerShdw>
          </a:effectLst>
        </p:grpSpPr>
        <p:pic>
          <p:nvPicPr>
            <p:cNvPr id="20" name="Picture 19"/>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657600" y="2108447"/>
              <a:ext cx="2502310" cy="3232151"/>
            </a:xfrm>
            <a:prstGeom prst="rect">
              <a:avLst/>
            </a:prstGeom>
            <a:ln>
              <a:solidFill>
                <a:schemeClr val="tx1"/>
              </a:solidFill>
              <a:prstDash val="solid"/>
            </a:ln>
          </p:spPr>
        </p:pic>
        <p:sp>
          <p:nvSpPr>
            <p:cNvPr id="21" name="Rectangle 20"/>
            <p:cNvSpPr/>
            <p:nvPr/>
          </p:nvSpPr>
          <p:spPr>
            <a:xfrm>
              <a:off x="3657600" y="2108447"/>
              <a:ext cx="2502310" cy="3232151"/>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2998132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b="1">
                <a:solidFill>
                  <a:schemeClr val="tx1"/>
                </a:solidFill>
              </a:defRPr>
            </a:lvl1pPr>
          </a:lstStyle>
          <a:p>
            <a:r>
              <a:rPr lang="en-US" dirty="0"/>
              <a:t>Click to edit Master title style</a:t>
            </a:r>
          </a:p>
        </p:txBody>
      </p:sp>
      <p:sp>
        <p:nvSpPr>
          <p:cNvPr id="8" name="Content Placeholder 7"/>
          <p:cNvSpPr>
            <a:spLocks noGrp="1"/>
          </p:cNvSpPr>
          <p:nvPr>
            <p:ph sz="quarter" idx="1"/>
          </p:nvPr>
        </p:nvSpPr>
        <p:spPr>
          <a:xfrm>
            <a:off x="301752" y="1527048"/>
            <a:ext cx="85039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Oval 5"/>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9" name="Straight Connector 8"/>
          <p:cNvSpPr>
            <a:spLocks noChangeShapeType="1"/>
          </p:cNvSpPr>
          <p:nvPr userDrawn="1"/>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0" name="Isosceles Triangle 9"/>
          <p:cNvSpPr/>
          <p:nvPr userDrawn="1"/>
        </p:nvSpPr>
        <p:spPr>
          <a:xfrm>
            <a:off x="4192698" y="984028"/>
            <a:ext cx="752253" cy="419100"/>
          </a:xfrm>
          <a:prstGeom prst="triangle">
            <a:avLst/>
          </a:prstGeom>
          <a:solidFill>
            <a:srgbClr val="D68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4175294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Slide">
    <p:spTree>
      <p:nvGrpSpPr>
        <p:cNvPr id="1" name=""/>
        <p:cNvGrpSpPr/>
        <p:nvPr/>
      </p:nvGrpSpPr>
      <p:grpSpPr>
        <a:xfrm>
          <a:off x="0" y="0"/>
          <a:ext cx="0" cy="0"/>
          <a:chOff x="0" y="0"/>
          <a:chExt cx="0" cy="0"/>
        </a:xfrm>
      </p:grpSpPr>
      <p:sp>
        <p:nvSpPr>
          <p:cNvPr id="3" name="Rectangle 1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25"/>
          <p:cNvSpPr>
            <a:spLocks noChangeArrowheads="1"/>
          </p:cNvSpPr>
          <p:nvPr/>
        </p:nvSpPr>
        <p:spPr bwMode="auto">
          <a:xfrm>
            <a:off x="152400" y="152400"/>
            <a:ext cx="8832850" cy="1219200"/>
          </a:xfrm>
          <a:prstGeom prst="rect">
            <a:avLst/>
          </a:prstGeom>
          <a:solidFill>
            <a:srgbClr val="99CC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0" name="Rectangle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1" name="Oval 10"/>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228600" y="304800"/>
            <a:ext cx="8610600" cy="914400"/>
          </a:xfrm>
        </p:spPr>
        <p:txBody>
          <a:bodyPr>
            <a:normAutofit/>
          </a:bodyPr>
          <a:lstStyle>
            <a:lvl1pPr algn="l">
              <a:buNone/>
              <a:defRPr sz="3200" b="1" cap="none" baseline="0">
                <a:solidFill>
                  <a:schemeClr val="tx1"/>
                </a:solidFill>
              </a:defRPr>
            </a:lvl1pPr>
          </a:lstStyle>
          <a:p>
            <a:r>
              <a:rPr lang="en-US" dirty="0"/>
              <a:t>Click to edit Master title style</a:t>
            </a:r>
          </a:p>
        </p:txBody>
      </p:sp>
      <p:sp>
        <p:nvSpPr>
          <p:cNvPr id="14" name="Oval 13"/>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17"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3679604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napshot">
    <p:spTree>
      <p:nvGrpSpPr>
        <p:cNvPr id="1" name=""/>
        <p:cNvGrpSpPr/>
        <p:nvPr/>
      </p:nvGrpSpPr>
      <p:grpSpPr>
        <a:xfrm>
          <a:off x="0" y="0"/>
          <a:ext cx="0" cy="0"/>
          <a:chOff x="0" y="0"/>
          <a:chExt cx="0" cy="0"/>
        </a:xfrm>
      </p:grpSpPr>
      <p:sp>
        <p:nvSpPr>
          <p:cNvPr id="3" name="Rectangle 1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25"/>
          <p:cNvSpPr>
            <a:spLocks noChangeArrowheads="1"/>
          </p:cNvSpPr>
          <p:nvPr/>
        </p:nvSpPr>
        <p:spPr bwMode="auto">
          <a:xfrm>
            <a:off x="152400" y="152400"/>
            <a:ext cx="8832850" cy="1219200"/>
          </a:xfrm>
          <a:prstGeom prst="rect">
            <a:avLst/>
          </a:prstGeom>
          <a:solidFill>
            <a:srgbClr val="99CC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0" name="Rectangle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1" name="Oval 10"/>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228600" y="304800"/>
            <a:ext cx="8610600" cy="914400"/>
          </a:xfrm>
        </p:spPr>
        <p:txBody>
          <a:bodyPr>
            <a:normAutofit/>
          </a:bodyPr>
          <a:lstStyle>
            <a:lvl1pPr algn="ctr">
              <a:buNone/>
              <a:defRPr sz="3200" b="1" cap="none" baseline="0">
                <a:solidFill>
                  <a:schemeClr val="tx1"/>
                </a:solidFill>
              </a:defRPr>
            </a:lvl1pPr>
          </a:lstStyle>
          <a:p>
            <a:r>
              <a:rPr lang="en-US" dirty="0"/>
              <a:t>Click to edit Master title style</a:t>
            </a:r>
          </a:p>
        </p:txBody>
      </p:sp>
      <p:sp>
        <p:nvSpPr>
          <p:cNvPr id="14" name="Oval 13"/>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17"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33943956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eUp">
    <p:spTree>
      <p:nvGrpSpPr>
        <p:cNvPr id="1" name=""/>
        <p:cNvGrpSpPr/>
        <p:nvPr/>
      </p:nvGrpSpPr>
      <p:grpSpPr>
        <a:xfrm>
          <a:off x="0" y="0"/>
          <a:ext cx="0" cy="0"/>
          <a:chOff x="0" y="0"/>
          <a:chExt cx="0" cy="0"/>
        </a:xfrm>
      </p:grpSpPr>
      <p:sp>
        <p:nvSpPr>
          <p:cNvPr id="5" name="Rectangle 20"/>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25"/>
          <p:cNvSpPr>
            <a:spLocks noChangeArrowheads="1"/>
          </p:cNvSpPr>
          <p:nvPr/>
        </p:nvSpPr>
        <p:spPr bwMode="auto">
          <a:xfrm>
            <a:off x="152400" y="152400"/>
            <a:ext cx="8832850" cy="1219200"/>
          </a:xfrm>
          <a:prstGeom prst="rect">
            <a:avLst/>
          </a:prstGeom>
          <a:solidFill>
            <a:srgbClr val="F4650B"/>
          </a:solidFill>
          <a:ln>
            <a:noFill/>
          </a:ln>
          <a:extLst/>
        </p:spPr>
        <p:txBody>
          <a:bodyPr wrap="none" anchor="ctr"/>
          <a:lstStyle/>
          <a:p>
            <a:endParaRPr lang="en-US"/>
          </a:p>
        </p:txBody>
      </p:sp>
      <p:sp>
        <p:nvSpPr>
          <p:cNvPr id="11" name="Oval 10"/>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228600" y="304800"/>
            <a:ext cx="8610600" cy="800986"/>
          </a:xfrm>
        </p:spPr>
        <p:txBody>
          <a:bodyPr>
            <a:normAutofit/>
          </a:bodyPr>
          <a:lstStyle>
            <a:lvl1pPr algn="ctr">
              <a:buNone/>
              <a:defRPr sz="3200" b="1" cap="none" baseline="0">
                <a:solidFill>
                  <a:schemeClr val="tx1"/>
                </a:solidFill>
              </a:defRPr>
            </a:lvl1pPr>
          </a:lstStyle>
          <a:p>
            <a:r>
              <a:rPr lang="en-US" dirty="0"/>
              <a:t>Click to edit Master title style</a:t>
            </a:r>
          </a:p>
        </p:txBody>
      </p:sp>
    </p:spTree>
    <p:extLst>
      <p:ext uri="{BB962C8B-B14F-4D97-AF65-F5344CB8AC3E}">
        <p14:creationId xmlns:p14="http://schemas.microsoft.com/office/powerpoint/2010/main" xmlns="" val="13613460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loseUp">
    <p:spTree>
      <p:nvGrpSpPr>
        <p:cNvPr id="1" name=""/>
        <p:cNvGrpSpPr/>
        <p:nvPr/>
      </p:nvGrpSpPr>
      <p:grpSpPr>
        <a:xfrm>
          <a:off x="0" y="0"/>
          <a:ext cx="0" cy="0"/>
          <a:chOff x="0" y="0"/>
          <a:chExt cx="0" cy="0"/>
        </a:xfrm>
      </p:grpSpPr>
      <p:sp>
        <p:nvSpPr>
          <p:cNvPr id="3" name="Rectangle 2"/>
          <p:cNvSpPr/>
          <p:nvPr userDrawn="1"/>
        </p:nvSpPr>
        <p:spPr>
          <a:xfrm>
            <a:off x="159391" y="167780"/>
            <a:ext cx="2181137" cy="6291743"/>
          </a:xfrm>
          <a:prstGeom prst="rect">
            <a:avLst/>
          </a:prstGeom>
          <a:solidFill>
            <a:srgbClr val="F465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9391" y="510363"/>
            <a:ext cx="2181137" cy="3440852"/>
          </a:xfrm>
        </p:spPr>
        <p:txBody>
          <a:bodyPr anchor="t"/>
          <a:lstStyle/>
          <a:p>
            <a:r>
              <a:rPr lang="en-US" dirty="0"/>
              <a:t>Click to edit Master title style</a:t>
            </a:r>
          </a:p>
        </p:txBody>
      </p:sp>
    </p:spTree>
    <p:extLst>
      <p:ext uri="{BB962C8B-B14F-4D97-AF65-F5344CB8AC3E}">
        <p14:creationId xmlns:p14="http://schemas.microsoft.com/office/powerpoint/2010/main" xmlns="" val="5501688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Profile">
    <p:spTree>
      <p:nvGrpSpPr>
        <p:cNvPr id="1" name=""/>
        <p:cNvGrpSpPr/>
        <p:nvPr/>
      </p:nvGrpSpPr>
      <p:grpSpPr>
        <a:xfrm>
          <a:off x="0" y="0"/>
          <a:ext cx="0" cy="0"/>
          <a:chOff x="0" y="0"/>
          <a:chExt cx="0" cy="0"/>
        </a:xfrm>
      </p:grpSpPr>
      <p:sp>
        <p:nvSpPr>
          <p:cNvPr id="3" name="Rectangle 1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25"/>
          <p:cNvSpPr>
            <a:spLocks noChangeArrowheads="1"/>
          </p:cNvSpPr>
          <p:nvPr/>
        </p:nvSpPr>
        <p:spPr bwMode="auto">
          <a:xfrm>
            <a:off x="152400" y="152400"/>
            <a:ext cx="8832850" cy="1219200"/>
          </a:xfrm>
          <a:prstGeom prst="rect">
            <a:avLst/>
          </a:prstGeom>
          <a:solidFill>
            <a:schemeClr val="accent6">
              <a:lumMod val="60000"/>
              <a:lumOff val="40000"/>
            </a:schemeClr>
          </a:solidFill>
          <a:ln>
            <a:noFill/>
          </a:ln>
          <a:extLst/>
        </p:spPr>
        <p:txBody>
          <a:bodyPr wrap="none" anchor="ctr"/>
          <a:lstStyle/>
          <a:p>
            <a:endParaRPr lang="en-US"/>
          </a:p>
        </p:txBody>
      </p:sp>
      <p:sp>
        <p:nvSpPr>
          <p:cNvPr id="11" name="Oval 10"/>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228600" y="304800"/>
            <a:ext cx="8610600" cy="800986"/>
          </a:xfrm>
        </p:spPr>
        <p:txBody>
          <a:bodyPr>
            <a:normAutofit/>
          </a:bodyPr>
          <a:lstStyle>
            <a:lvl1pPr algn="ctr">
              <a:buNone/>
              <a:defRPr sz="3200" b="1" cap="none" baseline="0">
                <a:solidFill>
                  <a:schemeClr val="tx1"/>
                </a:solidFill>
              </a:defRPr>
            </a:lvl1pPr>
          </a:lstStyle>
          <a:p>
            <a:r>
              <a:rPr lang="en-US" dirty="0"/>
              <a:t>Click to edit Master title style</a:t>
            </a:r>
          </a:p>
        </p:txBody>
      </p:sp>
    </p:spTree>
    <p:extLst>
      <p:ext uri="{BB962C8B-B14F-4D97-AF65-F5344CB8AC3E}">
        <p14:creationId xmlns:p14="http://schemas.microsoft.com/office/powerpoint/2010/main" xmlns="" val="38958790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 PicProfile">
    <p:spTree>
      <p:nvGrpSpPr>
        <p:cNvPr id="1" name=""/>
        <p:cNvGrpSpPr/>
        <p:nvPr/>
      </p:nvGrpSpPr>
      <p:grpSpPr>
        <a:xfrm>
          <a:off x="0" y="0"/>
          <a:ext cx="0" cy="0"/>
          <a:chOff x="0" y="0"/>
          <a:chExt cx="0" cy="0"/>
        </a:xfrm>
      </p:grpSpPr>
      <p:sp>
        <p:nvSpPr>
          <p:cNvPr id="3" name="Rectangle 2"/>
          <p:cNvSpPr/>
          <p:nvPr userDrawn="1"/>
        </p:nvSpPr>
        <p:spPr>
          <a:xfrm>
            <a:off x="159391" y="167780"/>
            <a:ext cx="2181137" cy="6291743"/>
          </a:xfrm>
          <a:prstGeom prst="rect">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a:p>
        </p:txBody>
      </p:sp>
      <p:sp>
        <p:nvSpPr>
          <p:cNvPr id="2" name="Title 1"/>
          <p:cNvSpPr>
            <a:spLocks noGrp="1"/>
          </p:cNvSpPr>
          <p:nvPr>
            <p:ph type="title"/>
          </p:nvPr>
        </p:nvSpPr>
        <p:spPr>
          <a:xfrm>
            <a:off x="159391" y="627809"/>
            <a:ext cx="2181137" cy="2659310"/>
          </a:xfrm>
        </p:spPr>
        <p:txBody>
          <a:bodyPr anchor="t"/>
          <a:lstStyle/>
          <a:p>
            <a:r>
              <a:rPr lang="en-US" dirty="0"/>
              <a:t>Click to edit Master title style</a:t>
            </a:r>
          </a:p>
        </p:txBody>
      </p:sp>
    </p:spTree>
    <p:extLst>
      <p:ext uri="{BB962C8B-B14F-4D97-AF65-F5344CB8AC3E}">
        <p14:creationId xmlns:p14="http://schemas.microsoft.com/office/powerpoint/2010/main" xmlns="" val="3039455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Vertical Graph">
    <p:spTree>
      <p:nvGrpSpPr>
        <p:cNvPr id="1" name=""/>
        <p:cNvGrpSpPr/>
        <p:nvPr/>
      </p:nvGrpSpPr>
      <p:grpSpPr>
        <a:xfrm>
          <a:off x="0" y="0"/>
          <a:ext cx="0" cy="0"/>
          <a:chOff x="0" y="0"/>
          <a:chExt cx="0" cy="0"/>
        </a:xfrm>
      </p:grpSpPr>
      <p:sp>
        <p:nvSpPr>
          <p:cNvPr id="3" name="Rectangle 13"/>
          <p:cNvSpPr>
            <a:spLocks noChangeArrowheads="1"/>
          </p:cNvSpPr>
          <p:nvPr/>
        </p:nvSpPr>
        <p:spPr bwMode="auto">
          <a:xfrm>
            <a:off x="152400" y="152400"/>
            <a:ext cx="2947060" cy="304800"/>
          </a:xfrm>
          <a:prstGeom prst="rect">
            <a:avLst/>
          </a:prstGeom>
          <a:solidFill>
            <a:srgbClr val="D6813E"/>
          </a:solidFill>
          <a:ln>
            <a:noFill/>
          </a:ln>
          <a:extLst/>
        </p:spPr>
        <p:txBody>
          <a:bodyPr wrap="none" anchor="ctr"/>
          <a:lstStyle/>
          <a:p>
            <a:endParaRPr lang="en-US"/>
          </a:p>
        </p:txBody>
      </p:sp>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7"/>
          <p:cNvSpPr/>
          <p:nvPr/>
        </p:nvSpPr>
        <p:spPr>
          <a:xfrm>
            <a:off x="152400" y="609600"/>
            <a:ext cx="2947060" cy="5867400"/>
          </a:xfrm>
          <a:prstGeom prst="rect">
            <a:avLst/>
          </a:prstGeom>
          <a:solidFill>
            <a:srgbClr val="99CC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2" name="Title 1"/>
          <p:cNvSpPr>
            <a:spLocks noGrp="1"/>
          </p:cNvSpPr>
          <p:nvPr>
            <p:ph type="title"/>
          </p:nvPr>
        </p:nvSpPr>
        <p:spPr>
          <a:xfrm>
            <a:off x="178320" y="1056904"/>
            <a:ext cx="2921140" cy="2149434"/>
          </a:xfrm>
        </p:spPr>
        <p:txBody>
          <a:bodyPr anchor="t">
            <a:noAutofit/>
          </a:bodyPr>
          <a:lstStyle>
            <a:lvl1pPr algn="l">
              <a:buNone/>
              <a:defRPr sz="2800" b="1">
                <a:solidFill>
                  <a:schemeClr val="tx1"/>
                </a:solidFill>
              </a:defRPr>
            </a:lvl1pPr>
          </a:lstStyle>
          <a:p>
            <a:r>
              <a:rPr lang="en-US" dirty="0"/>
              <a:t>Click to edit Master title style</a:t>
            </a:r>
          </a:p>
        </p:txBody>
      </p:sp>
      <p:sp>
        <p:nvSpPr>
          <p:cNvPr id="13" name="Oval 12"/>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15"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
        <p:nvSpPr>
          <p:cNvPr id="16" name="Oval 15"/>
          <p:cNvSpPr/>
          <p:nvPr userDrawn="1"/>
        </p:nvSpPr>
        <p:spPr>
          <a:xfrm>
            <a:off x="1067499" y="228600"/>
            <a:ext cx="9144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Isosceles Triangle 16"/>
          <p:cNvSpPr/>
          <p:nvPr userDrawn="1"/>
        </p:nvSpPr>
        <p:spPr>
          <a:xfrm>
            <a:off x="1148572" y="279288"/>
            <a:ext cx="752253" cy="419100"/>
          </a:xfrm>
          <a:prstGeom prst="triangle">
            <a:avLst/>
          </a:prstGeom>
          <a:solidFill>
            <a:srgbClr val="002C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86264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Rectangle 2"/>
          <p:cNvSpPr/>
          <p:nvPr userDrawn="1"/>
        </p:nvSpPr>
        <p:spPr>
          <a:xfrm>
            <a:off x="152400" y="148856"/>
            <a:ext cx="8832850" cy="835172"/>
          </a:xfrm>
          <a:prstGeom prst="rect">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1752" y="228600"/>
            <a:ext cx="8534400" cy="758952"/>
          </a:xfrm>
        </p:spPr>
        <p:txBody>
          <a:bodyPr/>
          <a:lstStyle/>
          <a:p>
            <a:r>
              <a:rPr lang="en-US" dirty="0"/>
              <a:t>Click to edit Master title style</a:t>
            </a:r>
          </a:p>
        </p:txBody>
      </p:sp>
      <p:sp>
        <p:nvSpPr>
          <p:cNvPr id="10" name="Content Placeholder 9"/>
          <p:cNvSpPr>
            <a:spLocks noGrp="1"/>
          </p:cNvSpPr>
          <p:nvPr>
            <p:ph sz="half" idx="1"/>
          </p:nvPr>
        </p:nvSpPr>
        <p:spPr>
          <a:xfrm>
            <a:off x="301752" y="1520456"/>
            <a:ext cx="4038600" cy="4795284"/>
          </a:xfrm>
          <a:solidFill>
            <a:srgbClr val="FFDD99"/>
          </a:solidFill>
        </p:spPr>
        <p:txBody>
          <a:bodyPr/>
          <a:lstStyle>
            <a:lvl1pPr>
              <a:defRPr sz="25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1"/>
          <p:cNvSpPr>
            <a:spLocks noGrp="1"/>
          </p:cNvSpPr>
          <p:nvPr>
            <p:ph sz="half" idx="2"/>
          </p:nvPr>
        </p:nvSpPr>
        <p:spPr>
          <a:xfrm>
            <a:off x="4800600" y="1520456"/>
            <a:ext cx="4038600" cy="4795284"/>
          </a:xfrm>
          <a:solidFill>
            <a:srgbClr val="FFDD99"/>
          </a:solidFill>
        </p:spPr>
        <p:txBody>
          <a:bodyPr/>
          <a:lstStyle>
            <a:lvl1pPr>
              <a:defRPr sz="25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traight Connector 4"/>
          <p:cNvSpPr>
            <a:spLocks noChangeShapeType="1"/>
          </p:cNvSpPr>
          <p:nvPr userDrawn="1"/>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6" name="Isosceles Triangle 5"/>
          <p:cNvSpPr/>
          <p:nvPr userDrawn="1"/>
        </p:nvSpPr>
        <p:spPr>
          <a:xfrm>
            <a:off x="4192698" y="984028"/>
            <a:ext cx="752253" cy="419100"/>
          </a:xfrm>
          <a:prstGeom prst="triangle">
            <a:avLst/>
          </a:prstGeom>
          <a:solidFill>
            <a:srgbClr val="D68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2907081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Straight Connector 13"/>
          <p:cNvSpPr>
            <a:spLocks noChangeShapeType="1"/>
          </p:cNvSpPr>
          <p:nvPr/>
        </p:nvSpPr>
        <p:spPr bwMode="auto">
          <a:xfrm flipV="1">
            <a:off x="4572000" y="2200275"/>
            <a:ext cx="0" cy="4187825"/>
          </a:xfrm>
          <a:prstGeom prst="line">
            <a:avLst/>
          </a:prstGeom>
          <a:noFill/>
          <a:ln w="9525" algn="ctr">
            <a:solidFill>
              <a:schemeClr val="tx2"/>
            </a:solidFill>
            <a:prstDash val="sysDash"/>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 name="Rectangle 19"/>
          <p:cNvSpPr>
            <a:spLocks noChangeArrowheads="1"/>
          </p:cNvSpPr>
          <p:nvPr/>
        </p:nvSpPr>
        <p:spPr bwMode="white">
          <a:xfrm>
            <a:off x="0" y="0"/>
            <a:ext cx="9144000" cy="14478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9" name="Rectangle 20"/>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dirty="0"/>
          </a:p>
        </p:txBody>
      </p:sp>
      <p:sp>
        <p:nvSpPr>
          <p:cNvPr id="10"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1" name="Rectangle 24"/>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2" name="Rectangle 11"/>
          <p:cNvSpPr/>
          <p:nvPr/>
        </p:nvSpPr>
        <p:spPr>
          <a:xfrm>
            <a:off x="152400" y="1371600"/>
            <a:ext cx="8832850" cy="914400"/>
          </a:xfrm>
          <a:prstGeom prst="rect">
            <a:avLst/>
          </a:prstGeom>
          <a:solidFill>
            <a:srgbClr val="D6813E"/>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Straight Connector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6" name="Oval 15"/>
          <p:cNvSpPr/>
          <p:nvPr userDrawn="1"/>
        </p:nvSpPr>
        <p:spPr>
          <a:xfrm>
            <a:off x="4114800" y="955675"/>
            <a:ext cx="9144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24" name="Content Placeholder 23"/>
          <p:cNvSpPr>
            <a:spLocks noGrp="1"/>
          </p:cNvSpPr>
          <p:nvPr>
            <p:ph sz="quarter" idx="2"/>
          </p:nvPr>
        </p:nvSpPr>
        <p:spPr>
          <a:xfrm>
            <a:off x="301752" y="2471383"/>
            <a:ext cx="4041648" cy="38184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Content Placeholder 25"/>
          <p:cNvSpPr>
            <a:spLocks noGrp="1"/>
          </p:cNvSpPr>
          <p:nvPr>
            <p:ph sz="quarter" idx="4"/>
          </p:nvPr>
        </p:nvSpPr>
        <p:spPr>
          <a:xfrm>
            <a:off x="4800600" y="2471383"/>
            <a:ext cx="4038600" cy="3822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itle 22"/>
          <p:cNvSpPr>
            <a:spLocks noGrp="1"/>
          </p:cNvSpPr>
          <p:nvPr>
            <p:ph type="title"/>
          </p:nvPr>
        </p:nvSpPr>
        <p:spPr/>
        <p:txBody>
          <a:bodyPr rtlCol="0"/>
          <a:lstStyle/>
          <a:p>
            <a:r>
              <a:rPr lang="en-US"/>
              <a:t>Click to edit Master title style</a:t>
            </a:r>
          </a:p>
        </p:txBody>
      </p:sp>
      <p:sp>
        <p:nvSpPr>
          <p:cNvPr id="21" name="Oval 20"/>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p:cNvSpPr/>
          <p:nvPr userDrawn="1"/>
        </p:nvSpPr>
        <p:spPr>
          <a:xfrm>
            <a:off x="4200746" y="1004776"/>
            <a:ext cx="752253" cy="419100"/>
          </a:xfrm>
          <a:prstGeom prst="triangle">
            <a:avLst/>
          </a:prstGeom>
          <a:solidFill>
            <a:srgbClr val="002C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25"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3629560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Key terms">
    <p:spTree>
      <p:nvGrpSpPr>
        <p:cNvPr id="1" name=""/>
        <p:cNvGrpSpPr/>
        <p:nvPr/>
      </p:nvGrpSpPr>
      <p:grpSpPr>
        <a:xfrm>
          <a:off x="0" y="0"/>
          <a:ext cx="0" cy="0"/>
          <a:chOff x="0" y="0"/>
          <a:chExt cx="0" cy="0"/>
        </a:xfrm>
      </p:grpSpPr>
      <p:sp>
        <p:nvSpPr>
          <p:cNvPr id="4" name="Rectangle 3"/>
          <p:cNvSpPr/>
          <p:nvPr userDrawn="1"/>
        </p:nvSpPr>
        <p:spPr>
          <a:xfrm>
            <a:off x="157054" y="159489"/>
            <a:ext cx="8827457" cy="675167"/>
          </a:xfrm>
          <a:prstGeom prst="rect">
            <a:avLst/>
          </a:prstGeom>
          <a:solidFill>
            <a:srgbClr val="99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1625" y="228601"/>
            <a:ext cx="8534400" cy="606056"/>
          </a:xfrm>
        </p:spPr>
        <p:txBody>
          <a:bodyPr/>
          <a:lstStyle/>
          <a:p>
            <a:r>
              <a:rPr lang="en-US" dirty="0"/>
              <a:t>Click to edit Master title style</a:t>
            </a:r>
          </a:p>
        </p:txBody>
      </p:sp>
      <p:sp>
        <p:nvSpPr>
          <p:cNvPr id="3"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
        <p:nvSpPr>
          <p:cNvPr id="7" name="Straight Connector 6"/>
          <p:cNvSpPr>
            <a:spLocks noChangeShapeType="1"/>
          </p:cNvSpPr>
          <p:nvPr userDrawn="1"/>
        </p:nvSpPr>
        <p:spPr bwMode="auto">
          <a:xfrm>
            <a:off x="152400" y="117002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8" name="Isosceles Triangle 7"/>
          <p:cNvSpPr/>
          <p:nvPr userDrawn="1"/>
        </p:nvSpPr>
        <p:spPr>
          <a:xfrm>
            <a:off x="4192698" y="877698"/>
            <a:ext cx="752253" cy="419100"/>
          </a:xfrm>
          <a:prstGeom prst="triangle">
            <a:avLst/>
          </a:prstGeom>
          <a:solidFill>
            <a:srgbClr val="D68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3"/>
          <p:cNvSpPr>
            <a:spLocks noGrp="1"/>
          </p:cNvSpPr>
          <p:nvPr>
            <p:ph sz="quarter" idx="2"/>
          </p:nvPr>
        </p:nvSpPr>
        <p:spPr>
          <a:xfrm>
            <a:off x="296652" y="1461283"/>
            <a:ext cx="4041648" cy="4939517"/>
          </a:xfrm>
          <a:solidFill>
            <a:srgbClr val="FFDD99"/>
          </a:solid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5"/>
          <p:cNvSpPr>
            <a:spLocks noGrp="1"/>
          </p:cNvSpPr>
          <p:nvPr>
            <p:ph sz="quarter" idx="4"/>
          </p:nvPr>
        </p:nvSpPr>
        <p:spPr>
          <a:xfrm>
            <a:off x="4795500" y="1461282"/>
            <a:ext cx="4038600" cy="4944417"/>
          </a:xfrm>
          <a:solidFill>
            <a:srgbClr val="FFDD99"/>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22805978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Rectangle 19"/>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4" name="Rectangle 20"/>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9" name="Oval 8"/>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12"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2940753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Rectangle 13"/>
          <p:cNvSpPr>
            <a:spLocks noChangeArrowheads="1"/>
          </p:cNvSpPr>
          <p:nvPr/>
        </p:nvSpPr>
        <p:spPr bwMode="auto">
          <a:xfrm>
            <a:off x="152400" y="152400"/>
            <a:ext cx="8832850" cy="304800"/>
          </a:xfrm>
          <a:prstGeom prst="rect">
            <a:avLst/>
          </a:prstGeom>
          <a:solidFill>
            <a:srgbClr val="D6813E"/>
          </a:solidFill>
          <a:ln>
            <a:noFill/>
          </a:ln>
          <a:extLst/>
        </p:spPr>
        <p:txBody>
          <a:bodyPr wrap="none" anchor="ctr"/>
          <a:lstStyle/>
          <a:p>
            <a:endParaRPr lang="en-US"/>
          </a:p>
        </p:txBody>
      </p:sp>
      <p:sp>
        <p:nvSpPr>
          <p:cNvPr id="6"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0"/>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9"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0" name="Rectangle 9"/>
          <p:cNvSpPr/>
          <p:nvPr/>
        </p:nvSpPr>
        <p:spPr>
          <a:xfrm>
            <a:off x="152400" y="609600"/>
            <a:ext cx="2743200" cy="5867400"/>
          </a:xfrm>
          <a:prstGeom prst="rect">
            <a:avLst/>
          </a:prstGeom>
          <a:solidFill>
            <a:srgbClr val="99CC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Straight Connector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Oval 12"/>
          <p:cNvSpPr/>
          <p:nvPr/>
        </p:nvSpPr>
        <p:spPr>
          <a:xfrm>
            <a:off x="1143000" y="228600"/>
            <a:ext cx="8382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381000" y="914399"/>
            <a:ext cx="2362200" cy="2806995"/>
          </a:xfrm>
        </p:spPr>
        <p:txBody>
          <a:bodyPr anchor="t">
            <a:noAutofit/>
          </a:bodyPr>
          <a:lstStyle>
            <a:lvl1pPr algn="l">
              <a:buNone/>
              <a:defRPr sz="2200" b="1">
                <a:solidFill>
                  <a:schemeClr val="tx1"/>
                </a:solidFill>
              </a:defRPr>
            </a:lvl1pPr>
          </a:lstStyle>
          <a:p>
            <a:r>
              <a:rPr lang="en-US" dirty="0"/>
              <a:t>Click to edit Master title style</a:t>
            </a:r>
          </a:p>
        </p:txBody>
      </p:sp>
      <p:sp>
        <p:nvSpPr>
          <p:cNvPr id="22" name="Oval 21"/>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Isosceles Triangle 22"/>
          <p:cNvSpPr/>
          <p:nvPr userDrawn="1"/>
        </p:nvSpPr>
        <p:spPr>
          <a:xfrm>
            <a:off x="1185973" y="247650"/>
            <a:ext cx="752253" cy="419100"/>
          </a:xfrm>
          <a:prstGeom prst="triangle">
            <a:avLst/>
          </a:prstGeom>
          <a:solidFill>
            <a:srgbClr val="002C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21"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30731183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544891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8" name="Rectangle 23"/>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0" name="Rectangle 25"/>
          <p:cNvSpPr>
            <a:spLocks noChangeArrowheads="1"/>
          </p:cNvSpPr>
          <p:nvPr/>
        </p:nvSpPr>
        <p:spPr bwMode="auto">
          <a:xfrm>
            <a:off x="152400" y="152400"/>
            <a:ext cx="8832850" cy="301625"/>
          </a:xfrm>
          <a:prstGeom prst="rect">
            <a:avLst/>
          </a:prstGeom>
          <a:solidFill>
            <a:srgbClr val="D6813E"/>
          </a:solidFill>
          <a:ln>
            <a:noFill/>
          </a:ln>
          <a:extLst/>
        </p:spPr>
        <p:txBody>
          <a:bodyPr wrap="none" anchor="ctr"/>
          <a:lstStyle/>
          <a:p>
            <a:endParaRPr lang="en-US"/>
          </a:p>
        </p:txBody>
      </p:sp>
      <p:sp>
        <p:nvSpPr>
          <p:cNvPr id="11" name="Rectangle 10"/>
          <p:cNvSpPr/>
          <p:nvPr/>
        </p:nvSpPr>
        <p:spPr>
          <a:xfrm>
            <a:off x="152400" y="609600"/>
            <a:ext cx="2743200" cy="5867400"/>
          </a:xfrm>
          <a:prstGeom prst="rect">
            <a:avLst/>
          </a:prstGeom>
          <a:solidFill>
            <a:srgbClr val="99CC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1"/>
          <p:cNvSpPr>
            <a:spLocks noChangeArrowheads="1"/>
          </p:cNvSpPr>
          <p:nvPr userDrawn="1"/>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Oval 12"/>
          <p:cNvSpPr/>
          <p:nvPr/>
        </p:nvSpPr>
        <p:spPr>
          <a:xfrm>
            <a:off x="1143000" y="228600"/>
            <a:ext cx="9144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3200">
                <a:solidFill>
                  <a:schemeClr val="tx1"/>
                </a:solidFill>
              </a:defRPr>
            </a:lvl1pPr>
            <a:lvl2pPr>
              <a:defRPr sz="1200"/>
            </a:lvl2pPr>
            <a:lvl3pPr>
              <a:defRPr sz="1000"/>
            </a:lvl3pPr>
            <a:lvl4pPr>
              <a:defRPr sz="900"/>
            </a:lvl4pPr>
            <a:lvl5pPr>
              <a:defRPr sz="900"/>
            </a:lvl5pPr>
          </a:lstStyle>
          <a:p>
            <a:pPr lvl="0"/>
            <a:r>
              <a:rPr lang="en-US" dirty="0"/>
              <a:t>Click to edit Master text styles</a:t>
            </a:r>
          </a:p>
        </p:txBody>
      </p:sp>
      <p:sp>
        <p:nvSpPr>
          <p:cNvPr id="21" name="Isosceles Triangle 20"/>
          <p:cNvSpPr/>
          <p:nvPr userDrawn="1"/>
        </p:nvSpPr>
        <p:spPr>
          <a:xfrm>
            <a:off x="1224073" y="279288"/>
            <a:ext cx="752253" cy="419100"/>
          </a:xfrm>
          <a:prstGeom prst="triangle">
            <a:avLst/>
          </a:prstGeom>
          <a:solidFill>
            <a:srgbClr val="002C5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16"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2990447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3739226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13"/>
          <p:cNvSpPr>
            <a:spLocks noChangeArrowheads="1"/>
          </p:cNvSpPr>
          <p:nvPr userDrawn="1"/>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19"/>
          <p:cNvSpPr>
            <a:spLocks noChangeArrowheads="1"/>
          </p:cNvSpPr>
          <p:nvPr/>
        </p:nvSpPr>
        <p:spPr bwMode="white">
          <a:xfrm>
            <a:off x="7010400" y="0"/>
            <a:ext cx="21336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6" name="Rectangle 20"/>
          <p:cNvSpPr>
            <a:spLocks noChangeArrowheads="1"/>
          </p:cNvSpPr>
          <p:nvPr/>
        </p:nvSpPr>
        <p:spPr bwMode="white">
          <a:xfrm>
            <a:off x="0" y="0"/>
            <a:ext cx="9144000" cy="155575"/>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Straight Connector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Vertical Title 1"/>
          <p:cNvSpPr>
            <a:spLocks noGrp="1"/>
          </p:cNvSpPr>
          <p:nvPr>
            <p:ph type="title" orient="vert"/>
          </p:nvPr>
        </p:nvSpPr>
        <p:spPr>
          <a:xfrm>
            <a:off x="7391400" y="304801"/>
            <a:ext cx="1447800" cy="5851525"/>
          </a:xfrm>
        </p:spPr>
        <p:txBody>
          <a:bodyPr vert="eaVert"/>
          <a:lstStyle/>
          <a:p>
            <a:r>
              <a:rPr lang="en-US"/>
              <a:t>Click to edit Master title style</a:t>
            </a:r>
          </a:p>
        </p:txBody>
      </p:sp>
      <p:sp>
        <p:nvSpPr>
          <p:cNvPr id="18" name="Oval 17"/>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
        <p:nvSpPr>
          <p:cNvPr id="14" name="Text Box 48"/>
          <p:cNvSpPr txBox="1">
            <a:spLocks noChangeArrowheads="1"/>
          </p:cNvSpPr>
          <p:nvPr userDrawn="1"/>
        </p:nvSpPr>
        <p:spPr bwMode="auto">
          <a:xfrm>
            <a:off x="178320" y="6551613"/>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l" eaLnBrk="1" hangingPunct="1"/>
            <a:r>
              <a:rPr lang="en-US" sz="1000" b="1" i="1" dirty="0">
                <a:solidFill>
                  <a:schemeClr val="tx1"/>
                </a:solidFill>
                <a:latin typeface="Book Antiqua" pitchFamily="18" charset="0"/>
              </a:rPr>
              <a:t>Copyright © 2019 by The McGraw-Hill Companies, Inc. All rights reserved.</a:t>
            </a:r>
          </a:p>
        </p:txBody>
      </p:sp>
    </p:spTree>
    <p:extLst>
      <p:ext uri="{BB962C8B-B14F-4D97-AF65-F5344CB8AC3E}">
        <p14:creationId xmlns:p14="http://schemas.microsoft.com/office/powerpoint/2010/main" xmlns="" val="35166009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grpSp>
        <p:nvGrpSpPr>
          <p:cNvPr id="3" name="Group 2"/>
          <p:cNvGrpSpPr/>
          <p:nvPr userDrawn="1"/>
        </p:nvGrpSpPr>
        <p:grpSpPr>
          <a:xfrm>
            <a:off x="5023883" y="1524000"/>
            <a:ext cx="3225800" cy="4095750"/>
            <a:chOff x="3657600" y="2108447"/>
            <a:chExt cx="2502310" cy="3232151"/>
          </a:xfrm>
          <a:effectLst>
            <a:outerShdw blurRad="50800" dist="88900" dir="2700000" algn="tl" rotWithShape="0">
              <a:prstClr val="black"/>
            </a:outerShdw>
          </a:effectLst>
        </p:grpSpPr>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657600" y="2108447"/>
              <a:ext cx="2502310" cy="3232151"/>
            </a:xfrm>
            <a:prstGeom prst="rect">
              <a:avLst/>
            </a:prstGeom>
            <a:ln>
              <a:solidFill>
                <a:schemeClr val="tx1"/>
              </a:solidFill>
              <a:prstDash val="solid"/>
            </a:ln>
          </p:spPr>
        </p:pic>
        <p:sp>
          <p:nvSpPr>
            <p:cNvPr id="5" name="Rectangle 4"/>
            <p:cNvSpPr/>
            <p:nvPr/>
          </p:nvSpPr>
          <p:spPr>
            <a:xfrm>
              <a:off x="3657600" y="2108447"/>
              <a:ext cx="2502310" cy="3232151"/>
            </a:xfrm>
            <a:prstGeom prst="rect">
              <a:avLst/>
            </a:prstGeom>
            <a:noFill/>
            <a:ln w="635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xmlns="" val="5849029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xmlns="" val="32583892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55638"/>
          </a:xfrm>
          <a:prstGeom prst="rect">
            <a:avLst/>
          </a:prstGeom>
        </p:spPr>
        <p:txBody>
          <a:bodyPr/>
          <a:lstStyle/>
          <a:p>
            <a:r>
              <a:rPr lang="en-US" dirty="0"/>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xmlns="" val="4214802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3" name="Rectangle 13"/>
          <p:cNvSpPr>
            <a:spLocks noChangeArrowheads="1"/>
          </p:cNvSpPr>
          <p:nvPr/>
        </p:nvSpPr>
        <p:spPr bwMode="auto">
          <a:xfrm>
            <a:off x="152400" y="152400"/>
            <a:ext cx="2743200" cy="304800"/>
          </a:xfrm>
          <a:prstGeom prst="rect">
            <a:avLst/>
          </a:prstGeom>
          <a:solidFill>
            <a:srgbClr val="D6813E"/>
          </a:solidFill>
          <a:ln>
            <a:noFill/>
          </a:ln>
          <a:extLst/>
        </p:spPr>
        <p:txBody>
          <a:bodyPr wrap="none" anchor="ctr"/>
          <a:lstStyle/>
          <a:p>
            <a:endParaRPr lang="en-US"/>
          </a:p>
        </p:txBody>
      </p:sp>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0" y="0"/>
            <a:ext cx="9144000" cy="119063"/>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7"/>
          <p:cNvSpPr/>
          <p:nvPr/>
        </p:nvSpPr>
        <p:spPr>
          <a:xfrm>
            <a:off x="152400" y="609600"/>
            <a:ext cx="2743200" cy="5867400"/>
          </a:xfrm>
          <a:prstGeom prst="rect">
            <a:avLst/>
          </a:prstGeom>
          <a:solidFill>
            <a:srgbClr val="99CC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Rectangle 8"/>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1" name="Text Box 48"/>
          <p:cNvSpPr txBox="1">
            <a:spLocks noChangeArrowheads="1"/>
          </p:cNvSpPr>
          <p:nvPr userDrawn="1"/>
        </p:nvSpPr>
        <p:spPr bwMode="auto">
          <a:xfrm>
            <a:off x="-11215" y="6551712"/>
            <a:ext cx="4278415"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defRPr/>
            </a:pPr>
            <a:r>
              <a:rPr lang="en-US" sz="1000" b="1" i="1" dirty="0">
                <a:solidFill>
                  <a:schemeClr val="tx1"/>
                </a:solidFill>
                <a:latin typeface="Book Antiqua" pitchFamily="18" charset="0"/>
              </a:rPr>
              <a:t>Copyright © 2019 by The McGraw-Hill Companies, Inc. All rights reserved.</a:t>
            </a:r>
          </a:p>
        </p:txBody>
      </p:sp>
      <p:sp>
        <p:nvSpPr>
          <p:cNvPr id="2" name="Title 1"/>
          <p:cNvSpPr>
            <a:spLocks noGrp="1"/>
          </p:cNvSpPr>
          <p:nvPr>
            <p:ph type="title"/>
          </p:nvPr>
        </p:nvSpPr>
        <p:spPr>
          <a:xfrm>
            <a:off x="381000" y="914400"/>
            <a:ext cx="2362200" cy="1945758"/>
          </a:xfrm>
        </p:spPr>
        <p:txBody>
          <a:bodyPr>
            <a:noAutofit/>
          </a:bodyPr>
          <a:lstStyle>
            <a:lvl1pPr algn="l">
              <a:buNone/>
              <a:defRPr sz="2800" b="1">
                <a:solidFill>
                  <a:schemeClr val="tx1"/>
                </a:solidFill>
              </a:defRPr>
            </a:lvl1pPr>
          </a:lstStyle>
          <a:p>
            <a:r>
              <a:rPr lang="en-US" dirty="0"/>
              <a:t>Click to edit Master title style</a:t>
            </a:r>
          </a:p>
        </p:txBody>
      </p:sp>
      <p:sp>
        <p:nvSpPr>
          <p:cNvPr id="13" name="Oval 12"/>
          <p:cNvSpPr/>
          <p:nvPr userDrawn="1"/>
        </p:nvSpPr>
        <p:spPr>
          <a:xfrm>
            <a:off x="8382000" y="6392878"/>
            <a:ext cx="762000" cy="762000"/>
          </a:xfrm>
          <a:prstGeom prst="ellipse">
            <a:avLst/>
          </a:prstGeom>
          <a:solidFill>
            <a:srgbClr val="D6813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200" b="1" dirty="0">
                <a:solidFill>
                  <a:schemeClr val="bg1"/>
                </a:solidFill>
                <a:latin typeface="Times New Roman" pitchFamily="18" charset="0"/>
              </a:rPr>
              <a:t>14-</a:t>
            </a:r>
            <a:fld id="{1CFC93AB-1228-47CC-9F21-47BA45754AB3}" type="slidenum">
              <a:rPr lang="en-US" sz="1200" b="1" smtClean="0">
                <a:solidFill>
                  <a:schemeClr val="bg1"/>
                </a:solidFill>
                <a:latin typeface="Times New Roman" pitchFamily="18" charset="0"/>
              </a:rPr>
              <a:pPr algn="r"/>
              <a:t>‹#›</a:t>
            </a:fld>
            <a:endParaRPr lang="en-US" sz="1200" b="1" dirty="0">
              <a:solidFill>
                <a:schemeClr val="bg1"/>
              </a:solidFill>
              <a:latin typeface="Times New Roman" pitchFamily="18" charset="0"/>
            </a:endParaRPr>
          </a:p>
        </p:txBody>
      </p:sp>
    </p:spTree>
    <p:extLst>
      <p:ext uri="{BB962C8B-B14F-4D97-AF65-F5344CB8AC3E}">
        <p14:creationId xmlns:p14="http://schemas.microsoft.com/office/powerpoint/2010/main" xmlns="" val="134770123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Section Header">
    <p:spTree>
      <p:nvGrpSpPr>
        <p:cNvPr id="1" name=""/>
        <p:cNvGrpSpPr/>
        <p:nvPr/>
      </p:nvGrpSpPr>
      <p:grpSpPr>
        <a:xfrm>
          <a:off x="0" y="0"/>
          <a:ext cx="0" cy="0"/>
          <a:chOff x="0" y="0"/>
          <a:chExt cx="0" cy="0"/>
        </a:xfrm>
      </p:grpSpPr>
      <p:sp>
        <p:nvSpPr>
          <p:cNvPr id="3" name="Rectangle 13"/>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4" name="Rectangle 19"/>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5" name="Rectangle 20"/>
          <p:cNvSpPr>
            <a:spLocks noChangeArrowheads="1"/>
          </p:cNvSpPr>
          <p:nvPr/>
        </p:nvSpPr>
        <p:spPr bwMode="white">
          <a:xfrm>
            <a:off x="0" y="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6" name="Rectangle 23"/>
          <p:cNvSpPr>
            <a:spLocks noChangeArrowheads="1"/>
          </p:cNvSpPr>
          <p:nvPr/>
        </p:nvSpPr>
        <p:spPr bwMode="white">
          <a:xfrm>
            <a:off x="8991600" y="1905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7" name="Rectangle 24"/>
          <p:cNvSpPr>
            <a:spLocks noChangeArrowheads="1"/>
          </p:cNvSpPr>
          <p:nvPr/>
        </p:nvSpPr>
        <p:spPr bwMode="white">
          <a:xfrm>
            <a:off x="152400" y="2286000"/>
            <a:ext cx="8832850" cy="3048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25"/>
          <p:cNvSpPr>
            <a:spLocks noChangeArrowheads="1"/>
          </p:cNvSpPr>
          <p:nvPr/>
        </p:nvSpPr>
        <p:spPr bwMode="auto">
          <a:xfrm>
            <a:off x="152400" y="152400"/>
            <a:ext cx="8832850" cy="1219200"/>
          </a:xfrm>
          <a:prstGeom prst="rect">
            <a:avLst/>
          </a:prstGeom>
          <a:solidFill>
            <a:srgbClr val="99CC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9" name="Rectangle 26"/>
          <p:cNvSpPr>
            <a:spLocks noChangeArrowheads="1"/>
          </p:cNvSpPr>
          <p:nvPr/>
        </p:nvSpPr>
        <p:spPr bwMode="auto">
          <a:xfrm>
            <a:off x="146050" y="6391275"/>
            <a:ext cx="8832850" cy="309563"/>
          </a:xfrm>
          <a:prstGeom prst="rect">
            <a:avLst/>
          </a:prstGeom>
          <a:solidFill>
            <a:srgbClr val="F4680B"/>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pPr algn="r"/>
            <a:endParaRPr lang="en-US"/>
          </a:p>
        </p:txBody>
      </p:sp>
      <p:sp>
        <p:nvSpPr>
          <p:cNvPr id="10" name="Rectangle 9"/>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1" name="Oval 10"/>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228600" y="304800"/>
            <a:ext cx="8610600" cy="914400"/>
          </a:xfrm>
        </p:spPr>
        <p:txBody>
          <a:bodyPr>
            <a:normAutofit/>
          </a:bodyPr>
          <a:lstStyle>
            <a:lvl1pPr algn="ctr">
              <a:buNone/>
              <a:defRPr sz="3200" b="1" cap="none" baseline="0">
                <a:solidFill>
                  <a:schemeClr val="tx1"/>
                </a:solidFill>
              </a:defRPr>
            </a:lvl1pPr>
          </a:lstStyle>
          <a:p>
            <a:r>
              <a:rPr lang="en-US" dirty="0"/>
              <a:t>Click to edit Master title style</a:t>
            </a:r>
          </a:p>
        </p:txBody>
      </p:sp>
      <p:sp>
        <p:nvSpPr>
          <p:cNvPr id="13" name="Text Box 48"/>
          <p:cNvSpPr txBox="1">
            <a:spLocks noChangeArrowheads="1"/>
          </p:cNvSpPr>
          <p:nvPr userDrawn="1"/>
        </p:nvSpPr>
        <p:spPr bwMode="auto">
          <a:xfrm>
            <a:off x="175145" y="6481701"/>
            <a:ext cx="4278313" cy="153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nchor="b">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000" b="1" i="1" dirty="0">
                <a:solidFill>
                  <a:schemeClr val="bg1"/>
                </a:solidFill>
                <a:latin typeface="Book Antiqua" pitchFamily="18" charset="0"/>
              </a:rPr>
              <a:t>Copyright © 2019 by The McGraw-Hill Companies, Inc. All rights reserved.</a:t>
            </a:r>
          </a:p>
        </p:txBody>
      </p:sp>
      <p:sp>
        <p:nvSpPr>
          <p:cNvPr id="14" name="Rectangle 5"/>
          <p:cNvSpPr txBox="1">
            <a:spLocks noChangeArrowheads="1"/>
          </p:cNvSpPr>
          <p:nvPr userDrawn="1"/>
        </p:nvSpPr>
        <p:spPr>
          <a:xfrm>
            <a:off x="7235825" y="6397397"/>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000" dirty="0">
                <a:solidFill>
                  <a:schemeClr val="bg1"/>
                </a:solidFill>
                <a:latin typeface="Times New Roman" pitchFamily="18" charset="0"/>
              </a:rPr>
              <a:t>17-</a:t>
            </a:r>
            <a:fld id="{1CFC93AB-1228-47CC-9F21-47BA45754AB3}" type="slidenum">
              <a:rPr lang="en-US" sz="1000" smtClean="0">
                <a:solidFill>
                  <a:schemeClr val="bg1"/>
                </a:solidFill>
                <a:latin typeface="Times New Roman" pitchFamily="18" charset="0"/>
              </a:rPr>
              <a:pPr algn="r"/>
              <a:t>‹#›</a:t>
            </a:fld>
            <a:endParaRPr lang="en-US" sz="1000" dirty="0">
              <a:solidFill>
                <a:schemeClr val="bg1"/>
              </a:solidFill>
              <a:latin typeface="Times New Roman" pitchFamily="18" charset="0"/>
            </a:endParaRPr>
          </a:p>
        </p:txBody>
      </p:sp>
    </p:spTree>
    <p:extLst>
      <p:ext uri="{BB962C8B-B14F-4D97-AF65-F5344CB8AC3E}">
        <p14:creationId xmlns:p14="http://schemas.microsoft.com/office/powerpoint/2010/main" xmlns="" val="130311658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16"/>
          <p:cNvSpPr>
            <a:spLocks noChangeArrowheads="1"/>
          </p:cNvSpPr>
          <p:nvPr/>
        </p:nvSpPr>
        <p:spPr bwMode="white">
          <a:xfrm>
            <a:off x="0" y="6705600"/>
            <a:ext cx="9144000" cy="1524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027" name="Rectangle 15"/>
          <p:cNvSpPr>
            <a:spLocks noChangeArrowheads="1"/>
          </p:cNvSpPr>
          <p:nvPr/>
        </p:nvSpPr>
        <p:spPr bwMode="white">
          <a:xfrm>
            <a:off x="0" y="0"/>
            <a:ext cx="9144000" cy="1393825"/>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028" name="Rectangle 17"/>
          <p:cNvSpPr>
            <a:spLocks noChangeArrowheads="1"/>
          </p:cNvSpPr>
          <p:nvPr/>
        </p:nvSpPr>
        <p:spPr bwMode="white">
          <a:xfrm>
            <a:off x="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1029" name="Rectangle 18"/>
          <p:cNvSpPr>
            <a:spLocks noChangeArrowheads="1"/>
          </p:cNvSpPr>
          <p:nvPr/>
        </p:nvSpPr>
        <p:spPr bwMode="white">
          <a:xfrm>
            <a:off x="8991600" y="0"/>
            <a:ext cx="152400" cy="6858000"/>
          </a:xfrm>
          <a:prstGeom prst="rect">
            <a:avLst/>
          </a:prstGeom>
          <a:solidFill>
            <a:srgbClr val="FFFFFF"/>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nchor="ctr"/>
          <a:lstStyle/>
          <a:p>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36" name="Title Placeholder 21"/>
          <p:cNvSpPr>
            <a:spLocks noGrp="1"/>
          </p:cNvSpPr>
          <p:nvPr>
            <p:ph type="title"/>
          </p:nvPr>
        </p:nvSpPr>
        <p:spPr bwMode="auto">
          <a:xfrm>
            <a:off x="301625" y="228600"/>
            <a:ext cx="8534400" cy="75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7" name="Text Placeholder 12"/>
          <p:cNvSpPr>
            <a:spLocks noGrp="1"/>
          </p:cNvSpPr>
          <p:nvPr>
            <p:ph type="body" idx="1"/>
          </p:nvPr>
        </p:nvSpPr>
        <p:spPr bwMode="auto">
          <a:xfrm>
            <a:off x="301625" y="1524000"/>
            <a:ext cx="8534400" cy="4598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Oval 16"/>
          <p:cNvSpPr/>
          <p:nvPr userDrawn="1"/>
        </p:nvSpPr>
        <p:spPr>
          <a:xfrm>
            <a:off x="8382000" y="6392878"/>
            <a:ext cx="762000" cy="762000"/>
          </a:xfrm>
          <a:prstGeom prst="ellipse">
            <a:avLst/>
          </a:prstGeom>
          <a:solidFill>
            <a:srgbClr val="D681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userDrawn="1"/>
        </p:nvSpPr>
        <p:spPr>
          <a:xfrm>
            <a:off x="4114800" y="955675"/>
            <a:ext cx="9144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5"/>
          <p:cNvSpPr txBox="1">
            <a:spLocks noChangeArrowheads="1"/>
          </p:cNvSpPr>
          <p:nvPr userDrawn="1"/>
        </p:nvSpPr>
        <p:spPr>
          <a:xfrm>
            <a:off x="7391400" y="6469870"/>
            <a:ext cx="1600200" cy="365125"/>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45720" rIns="45720" anchor="ctr">
            <a:normAutofit/>
          </a:bodyPr>
          <a:lstStyle>
            <a:defPPr>
              <a:defRPr lang="en-US"/>
            </a:defPPr>
            <a:lvl1pPr marL="0" algn="ctr" defTabSz="914400" rtl="0" eaLnBrk="0" latinLnBrk="0" hangingPunct="0">
              <a:defRPr kumimoji="0" sz="3200" kern="1200">
                <a:solidFill>
                  <a:schemeClr val="tx1"/>
                </a:solidFill>
                <a:latin typeface="Arial" charset="0"/>
                <a:ea typeface="+mn-ea"/>
                <a:cs typeface="+mn-cs"/>
              </a:defRPr>
            </a:lvl1pPr>
            <a:lvl2pPr marL="742950" indent="-285750" algn="l" defTabSz="914400" rtl="0" eaLnBrk="0" latinLnBrk="0" hangingPunct="0">
              <a:defRPr sz="3200" kern="1200">
                <a:solidFill>
                  <a:schemeClr val="tx1"/>
                </a:solidFill>
                <a:latin typeface="Arial" charset="0"/>
                <a:ea typeface="+mn-ea"/>
                <a:cs typeface="+mn-cs"/>
              </a:defRPr>
            </a:lvl2pPr>
            <a:lvl3pPr marL="1143000" indent="-228600" algn="l" defTabSz="914400" rtl="0" eaLnBrk="0" latinLnBrk="0" hangingPunct="0">
              <a:defRPr sz="3200" kern="1200">
                <a:solidFill>
                  <a:schemeClr val="tx1"/>
                </a:solidFill>
                <a:latin typeface="Arial" charset="0"/>
                <a:ea typeface="+mn-ea"/>
                <a:cs typeface="+mn-cs"/>
              </a:defRPr>
            </a:lvl3pPr>
            <a:lvl4pPr marL="1600200" indent="-228600" algn="l" defTabSz="914400" rtl="0" eaLnBrk="0" latinLnBrk="0" hangingPunct="0">
              <a:defRPr sz="3200" kern="1200">
                <a:solidFill>
                  <a:schemeClr val="tx1"/>
                </a:solidFill>
                <a:latin typeface="Arial" charset="0"/>
                <a:ea typeface="+mn-ea"/>
                <a:cs typeface="+mn-cs"/>
              </a:defRPr>
            </a:lvl4pPr>
            <a:lvl5pPr marL="2057400" indent="-228600" algn="l" defTabSz="914400" rtl="0" eaLnBrk="0" latinLnBrk="0" hangingPunct="0">
              <a:defRPr sz="3200" kern="1200">
                <a:solidFill>
                  <a:schemeClr val="tx1"/>
                </a:solidFill>
                <a:latin typeface="Arial" charset="0"/>
                <a:ea typeface="+mn-ea"/>
                <a:cs typeface="+mn-cs"/>
              </a:defRPr>
            </a:lvl5pPr>
            <a:lvl6pPr marL="25146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6pPr>
            <a:lvl7pPr marL="29718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7pPr>
            <a:lvl8pPr marL="34290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8pPr>
            <a:lvl9pPr marL="3886200" indent="-228600" algn="l" defTabSz="914400" rtl="0" eaLnBrk="0" fontAlgn="base" latinLnBrk="0" hangingPunct="0">
              <a:spcBef>
                <a:spcPct val="0"/>
              </a:spcBef>
              <a:spcAft>
                <a:spcPct val="0"/>
              </a:spcAft>
              <a:defRPr sz="3200" kern="1200">
                <a:solidFill>
                  <a:schemeClr val="tx1"/>
                </a:solidFill>
                <a:latin typeface="Arial" charset="0"/>
                <a:ea typeface="+mn-ea"/>
                <a:cs typeface="+mn-cs"/>
              </a:defRPr>
            </a:lvl9pPr>
          </a:lstStyle>
          <a:p>
            <a:pPr algn="r"/>
            <a:r>
              <a:rPr lang="en-US" sz="1400" b="1" i="0" dirty="0">
                <a:solidFill>
                  <a:schemeClr val="bg1"/>
                </a:solidFill>
                <a:latin typeface="Times New Roman" pitchFamily="18" charset="0"/>
              </a:rPr>
              <a:t>14-</a:t>
            </a:r>
            <a:fld id="{1CFC93AB-1228-47CC-9F21-47BA45754AB3}" type="slidenum">
              <a:rPr lang="en-US" sz="1400" b="1" i="0" smtClean="0">
                <a:solidFill>
                  <a:schemeClr val="bg1"/>
                </a:solidFill>
                <a:latin typeface="Times New Roman" pitchFamily="18" charset="0"/>
              </a:rPr>
              <a:pPr algn="r"/>
              <a:t>‹#›</a:t>
            </a:fld>
            <a:endParaRPr lang="en-US" sz="1400" b="1" i="0" dirty="0">
              <a:solidFill>
                <a:schemeClr val="bg1"/>
              </a:solidFill>
              <a:latin typeface="Times New Roman" pitchFamily="18" charset="0"/>
            </a:endParaRPr>
          </a:p>
        </p:txBody>
      </p:sp>
    </p:spTree>
    <p:extLst>
      <p:ext uri="{BB962C8B-B14F-4D97-AF65-F5344CB8AC3E}">
        <p14:creationId xmlns:p14="http://schemas.microsoft.com/office/powerpoint/2010/main" xmlns="" val="345625341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 id="2147483745" r:id="rId17"/>
    <p:sldLayoutId id="2147483746" r:id="rId18"/>
    <p:sldLayoutId id="2147483747" r:id="rId19"/>
    <p:sldLayoutId id="2147483748" r:id="rId20"/>
    <p:sldLayoutId id="2147483749" r:id="rId21"/>
    <p:sldLayoutId id="2147483750" r:id="rId22"/>
    <p:sldLayoutId id="2147483751" r:id="rId23"/>
    <p:sldLayoutId id="2147483752" r:id="rId24"/>
    <p:sldLayoutId id="2147483759" r:id="rId25"/>
  </p:sldLayoutIdLst>
  <p:hf hdr="0" ftr="0" dt="0"/>
  <p:txStyles>
    <p:titleStyle>
      <a:lvl1pPr algn="ctr" rtl="0" fontAlgn="base">
        <a:spcBef>
          <a:spcPct val="0"/>
        </a:spcBef>
        <a:spcAft>
          <a:spcPct val="0"/>
        </a:spcAft>
        <a:defRPr sz="3200" b="1" kern="1200">
          <a:solidFill>
            <a:schemeClr val="tx1"/>
          </a:solidFill>
          <a:latin typeface="+mj-lt"/>
          <a:ea typeface="+mj-ea"/>
          <a:cs typeface="+mj-cs"/>
        </a:defRPr>
      </a:lvl1pPr>
      <a:lvl2pPr algn="ctr" rtl="0" fontAlgn="base">
        <a:spcBef>
          <a:spcPct val="0"/>
        </a:spcBef>
        <a:spcAft>
          <a:spcPct val="0"/>
        </a:spcAft>
        <a:defRPr sz="3200" b="1">
          <a:solidFill>
            <a:schemeClr val="tx1"/>
          </a:solidFill>
          <a:latin typeface="Georgia" pitchFamily="18" charset="0"/>
        </a:defRPr>
      </a:lvl2pPr>
      <a:lvl3pPr algn="ctr" rtl="0" fontAlgn="base">
        <a:spcBef>
          <a:spcPct val="0"/>
        </a:spcBef>
        <a:spcAft>
          <a:spcPct val="0"/>
        </a:spcAft>
        <a:defRPr sz="3200" b="1">
          <a:solidFill>
            <a:schemeClr val="tx1"/>
          </a:solidFill>
          <a:latin typeface="Georgia" pitchFamily="18" charset="0"/>
        </a:defRPr>
      </a:lvl3pPr>
      <a:lvl4pPr algn="ctr" rtl="0" fontAlgn="base">
        <a:spcBef>
          <a:spcPct val="0"/>
        </a:spcBef>
        <a:spcAft>
          <a:spcPct val="0"/>
        </a:spcAft>
        <a:defRPr sz="3200" b="1">
          <a:solidFill>
            <a:schemeClr val="tx1"/>
          </a:solidFill>
          <a:latin typeface="Georgia" pitchFamily="18" charset="0"/>
        </a:defRPr>
      </a:lvl4pPr>
      <a:lvl5pPr algn="ctr" rtl="0" fontAlgn="base">
        <a:spcBef>
          <a:spcPct val="0"/>
        </a:spcBef>
        <a:spcAft>
          <a:spcPct val="0"/>
        </a:spcAft>
        <a:defRPr sz="3200" b="1">
          <a:solidFill>
            <a:schemeClr val="tx1"/>
          </a:solidFill>
          <a:latin typeface="Georgia" pitchFamily="18" charset="0"/>
        </a:defRPr>
      </a:lvl5pPr>
      <a:lvl6pPr marL="457200" algn="ctr" rtl="0" fontAlgn="base">
        <a:spcBef>
          <a:spcPct val="0"/>
        </a:spcBef>
        <a:spcAft>
          <a:spcPct val="0"/>
        </a:spcAft>
        <a:defRPr sz="3200" b="1">
          <a:solidFill>
            <a:schemeClr val="tx1"/>
          </a:solidFill>
          <a:latin typeface="Georgia" pitchFamily="18" charset="0"/>
        </a:defRPr>
      </a:lvl6pPr>
      <a:lvl7pPr marL="914400" algn="ctr" rtl="0" fontAlgn="base">
        <a:spcBef>
          <a:spcPct val="0"/>
        </a:spcBef>
        <a:spcAft>
          <a:spcPct val="0"/>
        </a:spcAft>
        <a:defRPr sz="3200" b="1">
          <a:solidFill>
            <a:schemeClr val="tx1"/>
          </a:solidFill>
          <a:latin typeface="Georgia" pitchFamily="18" charset="0"/>
        </a:defRPr>
      </a:lvl7pPr>
      <a:lvl8pPr marL="1371600" algn="ctr" rtl="0" fontAlgn="base">
        <a:spcBef>
          <a:spcPct val="0"/>
        </a:spcBef>
        <a:spcAft>
          <a:spcPct val="0"/>
        </a:spcAft>
        <a:defRPr sz="3200" b="1">
          <a:solidFill>
            <a:schemeClr val="tx1"/>
          </a:solidFill>
          <a:latin typeface="Georgia" pitchFamily="18" charset="0"/>
        </a:defRPr>
      </a:lvl8pPr>
      <a:lvl9pPr marL="1828800" algn="ctr" rtl="0" fontAlgn="base">
        <a:spcBef>
          <a:spcPct val="0"/>
        </a:spcBef>
        <a:spcAft>
          <a:spcPct val="0"/>
        </a:spcAft>
        <a:defRPr sz="3200" b="1">
          <a:solidFill>
            <a:schemeClr val="tx1"/>
          </a:solidFill>
          <a:latin typeface="Georgia" pitchFamily="18" charset="0"/>
        </a:defRPr>
      </a:lvl9pPr>
    </p:titleStyle>
    <p:bodyStyle>
      <a:lvl1pPr marL="273050" indent="-273050" algn="l" rtl="0" fontAlgn="base">
        <a:spcBef>
          <a:spcPct val="20000"/>
        </a:spcBef>
        <a:spcAft>
          <a:spcPct val="0"/>
        </a:spcAft>
        <a:buClr>
          <a:schemeClr val="accent6">
            <a:lumMod val="50000"/>
          </a:schemeClr>
        </a:buClr>
        <a:buSzPct val="85000"/>
        <a:buFont typeface="Wingdings 2" pitchFamily="18" charset="2"/>
        <a:buChar char=""/>
        <a:defRPr sz="2700" kern="1200">
          <a:solidFill>
            <a:schemeClr val="tx1"/>
          </a:solidFill>
          <a:latin typeface="+mn-lt"/>
          <a:ea typeface="+mn-ea"/>
          <a:cs typeface="+mn-cs"/>
        </a:defRPr>
      </a:lvl1pPr>
      <a:lvl2pPr marL="547688" indent="-273050" algn="l" rtl="0" fontAlgn="base">
        <a:spcBef>
          <a:spcPct val="20000"/>
        </a:spcBef>
        <a:spcAft>
          <a:spcPct val="0"/>
        </a:spcAft>
        <a:buClr>
          <a:srgbClr val="0070C0"/>
        </a:buClr>
        <a:buSzPct val="90000"/>
        <a:buFont typeface="Wingdings" pitchFamily="2" charset="2"/>
        <a:buChar char="§"/>
        <a:defRPr sz="2200" kern="1200">
          <a:solidFill>
            <a:schemeClr val="tx1"/>
          </a:solidFill>
          <a:latin typeface="+mn-lt"/>
          <a:ea typeface="+mn-ea"/>
          <a:cs typeface="+mn-cs"/>
        </a:defRPr>
      </a:lvl2pPr>
      <a:lvl3pPr marL="822325" indent="-228600" algn="l" rtl="0" fontAlgn="base">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fontAlgn="base">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2.xml"/><Relationship Id="rId1" Type="http://schemas.openxmlformats.org/officeDocument/2006/relationships/slideLayout" Target="../slideLayouts/slideLayout5.xml"/><Relationship Id="rId5" Type="http://schemas.openxmlformats.org/officeDocument/2006/relationships/image" Target="../media/image46.jpeg"/><Relationship Id="rId4" Type="http://schemas.openxmlformats.org/officeDocument/2006/relationships/image" Target="../media/image45.jpeg"/></Relationships>
</file>

<file path=ppt/slides/_rels/slide5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53.xml"/><Relationship Id="rId1" Type="http://schemas.openxmlformats.org/officeDocument/2006/relationships/slideLayout" Target="../slideLayouts/slideLayout11.xml"/><Relationship Id="rId4" Type="http://schemas.openxmlformats.org/officeDocument/2006/relationships/image" Target="../media/image48.jpeg"/></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subTitle" idx="1"/>
          </p:nvPr>
        </p:nvSpPr>
        <p:spPr>
          <a:ln>
            <a:miter lim="800000"/>
            <a:headEnd/>
            <a:tailEnd/>
          </a:ln>
        </p:spPr>
        <p:txBody>
          <a:bodyPr/>
          <a:lstStyle/>
          <a:p>
            <a:pPr eaLnBrk="1" hangingPunct="1">
              <a:buFontTx/>
              <a:buNone/>
              <a:defRPr/>
            </a:pPr>
            <a:r>
              <a:rPr lang="en-US" dirty="0">
                <a:effectLst>
                  <a:outerShdw blurRad="38100" dist="38100" dir="2700000" algn="tl">
                    <a:srgbClr val="C0C0C0"/>
                  </a:outerShdw>
                </a:effectLst>
              </a:rPr>
              <a:t>Stage 4: Hypothesis Testing</a:t>
            </a:r>
          </a:p>
        </p:txBody>
      </p:sp>
      <p:sp>
        <p:nvSpPr>
          <p:cNvPr id="20483" name="Rectangle 2"/>
          <p:cNvSpPr>
            <a:spLocks noGrp="1" noChangeArrowheads="1"/>
          </p:cNvSpPr>
          <p:nvPr>
            <p:ph type="ctrTitle"/>
          </p:nvPr>
        </p:nvSpPr>
        <p:spPr/>
        <p:txBody>
          <a:bodyPr/>
          <a:lstStyle/>
          <a:p>
            <a:pPr eaLnBrk="1" hangingPunct="1"/>
            <a:r>
              <a:rPr lang="en-US" dirty="0"/>
              <a:t>Chapter 14</a:t>
            </a:r>
          </a:p>
        </p:txBody>
      </p:sp>
    </p:spTree>
  </p:cSld>
  <p:clrMapOvr>
    <a:masterClrMapping/>
  </p:clrMapOvr>
  <p:transition>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chor="t"/>
          <a:lstStyle/>
          <a:p>
            <a:pPr algn="l" eaLnBrk="1" hangingPunct="1"/>
            <a:r>
              <a:rPr lang="en-US" sz="4000"/>
              <a:t>Learning Objectives</a:t>
            </a:r>
          </a:p>
        </p:txBody>
      </p:sp>
      <p:sp>
        <p:nvSpPr>
          <p:cNvPr id="7171" name="Rectangle 3"/>
          <p:cNvSpPr>
            <a:spLocks noGrp="1" noChangeArrowheads="1"/>
          </p:cNvSpPr>
          <p:nvPr>
            <p:ph sz="quarter" idx="4294967295"/>
          </p:nvPr>
        </p:nvSpPr>
        <p:spPr>
          <a:xfrm>
            <a:off x="478465" y="1552760"/>
            <a:ext cx="8229600" cy="4465268"/>
          </a:xfrm>
        </p:spPr>
        <p:txBody>
          <a:bodyPr/>
          <a:lstStyle/>
          <a:p>
            <a:pPr eaLnBrk="1" hangingPunct="1">
              <a:buFontTx/>
              <a:buNone/>
            </a:pPr>
            <a:r>
              <a:rPr lang="en-US" sz="2800" b="1" i="1" dirty="0"/>
              <a:t>Understand . . . </a:t>
            </a:r>
          </a:p>
          <a:p>
            <a:pPr eaLnBrk="1" hangingPunct="1"/>
            <a:r>
              <a:rPr lang="en-US" sz="2800" dirty="0"/>
              <a:t>The nature and logic of hypothesis testing.</a:t>
            </a:r>
          </a:p>
          <a:p>
            <a:pPr eaLnBrk="1" hangingPunct="1"/>
            <a:r>
              <a:rPr lang="en-US" sz="2800" dirty="0"/>
              <a:t>A statistically significant difference</a:t>
            </a:r>
          </a:p>
          <a:p>
            <a:pPr eaLnBrk="1" hangingPunct="1"/>
            <a:r>
              <a:rPr lang="en-US" sz="2800" dirty="0"/>
              <a:t>The six-step hypothesis testing procedure.</a:t>
            </a:r>
          </a:p>
          <a:p>
            <a:pPr eaLnBrk="1" hangingPunct="1"/>
            <a:r>
              <a:rPr lang="en-US" sz="2800" dirty="0"/>
              <a:t>The differences between parametric and nonparametric tests and when to use each.</a:t>
            </a:r>
          </a:p>
          <a:p>
            <a:pPr eaLnBrk="1" hangingPunct="1"/>
            <a:r>
              <a:rPr lang="en-US" sz="2800" dirty="0"/>
              <a:t>The factors that influence the selection of an appropriate test of statistical significance.</a:t>
            </a:r>
          </a:p>
          <a:p>
            <a:pPr eaLnBrk="1" hangingPunct="1"/>
            <a:r>
              <a:rPr lang="en-US" sz="2800" dirty="0"/>
              <a:t>How to interpret the various test statistics.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500"/>
                                        <p:tgtEl>
                                          <p:spTgt spid="71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fade">
                                      <p:cBhvr>
                                        <p:cTn id="12" dur="500"/>
                                        <p:tgtEl>
                                          <p:spTgt spid="717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animEffect transition="in" filter="fade">
                                      <p:cBhvr>
                                        <p:cTn id="15" dur="500"/>
                                        <p:tgtEl>
                                          <p:spTgt spid="7171">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7171">
                                            <p:txEl>
                                              <p:pRg st="3" end="3"/>
                                            </p:txEl>
                                          </p:spTgt>
                                        </p:tgtEl>
                                        <p:attrNameLst>
                                          <p:attrName>style.visibility</p:attrName>
                                        </p:attrNameLst>
                                      </p:cBhvr>
                                      <p:to>
                                        <p:strVal val="visible"/>
                                      </p:to>
                                    </p:set>
                                    <p:animEffect transition="in" filter="fade">
                                      <p:cBhvr>
                                        <p:cTn id="18" dur="500"/>
                                        <p:tgtEl>
                                          <p:spTgt spid="7171">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171">
                                            <p:txEl>
                                              <p:pRg st="4" end="4"/>
                                            </p:txEl>
                                          </p:spTgt>
                                        </p:tgtEl>
                                        <p:attrNameLst>
                                          <p:attrName>style.visibility</p:attrName>
                                        </p:attrNameLst>
                                      </p:cBhvr>
                                      <p:to>
                                        <p:strVal val="visible"/>
                                      </p:to>
                                    </p:set>
                                    <p:animEffect transition="in" filter="fade">
                                      <p:cBhvr>
                                        <p:cTn id="21" dur="500"/>
                                        <p:tgtEl>
                                          <p:spTgt spid="7171">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171">
                                            <p:txEl>
                                              <p:pRg st="5" end="5"/>
                                            </p:txEl>
                                          </p:spTgt>
                                        </p:tgtEl>
                                        <p:attrNameLst>
                                          <p:attrName>style.visibility</p:attrName>
                                        </p:attrNameLst>
                                      </p:cBhvr>
                                      <p:to>
                                        <p:strVal val="visible"/>
                                      </p:to>
                                    </p:set>
                                    <p:animEffect transition="in" filter="fade">
                                      <p:cBhvr>
                                        <p:cTn id="24" dur="500"/>
                                        <p:tgtEl>
                                          <p:spTgt spid="7171">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171">
                                            <p:txEl>
                                              <p:pRg st="6" end="6"/>
                                            </p:txEl>
                                          </p:spTgt>
                                        </p:tgtEl>
                                        <p:attrNameLst>
                                          <p:attrName>style.visibility</p:attrName>
                                        </p:attrNameLst>
                                      </p:cBhvr>
                                      <p:to>
                                        <p:strVal val="visible"/>
                                      </p:to>
                                    </p:set>
                                    <p:animEffect transition="in" filter="fade">
                                      <p:cBhvr>
                                        <p:cTn id="27" dur="500"/>
                                        <p:tgtEl>
                                          <p:spTgt spid="71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p:txBody>
          <a:bodyPr anchor="t"/>
          <a:lstStyle/>
          <a:p>
            <a:pPr algn="l" eaLnBrk="1" hangingPunct="1"/>
            <a:r>
              <a:rPr lang="en-US" sz="3600"/>
              <a:t>Hypothesis Testing</a:t>
            </a:r>
          </a:p>
        </p:txBody>
      </p:sp>
      <p:sp>
        <p:nvSpPr>
          <p:cNvPr id="25603" name="AutoShape 10"/>
          <p:cNvSpPr>
            <a:spLocks noChangeArrowheads="1"/>
          </p:cNvSpPr>
          <p:nvPr/>
        </p:nvSpPr>
        <p:spPr bwMode="auto">
          <a:xfrm>
            <a:off x="354013" y="1546737"/>
            <a:ext cx="8435975" cy="4486275"/>
          </a:xfrm>
          <a:prstGeom prst="star16">
            <a:avLst>
              <a:gd name="adj" fmla="val 39009"/>
            </a:avLst>
          </a:prstGeom>
          <a:solidFill>
            <a:srgbClr val="F4650B"/>
          </a:solidFill>
          <a:ln w="38100">
            <a:solidFill>
              <a:schemeClr val="tx1"/>
            </a:solidFill>
            <a:miter lim="800000"/>
            <a:headEnd/>
            <a:tailEnd/>
          </a:ln>
          <a:effectLst>
            <a:outerShdw dist="107763" dir="2700000" algn="ctr" rotWithShape="0">
              <a:schemeClr val="tx1"/>
            </a:outerShdw>
          </a:effectLst>
        </p:spPr>
        <p:txBody>
          <a:bodyPr wrap="none" anchor="ctr"/>
          <a:lstStyle/>
          <a:p>
            <a:endParaRPr lang="en-US"/>
          </a:p>
        </p:txBody>
      </p:sp>
      <p:sp>
        <p:nvSpPr>
          <p:cNvPr id="191495" name="AutoShape 7"/>
          <p:cNvSpPr>
            <a:spLocks noChangeArrowheads="1"/>
          </p:cNvSpPr>
          <p:nvPr/>
        </p:nvSpPr>
        <p:spPr bwMode="auto">
          <a:xfrm>
            <a:off x="4946651" y="2862775"/>
            <a:ext cx="3505200" cy="2049462"/>
          </a:xfrm>
          <a:prstGeom prst="homePlate">
            <a:avLst>
              <a:gd name="adj" fmla="val 42758"/>
            </a:avLst>
          </a:prstGeom>
          <a:solidFill>
            <a:srgbClr val="99CCFF"/>
          </a:solidFill>
          <a:ln w="9525">
            <a:solidFill>
              <a:schemeClr val="tx1"/>
            </a:solidFill>
            <a:miter lim="800000"/>
            <a:headEnd/>
            <a:tailEnd/>
          </a:ln>
        </p:spPr>
        <p:txBody>
          <a:bodyPr wrap="none" anchor="ctr"/>
          <a:lstStyle/>
          <a:p>
            <a:pPr algn="ctr"/>
            <a:r>
              <a:rPr lang="en-US" sz="3200" dirty="0"/>
              <a:t>Deduction</a:t>
            </a:r>
          </a:p>
          <a:p>
            <a:pPr algn="ctr"/>
            <a:r>
              <a:rPr lang="en-US" sz="3200" dirty="0"/>
              <a:t>Reasoning</a:t>
            </a:r>
          </a:p>
        </p:txBody>
      </p:sp>
      <p:sp>
        <p:nvSpPr>
          <p:cNvPr id="191496" name="AutoShape 8"/>
          <p:cNvSpPr>
            <a:spLocks noChangeArrowheads="1"/>
          </p:cNvSpPr>
          <p:nvPr/>
        </p:nvSpPr>
        <p:spPr bwMode="auto">
          <a:xfrm flipH="1">
            <a:off x="949326" y="2862775"/>
            <a:ext cx="3505200" cy="2049462"/>
          </a:xfrm>
          <a:prstGeom prst="homePlate">
            <a:avLst>
              <a:gd name="adj" fmla="val 42758"/>
            </a:avLst>
          </a:prstGeom>
          <a:solidFill>
            <a:srgbClr val="FFDD99"/>
          </a:solidFill>
          <a:ln w="9525">
            <a:solidFill>
              <a:schemeClr val="tx1"/>
            </a:solidFill>
            <a:miter lim="800000"/>
            <a:headEnd/>
            <a:tailEnd/>
          </a:ln>
        </p:spPr>
        <p:txBody>
          <a:bodyPr wrap="none" anchor="ctr"/>
          <a:lstStyle/>
          <a:p>
            <a:pPr algn="ctr"/>
            <a:r>
              <a:rPr lang="en-US" sz="3200" dirty="0"/>
              <a:t>Induction </a:t>
            </a:r>
          </a:p>
          <a:p>
            <a:pPr algn="ctr"/>
            <a:r>
              <a:rPr lang="en-US" sz="3200" dirty="0"/>
              <a:t>Reasoning</a:t>
            </a:r>
          </a:p>
        </p:txBody>
      </p:sp>
    </p:spTree>
  </p:cSld>
  <p:clrMapOvr>
    <a:masterClrMapping/>
  </p:clrMapOvr>
  <p:transition>
    <p:cove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Reasoning and Hypotheses</a:t>
            </a:r>
          </a:p>
        </p:txBody>
      </p:sp>
      <p:pic>
        <p:nvPicPr>
          <p:cNvPr id="3074"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6430" t="8979" r="13999" b="20124"/>
          <a:stretch/>
        </p:blipFill>
        <p:spPr bwMode="auto">
          <a:xfrm>
            <a:off x="350874" y="2819400"/>
            <a:ext cx="3793226" cy="3352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2599" r="22167" b="33750"/>
          <a:stretch/>
        </p:blipFill>
        <p:spPr bwMode="auto">
          <a:xfrm>
            <a:off x="4963635" y="2819400"/>
            <a:ext cx="3819930" cy="3352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4191001" y="3733800"/>
            <a:ext cx="685799" cy="1107996"/>
          </a:xfrm>
          <a:prstGeom prst="rect">
            <a:avLst/>
          </a:prstGeom>
          <a:noFill/>
        </p:spPr>
        <p:txBody>
          <a:bodyPr wrap="square" rtlCol="0">
            <a:spAutoFit/>
          </a:bodyPr>
          <a:lstStyle/>
          <a:p>
            <a:r>
              <a:rPr lang="en-US" sz="6600" dirty="0"/>
              <a:t>=</a:t>
            </a:r>
          </a:p>
        </p:txBody>
      </p:sp>
      <p:sp>
        <p:nvSpPr>
          <p:cNvPr id="7" name="TextBox 6"/>
          <p:cNvSpPr txBox="1"/>
          <p:nvPr/>
        </p:nvSpPr>
        <p:spPr>
          <a:xfrm>
            <a:off x="228601" y="1523999"/>
            <a:ext cx="8710028" cy="954107"/>
          </a:xfrm>
          <a:prstGeom prst="rect">
            <a:avLst/>
          </a:prstGeom>
          <a:noFill/>
        </p:spPr>
        <p:txBody>
          <a:bodyPr wrap="square" rtlCol="0">
            <a:spAutoFit/>
          </a:bodyPr>
          <a:lstStyle/>
          <a:p>
            <a:pPr algn="ctr"/>
            <a:r>
              <a:rPr lang="en-US" sz="2800" dirty="0"/>
              <a:t>Inductions are an inferential leap </a:t>
            </a:r>
          </a:p>
          <a:p>
            <a:pPr algn="ctr"/>
            <a:r>
              <a:rPr lang="en-US" sz="2800" dirty="0"/>
              <a:t>from the evidence presented</a:t>
            </a:r>
            <a:r>
              <a:rPr lang="en-US" dirty="0"/>
              <a:t>.</a:t>
            </a:r>
          </a:p>
        </p:txBody>
      </p:sp>
    </p:spTree>
    <p:extLst>
      <p:ext uri="{BB962C8B-B14F-4D97-AF65-F5344CB8AC3E}">
        <p14:creationId xmlns:p14="http://schemas.microsoft.com/office/powerpoint/2010/main" xmlns="" val="22196863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Reasoning and Hypotheses</a:t>
            </a:r>
          </a:p>
        </p:txBody>
      </p:sp>
      <p:sp>
        <p:nvSpPr>
          <p:cNvPr id="7" name="TextBox 6"/>
          <p:cNvSpPr txBox="1"/>
          <p:nvPr/>
        </p:nvSpPr>
        <p:spPr>
          <a:xfrm>
            <a:off x="228601" y="1523999"/>
            <a:ext cx="8710028" cy="954107"/>
          </a:xfrm>
          <a:prstGeom prst="rect">
            <a:avLst/>
          </a:prstGeom>
          <a:noFill/>
        </p:spPr>
        <p:txBody>
          <a:bodyPr wrap="square" rtlCol="0">
            <a:spAutoFit/>
          </a:bodyPr>
          <a:lstStyle/>
          <a:p>
            <a:pPr algn="ctr"/>
            <a:r>
              <a:rPr lang="en-US" sz="2800" dirty="0"/>
              <a:t>Deductions are only as good as </a:t>
            </a:r>
          </a:p>
          <a:p>
            <a:pPr algn="ctr"/>
            <a:r>
              <a:rPr lang="en-US" sz="2800" dirty="0"/>
              <a:t>the premises on which they are based</a:t>
            </a:r>
            <a:r>
              <a:rPr lang="en-US" dirty="0"/>
              <a:t>.</a:t>
            </a:r>
          </a:p>
        </p:txBody>
      </p:sp>
      <p:pic>
        <p:nvPicPr>
          <p:cNvPr id="4098"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9070" t="8867" r="16190" b="8784"/>
          <a:stretch/>
        </p:blipFill>
        <p:spPr bwMode="auto">
          <a:xfrm>
            <a:off x="5773479" y="2703606"/>
            <a:ext cx="2254102" cy="350294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TextBox 2"/>
          <p:cNvSpPr txBox="1"/>
          <p:nvPr/>
        </p:nvSpPr>
        <p:spPr>
          <a:xfrm>
            <a:off x="4556992" y="3733800"/>
            <a:ext cx="685799" cy="1107996"/>
          </a:xfrm>
          <a:prstGeom prst="rect">
            <a:avLst/>
          </a:prstGeom>
          <a:noFill/>
        </p:spPr>
        <p:txBody>
          <a:bodyPr wrap="square" rtlCol="0">
            <a:spAutoFit/>
          </a:bodyPr>
          <a:lstStyle/>
          <a:p>
            <a:r>
              <a:rPr lang="en-US" sz="6600" dirty="0"/>
              <a:t>=</a:t>
            </a:r>
          </a:p>
        </p:txBody>
      </p:sp>
      <p:grpSp>
        <p:nvGrpSpPr>
          <p:cNvPr id="6" name="Group 5"/>
          <p:cNvGrpSpPr/>
          <p:nvPr/>
        </p:nvGrpSpPr>
        <p:grpSpPr>
          <a:xfrm>
            <a:off x="228601" y="2680817"/>
            <a:ext cx="4448779" cy="3525731"/>
            <a:chOff x="228601" y="2680817"/>
            <a:chExt cx="4448779" cy="3525731"/>
          </a:xfrm>
        </p:grpSpPr>
        <p:pic>
          <p:nvPicPr>
            <p:cNvPr id="4099"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12376" r="12311" b="14580"/>
            <a:stretch/>
          </p:blipFill>
          <p:spPr bwMode="auto">
            <a:xfrm>
              <a:off x="228601" y="2680817"/>
              <a:ext cx="4448779" cy="352573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Rectangle 3"/>
            <p:cNvSpPr/>
            <p:nvPr/>
          </p:nvSpPr>
          <p:spPr>
            <a:xfrm rot="19597597">
              <a:off x="1164406" y="3470398"/>
              <a:ext cx="1935596" cy="381000"/>
            </a:xfrm>
            <a:prstGeom prst="rect">
              <a:avLst/>
            </a:prstGeom>
            <a:solidFill>
              <a:srgbClr val="F4650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rot="19591504">
              <a:off x="1144129" y="3489251"/>
              <a:ext cx="1995933" cy="369332"/>
            </a:xfrm>
            <a:prstGeom prst="rect">
              <a:avLst/>
            </a:prstGeom>
            <a:noFill/>
          </p:spPr>
          <p:txBody>
            <a:bodyPr wrap="square" rtlCol="0">
              <a:spAutoFit/>
            </a:bodyPr>
            <a:lstStyle/>
            <a:p>
              <a:pPr algn="ctr"/>
              <a:r>
                <a:rPr lang="en-US" dirty="0"/>
                <a:t>REGISTERED</a:t>
              </a:r>
            </a:p>
          </p:txBody>
        </p:sp>
      </p:grpSp>
      <p:cxnSp>
        <p:nvCxnSpPr>
          <p:cNvPr id="9" name="Straight Connector 8"/>
          <p:cNvCxnSpPr/>
          <p:nvPr/>
        </p:nvCxnSpPr>
        <p:spPr>
          <a:xfrm flipV="1">
            <a:off x="4747491" y="3982998"/>
            <a:ext cx="304800" cy="609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38092788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3"/>
          <p:cNvSpPr>
            <a:spLocks noGrp="1" noChangeArrowheads="1"/>
          </p:cNvSpPr>
          <p:nvPr>
            <p:ph type="title"/>
          </p:nvPr>
        </p:nvSpPr>
        <p:spPr/>
        <p:txBody>
          <a:bodyPr anchor="t"/>
          <a:lstStyle/>
          <a:p>
            <a:pPr algn="l" eaLnBrk="1" hangingPunct="1"/>
            <a:r>
              <a:rPr lang="en-US" sz="3600"/>
              <a:t>Statistical Procedures</a:t>
            </a:r>
          </a:p>
        </p:txBody>
      </p:sp>
      <p:sp>
        <p:nvSpPr>
          <p:cNvPr id="27651" name="AutoShape 2"/>
          <p:cNvSpPr>
            <a:spLocks noChangeArrowheads="1"/>
          </p:cNvSpPr>
          <p:nvPr/>
        </p:nvSpPr>
        <p:spPr bwMode="auto">
          <a:xfrm>
            <a:off x="250825" y="1663700"/>
            <a:ext cx="8435975" cy="4486275"/>
          </a:xfrm>
          <a:prstGeom prst="star16">
            <a:avLst>
              <a:gd name="adj" fmla="val 39009"/>
            </a:avLst>
          </a:prstGeom>
          <a:gradFill rotWithShape="1">
            <a:gsLst>
              <a:gs pos="0">
                <a:srgbClr val="FFFFFF"/>
              </a:gs>
              <a:gs pos="100000">
                <a:srgbClr val="F4650B"/>
              </a:gs>
            </a:gsLst>
            <a:path path="shape">
              <a:fillToRect l="50000" t="50000" r="50000" b="50000"/>
            </a:path>
          </a:gradFill>
          <a:ln w="38100">
            <a:solidFill>
              <a:schemeClr val="tx1"/>
            </a:solidFill>
            <a:miter lim="800000"/>
            <a:headEnd/>
            <a:tailEnd/>
          </a:ln>
          <a:effectLst>
            <a:outerShdw dist="107763" dir="2700000" algn="ctr" rotWithShape="0">
              <a:schemeClr val="tx1"/>
            </a:outerShdw>
          </a:effectLst>
        </p:spPr>
        <p:txBody>
          <a:bodyPr wrap="none" anchor="ctr"/>
          <a:lstStyle/>
          <a:p>
            <a:endParaRPr lang="en-US"/>
          </a:p>
        </p:txBody>
      </p:sp>
      <p:sp>
        <p:nvSpPr>
          <p:cNvPr id="210948" name="AutoShape 4"/>
          <p:cNvSpPr>
            <a:spLocks noChangeArrowheads="1"/>
          </p:cNvSpPr>
          <p:nvPr/>
        </p:nvSpPr>
        <p:spPr bwMode="auto">
          <a:xfrm>
            <a:off x="4843463" y="2979738"/>
            <a:ext cx="3505200" cy="2049462"/>
          </a:xfrm>
          <a:prstGeom prst="homePlate">
            <a:avLst>
              <a:gd name="adj" fmla="val 42758"/>
            </a:avLst>
          </a:prstGeom>
          <a:solidFill>
            <a:srgbClr val="99CCFF"/>
          </a:solidFill>
          <a:ln w="9525">
            <a:solidFill>
              <a:schemeClr val="tx1"/>
            </a:solidFill>
            <a:miter lim="800000"/>
            <a:headEnd/>
            <a:tailEnd/>
          </a:ln>
        </p:spPr>
        <p:txBody>
          <a:bodyPr wrap="none" anchor="ctr"/>
          <a:lstStyle/>
          <a:p>
            <a:pPr algn="ctr"/>
            <a:r>
              <a:rPr lang="en-US" sz="3200"/>
              <a:t>Descriptive </a:t>
            </a:r>
          </a:p>
          <a:p>
            <a:pPr algn="ctr"/>
            <a:r>
              <a:rPr lang="en-US" sz="3200"/>
              <a:t>Statistics</a:t>
            </a:r>
          </a:p>
        </p:txBody>
      </p:sp>
      <p:sp>
        <p:nvSpPr>
          <p:cNvPr id="210949" name="AutoShape 5"/>
          <p:cNvSpPr>
            <a:spLocks noChangeArrowheads="1"/>
          </p:cNvSpPr>
          <p:nvPr/>
        </p:nvSpPr>
        <p:spPr bwMode="auto">
          <a:xfrm flipH="1">
            <a:off x="846138" y="2979738"/>
            <a:ext cx="3505200" cy="2049462"/>
          </a:xfrm>
          <a:prstGeom prst="homePlate">
            <a:avLst>
              <a:gd name="adj" fmla="val 42758"/>
            </a:avLst>
          </a:prstGeom>
          <a:solidFill>
            <a:srgbClr val="FFDD99"/>
          </a:solidFill>
          <a:ln w="9525">
            <a:solidFill>
              <a:schemeClr val="tx1"/>
            </a:solidFill>
            <a:miter lim="800000"/>
            <a:headEnd/>
            <a:tailEnd/>
          </a:ln>
        </p:spPr>
        <p:txBody>
          <a:bodyPr wrap="none" anchor="ctr"/>
          <a:lstStyle/>
          <a:p>
            <a:pPr algn="ctr"/>
            <a:r>
              <a:rPr lang="en-US" sz="3200"/>
              <a:t>Inferential </a:t>
            </a:r>
          </a:p>
          <a:p>
            <a:pPr algn="ctr"/>
            <a:r>
              <a:rPr lang="en-US" sz="3200"/>
              <a:t>Statistics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animEffect transition="in" filter="blinds(horizontal)">
                                      <p:cBhvr>
                                        <p:cTn id="7" dur="500"/>
                                        <p:tgtEl>
                                          <p:spTgt spid="2109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10948"/>
                                        </p:tgtEl>
                                        <p:attrNameLst>
                                          <p:attrName>style.visibility</p:attrName>
                                        </p:attrNameLst>
                                      </p:cBhvr>
                                      <p:to>
                                        <p:strVal val="visible"/>
                                      </p:to>
                                    </p:set>
                                    <p:animEffect transition="in" filter="blinds(horizontal)">
                                      <p:cBhvr>
                                        <p:cTn id="12" dur="500"/>
                                        <p:tgtEl>
                                          <p:spTgt spid="2109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70" name="Rectangle 6"/>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dirty="0"/>
              <a:t>Hypothesis Testing and the Research Process</a:t>
            </a:r>
          </a:p>
        </p:txBody>
      </p:sp>
      <p:sp>
        <p:nvSpPr>
          <p:cNvPr id="2" name="AutoShape 2" descr="https://media.inkling.com/img?s=content%3A%2F%2F%2Fstable%2Fsn_9b805%2Ftrunk%2Fhead%2Fimg%2Fchapter017%2Fcoo21507_ex1402.png&amp;o=r&amp;w=1000&amp;f=auto&amp;e=tru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242930" y="308343"/>
            <a:ext cx="5563235" cy="5943601"/>
          </a:xfrm>
          <a:prstGeom prst="rect">
            <a:avLst/>
          </a:prstGeom>
        </p:spPr>
      </p:pic>
    </p:spTree>
  </p:cSld>
  <p:clrMapOvr>
    <a:masterClrMapping/>
  </p:clrMapOvr>
  <p:transition>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62443" y="1365734"/>
            <a:ext cx="7322878" cy="48819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9698" name="Rectangle 2"/>
          <p:cNvSpPr>
            <a:spLocks noGrp="1" noChangeArrowheads="1"/>
          </p:cNvSpPr>
          <p:nvPr>
            <p:ph type="title"/>
          </p:nvPr>
        </p:nvSpPr>
        <p:spPr/>
        <p:txBody>
          <a:bodyPr anchor="t"/>
          <a:lstStyle/>
          <a:p>
            <a:pPr algn="l" eaLnBrk="1" hangingPunct="1"/>
            <a:r>
              <a:rPr lang="en-US" sz="3600" dirty="0"/>
              <a:t>The “Ah-Ha” Moment</a:t>
            </a:r>
          </a:p>
        </p:txBody>
      </p:sp>
      <p:sp>
        <p:nvSpPr>
          <p:cNvPr id="29700" name="Text Box 4"/>
          <p:cNvSpPr txBox="1">
            <a:spLocks noChangeArrowheads="1"/>
          </p:cNvSpPr>
          <p:nvPr/>
        </p:nvSpPr>
        <p:spPr bwMode="auto">
          <a:xfrm>
            <a:off x="4909509" y="1798379"/>
            <a:ext cx="4032472" cy="2062103"/>
          </a:xfrm>
          <a:prstGeom prst="rect">
            <a:avLst/>
          </a:prstGeom>
          <a:solidFill>
            <a:srgbClr val="FFDD99"/>
          </a:solidFill>
          <a:ln>
            <a:noFill/>
          </a:ln>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3200" dirty="0"/>
              <a:t>When researchers sift through the chaos and find what matters.</a:t>
            </a:r>
          </a:p>
        </p:txBody>
      </p:sp>
    </p:spTree>
    <p:extLst>
      <p:ext uri="{BB962C8B-B14F-4D97-AF65-F5344CB8AC3E}">
        <p14:creationId xmlns:p14="http://schemas.microsoft.com/office/powerpoint/2010/main" xmlns="" val="403282633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Grp="1" noChangeArrowheads="1"/>
          </p:cNvSpPr>
          <p:nvPr>
            <p:ph type="title"/>
          </p:nvPr>
        </p:nvSpPr>
        <p:spPr/>
        <p:txBody>
          <a:bodyPr anchor="t"/>
          <a:lstStyle/>
          <a:p>
            <a:pPr algn="l" eaLnBrk="1" hangingPunct="1"/>
            <a:r>
              <a:rPr lang="en-US" sz="3600"/>
              <a:t>Approaches to Hypothesis Testing</a:t>
            </a:r>
          </a:p>
        </p:txBody>
      </p:sp>
      <p:sp>
        <p:nvSpPr>
          <p:cNvPr id="212997" name="Rectangle 5"/>
          <p:cNvSpPr>
            <a:spLocks noGrp="1" noChangeArrowheads="1"/>
          </p:cNvSpPr>
          <p:nvPr>
            <p:ph sz="half" idx="1"/>
          </p:nvPr>
        </p:nvSpPr>
        <p:spPr>
          <a:xfrm>
            <a:off x="301625" y="1565275"/>
            <a:ext cx="4038600" cy="4683125"/>
          </a:xfrm>
          <a:solidFill>
            <a:srgbClr val="FFDD99"/>
          </a:solidFill>
          <a:ln>
            <a:solidFill>
              <a:srgbClr val="000000"/>
            </a:solidFill>
            <a:miter lim="800000"/>
            <a:headEnd/>
            <a:tailEnd/>
          </a:ln>
        </p:spPr>
        <p:txBody>
          <a:bodyPr/>
          <a:lstStyle/>
          <a:p>
            <a:pPr marL="0" indent="0" eaLnBrk="1" hangingPunct="1">
              <a:buFontTx/>
              <a:buNone/>
              <a:defRPr/>
            </a:pPr>
            <a:r>
              <a:rPr lang="en-US" sz="3200" b="1" dirty="0"/>
              <a:t>Classical statistics</a:t>
            </a:r>
          </a:p>
          <a:p>
            <a:pPr eaLnBrk="1" hangingPunct="1">
              <a:defRPr/>
            </a:pPr>
            <a:r>
              <a:rPr lang="en-US" sz="2900" dirty="0"/>
              <a:t>Objective view of probability</a:t>
            </a:r>
          </a:p>
          <a:p>
            <a:pPr eaLnBrk="1" hangingPunct="1">
              <a:defRPr/>
            </a:pPr>
            <a:r>
              <a:rPr lang="en-US" sz="2900" dirty="0"/>
              <a:t>Established hypothesis is rejected or fails to be rejected</a:t>
            </a:r>
          </a:p>
          <a:p>
            <a:pPr eaLnBrk="1" hangingPunct="1">
              <a:defRPr/>
            </a:pPr>
            <a:r>
              <a:rPr lang="en-US" sz="2900" dirty="0"/>
              <a:t>Analysis based on sample data</a:t>
            </a:r>
          </a:p>
        </p:txBody>
      </p:sp>
      <p:sp>
        <p:nvSpPr>
          <p:cNvPr id="212998" name="Rectangle 6"/>
          <p:cNvSpPr>
            <a:spLocks noGrp="1" noChangeArrowheads="1"/>
          </p:cNvSpPr>
          <p:nvPr>
            <p:ph sz="half" idx="2"/>
          </p:nvPr>
        </p:nvSpPr>
        <p:spPr>
          <a:xfrm>
            <a:off x="4800600" y="1555750"/>
            <a:ext cx="4038600" cy="4681538"/>
          </a:xfrm>
          <a:solidFill>
            <a:srgbClr val="FFDD99"/>
          </a:solidFill>
          <a:ln>
            <a:solidFill>
              <a:srgbClr val="000000"/>
            </a:solidFill>
            <a:miter lim="800000"/>
            <a:headEnd/>
            <a:tailEnd/>
          </a:ln>
        </p:spPr>
        <p:txBody>
          <a:bodyPr/>
          <a:lstStyle/>
          <a:p>
            <a:pPr marL="0" indent="0" eaLnBrk="1" hangingPunct="1">
              <a:buFontTx/>
              <a:buNone/>
              <a:defRPr/>
            </a:pPr>
            <a:r>
              <a:rPr lang="en-US" sz="3200" b="1" dirty="0"/>
              <a:t>Bayesian statistics</a:t>
            </a:r>
          </a:p>
          <a:p>
            <a:pPr eaLnBrk="1" hangingPunct="1">
              <a:defRPr/>
            </a:pPr>
            <a:r>
              <a:rPr lang="en-US" sz="2900" dirty="0"/>
              <a:t>Extension of classical approach</a:t>
            </a:r>
          </a:p>
          <a:p>
            <a:pPr eaLnBrk="1" hangingPunct="1">
              <a:defRPr/>
            </a:pPr>
            <a:r>
              <a:rPr lang="en-US" sz="2900" dirty="0"/>
              <a:t>Analysis based on sample data</a:t>
            </a:r>
          </a:p>
          <a:p>
            <a:pPr eaLnBrk="1" hangingPunct="1">
              <a:defRPr/>
            </a:pPr>
            <a:r>
              <a:rPr lang="en-US" sz="2900" dirty="0"/>
              <a:t>Also considers established subjective probability estimates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2997">
                                            <p:bg/>
                                          </p:spTgt>
                                        </p:tgtEl>
                                        <p:attrNameLst>
                                          <p:attrName>style.visibility</p:attrName>
                                        </p:attrNameLst>
                                      </p:cBhvr>
                                      <p:to>
                                        <p:strVal val="visible"/>
                                      </p:to>
                                    </p:set>
                                    <p:animEffect transition="in" filter="blinds(horizontal)">
                                      <p:cBhvr>
                                        <p:cTn id="7" dur="500"/>
                                        <p:tgtEl>
                                          <p:spTgt spid="212997">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12997">
                                            <p:txEl>
                                              <p:pRg st="0" end="0"/>
                                            </p:txEl>
                                          </p:spTgt>
                                        </p:tgtEl>
                                        <p:attrNameLst>
                                          <p:attrName>style.visibility</p:attrName>
                                        </p:attrNameLst>
                                      </p:cBhvr>
                                      <p:to>
                                        <p:strVal val="visible"/>
                                      </p:to>
                                    </p:set>
                                    <p:animEffect transition="in" filter="blinds(horizontal)">
                                      <p:cBhvr>
                                        <p:cTn id="10" dur="500"/>
                                        <p:tgtEl>
                                          <p:spTgt spid="212997">
                                            <p:txEl>
                                              <p:pRg st="0" end="0"/>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12997">
                                            <p:txEl>
                                              <p:pRg st="1" end="1"/>
                                            </p:txEl>
                                          </p:spTgt>
                                        </p:tgtEl>
                                        <p:attrNameLst>
                                          <p:attrName>style.visibility</p:attrName>
                                        </p:attrNameLst>
                                      </p:cBhvr>
                                      <p:to>
                                        <p:strVal val="visible"/>
                                      </p:to>
                                    </p:set>
                                    <p:animEffect transition="in" filter="blinds(horizontal)">
                                      <p:cBhvr>
                                        <p:cTn id="13" dur="500"/>
                                        <p:tgtEl>
                                          <p:spTgt spid="212997">
                                            <p:txEl>
                                              <p:pRg st="1" end="1"/>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12997">
                                            <p:txEl>
                                              <p:pRg st="2" end="2"/>
                                            </p:txEl>
                                          </p:spTgt>
                                        </p:tgtEl>
                                        <p:attrNameLst>
                                          <p:attrName>style.visibility</p:attrName>
                                        </p:attrNameLst>
                                      </p:cBhvr>
                                      <p:to>
                                        <p:strVal val="visible"/>
                                      </p:to>
                                    </p:set>
                                    <p:animEffect transition="in" filter="blinds(horizontal)">
                                      <p:cBhvr>
                                        <p:cTn id="16" dur="500"/>
                                        <p:tgtEl>
                                          <p:spTgt spid="212997">
                                            <p:txEl>
                                              <p:pRg st="2" end="2"/>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12997">
                                            <p:txEl>
                                              <p:pRg st="3" end="3"/>
                                            </p:txEl>
                                          </p:spTgt>
                                        </p:tgtEl>
                                        <p:attrNameLst>
                                          <p:attrName>style.visibility</p:attrName>
                                        </p:attrNameLst>
                                      </p:cBhvr>
                                      <p:to>
                                        <p:strVal val="visible"/>
                                      </p:to>
                                    </p:set>
                                    <p:animEffect transition="in" filter="blinds(horizontal)">
                                      <p:cBhvr>
                                        <p:cTn id="19" dur="500"/>
                                        <p:tgtEl>
                                          <p:spTgt spid="212997">
                                            <p:txEl>
                                              <p:pRg st="3" end="3"/>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12998">
                                            <p:bg/>
                                          </p:spTgt>
                                        </p:tgtEl>
                                        <p:attrNameLst>
                                          <p:attrName>style.visibility</p:attrName>
                                        </p:attrNameLst>
                                      </p:cBhvr>
                                      <p:to>
                                        <p:strVal val="visible"/>
                                      </p:to>
                                    </p:set>
                                    <p:animEffect transition="in" filter="blinds(horizontal)">
                                      <p:cBhvr>
                                        <p:cTn id="24" dur="500"/>
                                        <p:tgtEl>
                                          <p:spTgt spid="212998">
                                            <p:bg/>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12998">
                                            <p:txEl>
                                              <p:pRg st="0" end="0"/>
                                            </p:txEl>
                                          </p:spTgt>
                                        </p:tgtEl>
                                        <p:attrNameLst>
                                          <p:attrName>style.visibility</p:attrName>
                                        </p:attrNameLst>
                                      </p:cBhvr>
                                      <p:to>
                                        <p:strVal val="visible"/>
                                      </p:to>
                                    </p:set>
                                    <p:animEffect transition="in" filter="blinds(horizontal)">
                                      <p:cBhvr>
                                        <p:cTn id="27" dur="500"/>
                                        <p:tgtEl>
                                          <p:spTgt spid="212998">
                                            <p:txEl>
                                              <p:pRg st="0" end="0"/>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12998">
                                            <p:txEl>
                                              <p:pRg st="1" end="1"/>
                                            </p:txEl>
                                          </p:spTgt>
                                        </p:tgtEl>
                                        <p:attrNameLst>
                                          <p:attrName>style.visibility</p:attrName>
                                        </p:attrNameLst>
                                      </p:cBhvr>
                                      <p:to>
                                        <p:strVal val="visible"/>
                                      </p:to>
                                    </p:set>
                                    <p:animEffect transition="in" filter="blinds(horizontal)">
                                      <p:cBhvr>
                                        <p:cTn id="30" dur="500"/>
                                        <p:tgtEl>
                                          <p:spTgt spid="212998">
                                            <p:txEl>
                                              <p:pRg st="1" end="1"/>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12998">
                                            <p:txEl>
                                              <p:pRg st="2" end="2"/>
                                            </p:txEl>
                                          </p:spTgt>
                                        </p:tgtEl>
                                        <p:attrNameLst>
                                          <p:attrName>style.visibility</p:attrName>
                                        </p:attrNameLst>
                                      </p:cBhvr>
                                      <p:to>
                                        <p:strVal val="visible"/>
                                      </p:to>
                                    </p:set>
                                    <p:animEffect transition="in" filter="blinds(horizontal)">
                                      <p:cBhvr>
                                        <p:cTn id="33" dur="500"/>
                                        <p:tgtEl>
                                          <p:spTgt spid="212998">
                                            <p:txEl>
                                              <p:pRg st="2" end="2"/>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12998">
                                            <p:txEl>
                                              <p:pRg st="3" end="3"/>
                                            </p:txEl>
                                          </p:spTgt>
                                        </p:tgtEl>
                                        <p:attrNameLst>
                                          <p:attrName>style.visibility</p:attrName>
                                        </p:attrNameLst>
                                      </p:cBhvr>
                                      <p:to>
                                        <p:strVal val="visible"/>
                                      </p:to>
                                    </p:set>
                                    <p:animEffect transition="in" filter="blinds(horizontal)">
                                      <p:cBhvr>
                                        <p:cTn id="36" dur="500"/>
                                        <p:tgtEl>
                                          <p:spTgt spid="2129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997" grpId="0" build="p" animBg="1"/>
      <p:bldP spid="212998"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Grp="1" noChangeArrowheads="1"/>
          </p:cNvSpPr>
          <p:nvPr>
            <p:ph type="title"/>
          </p:nvPr>
        </p:nvSpPr>
        <p:spPr/>
        <p:txBody>
          <a:bodyPr anchor="t">
            <a:normAutofit/>
          </a:bodyPr>
          <a:lstStyle/>
          <a:p>
            <a:pPr algn="l" eaLnBrk="1" hangingPunct="1"/>
            <a:r>
              <a:rPr lang="en-US" sz="3600" dirty="0"/>
              <a:t>Significance &amp; Hypotheses</a:t>
            </a:r>
          </a:p>
        </p:txBody>
      </p:sp>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69289" y="1373885"/>
            <a:ext cx="7595110" cy="50495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6" name="AutoShape 3"/>
          <p:cNvSpPr>
            <a:spLocks noChangeArrowheads="1"/>
          </p:cNvSpPr>
          <p:nvPr/>
        </p:nvSpPr>
        <p:spPr bwMode="auto">
          <a:xfrm>
            <a:off x="2913319" y="2026824"/>
            <a:ext cx="6068081" cy="730328"/>
          </a:xfrm>
          <a:prstGeom prst="roundRect">
            <a:avLst>
              <a:gd name="adj" fmla="val 50000"/>
            </a:avLst>
          </a:prstGeom>
          <a:solidFill>
            <a:srgbClr val="F4650B"/>
          </a:solidFill>
          <a:ln w="25400">
            <a:solidFill>
              <a:schemeClr val="tx1"/>
            </a:solidFill>
            <a:round/>
            <a:headEnd/>
            <a:tailEnd/>
          </a:ln>
          <a:effectLst/>
        </p:spPr>
        <p:txBody>
          <a:bodyPr anchor="ctr"/>
          <a:lstStyle/>
          <a:p>
            <a:pPr algn="ctr"/>
            <a:r>
              <a:rPr lang="en-US" sz="3200" dirty="0"/>
              <a:t>Statistical Significance</a:t>
            </a:r>
          </a:p>
        </p:txBody>
      </p:sp>
      <p:sp>
        <p:nvSpPr>
          <p:cNvPr id="7" name="AutoShape 4"/>
          <p:cNvSpPr>
            <a:spLocks noChangeArrowheads="1"/>
          </p:cNvSpPr>
          <p:nvPr/>
        </p:nvSpPr>
        <p:spPr bwMode="auto">
          <a:xfrm>
            <a:off x="2913319" y="2969803"/>
            <a:ext cx="6068083" cy="730328"/>
          </a:xfrm>
          <a:prstGeom prst="roundRect">
            <a:avLst>
              <a:gd name="adj" fmla="val 50000"/>
            </a:avLst>
          </a:prstGeom>
          <a:solidFill>
            <a:srgbClr val="FFDD99"/>
          </a:solidFill>
          <a:ln w="25400">
            <a:solidFill>
              <a:schemeClr val="tx1"/>
            </a:solidFill>
            <a:round/>
            <a:headEnd/>
            <a:tailEnd/>
          </a:ln>
          <a:effectLst/>
        </p:spPr>
        <p:txBody>
          <a:bodyPr anchor="ctr"/>
          <a:lstStyle/>
          <a:p>
            <a:pPr algn="ctr"/>
            <a:r>
              <a:rPr lang="en-US" sz="3200" dirty="0"/>
              <a:t>Practical Significance</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69289" y="1373885"/>
            <a:ext cx="7595110" cy="504956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1746" name="Rectangle 4"/>
          <p:cNvSpPr>
            <a:spLocks noGrp="1" noChangeArrowheads="1"/>
          </p:cNvSpPr>
          <p:nvPr>
            <p:ph type="title"/>
          </p:nvPr>
        </p:nvSpPr>
        <p:spPr/>
        <p:txBody>
          <a:bodyPr anchor="t">
            <a:normAutofit/>
          </a:bodyPr>
          <a:lstStyle/>
          <a:p>
            <a:pPr algn="l" eaLnBrk="1" hangingPunct="1"/>
            <a:r>
              <a:rPr lang="en-US" sz="3600" dirty="0"/>
              <a:t>Null vs. Alternative Hypotheses</a:t>
            </a:r>
          </a:p>
        </p:txBody>
      </p:sp>
      <p:sp>
        <p:nvSpPr>
          <p:cNvPr id="5" name="Rectangle 3"/>
          <p:cNvSpPr txBox="1">
            <a:spLocks noChangeArrowheads="1"/>
          </p:cNvSpPr>
          <p:nvPr/>
        </p:nvSpPr>
        <p:spPr bwMode="auto">
          <a:xfrm>
            <a:off x="4658833" y="1587869"/>
            <a:ext cx="4038600" cy="4237038"/>
          </a:xfrm>
          <a:prstGeom prst="rect">
            <a:avLst/>
          </a:prstGeom>
          <a:solidFill>
            <a:srgbClr val="FFDD99"/>
          </a:solidFill>
          <a:ln>
            <a:solidFill>
              <a:srgbClr val="000000"/>
            </a:solidFill>
            <a:miter lim="800000"/>
            <a:headEnd/>
            <a:tailEnd/>
          </a:ln>
          <a:extLst/>
        </p:spPr>
        <p:txBody>
          <a:bodyPr vert="horz" wrap="square" lIns="91440" tIns="45720" rIns="91440" bIns="45720" numCol="1" anchor="t" anchorCtr="0" compatLnSpc="1">
            <a:prstTxWarp prst="textNoShape">
              <a:avLst/>
            </a:prstTxWarp>
          </a:bodyPr>
          <a:lstStyle>
            <a:lvl1pPr marL="273050" indent="-273050" algn="l" rtl="0" fontAlgn="base">
              <a:spcBef>
                <a:spcPct val="20000"/>
              </a:spcBef>
              <a:spcAft>
                <a:spcPct val="0"/>
              </a:spcAft>
              <a:buClr>
                <a:schemeClr val="accent6">
                  <a:lumMod val="50000"/>
                </a:schemeClr>
              </a:buClr>
              <a:buSzPct val="85000"/>
              <a:buFont typeface="Wingdings 2" pitchFamily="18" charset="2"/>
              <a:buChar char=""/>
              <a:defRPr sz="2700" kern="1200">
                <a:solidFill>
                  <a:schemeClr val="tx1"/>
                </a:solidFill>
                <a:latin typeface="+mn-lt"/>
                <a:ea typeface="+mn-ea"/>
                <a:cs typeface="+mn-cs"/>
              </a:defRPr>
            </a:lvl1pPr>
            <a:lvl2pPr marL="547688" indent="-273050" algn="l" rtl="0" fontAlgn="base">
              <a:spcBef>
                <a:spcPct val="20000"/>
              </a:spcBef>
              <a:spcAft>
                <a:spcPct val="0"/>
              </a:spcAft>
              <a:buClr>
                <a:srgbClr val="0070C0"/>
              </a:buClr>
              <a:buSzPct val="90000"/>
              <a:buFont typeface="Wingdings" pitchFamily="2" charset="2"/>
              <a:buChar char="§"/>
              <a:defRPr sz="2200" kern="1200">
                <a:solidFill>
                  <a:schemeClr val="tx1"/>
                </a:solidFill>
                <a:latin typeface="+mn-lt"/>
                <a:ea typeface="+mn-ea"/>
                <a:cs typeface="+mn-cs"/>
              </a:defRPr>
            </a:lvl2pPr>
            <a:lvl3pPr marL="822325" indent="-228600" algn="l" rtl="0" fontAlgn="base">
              <a:spcBef>
                <a:spcPct val="20000"/>
              </a:spcBef>
              <a:spcAft>
                <a:spcPct val="0"/>
              </a:spcAft>
              <a:buClr>
                <a:srgbClr val="8CADAE"/>
              </a:buClr>
              <a:buSzPct val="75000"/>
              <a:buFont typeface="Wingdings 2" pitchFamily="18" charset="2"/>
              <a:buChar char=""/>
              <a:defRPr sz="2000" kern="1200">
                <a:solidFill>
                  <a:schemeClr val="tx1"/>
                </a:solidFill>
                <a:latin typeface="+mn-lt"/>
                <a:ea typeface="+mn-ea"/>
                <a:cs typeface="+mn-cs"/>
              </a:defRPr>
            </a:lvl3pPr>
            <a:lvl4pPr marL="1096963" indent="-228600" algn="l" rtl="0" fontAlgn="base">
              <a:spcBef>
                <a:spcPct val="20000"/>
              </a:spcBef>
              <a:spcAft>
                <a:spcPct val="0"/>
              </a:spcAft>
              <a:buClr>
                <a:srgbClr val="8C7B70"/>
              </a:buClr>
              <a:buSzPct val="70000"/>
              <a:buFont typeface="Wingdings" pitchFamily="2" charset="2"/>
              <a:buChar char=""/>
              <a:defRPr sz="2000" kern="1200">
                <a:solidFill>
                  <a:schemeClr val="tx2"/>
                </a:solidFill>
                <a:latin typeface="+mn-lt"/>
                <a:ea typeface="+mn-ea"/>
                <a:cs typeface="+mn-cs"/>
              </a:defRPr>
            </a:lvl4pPr>
            <a:lvl5pPr marL="1371600" indent="-228600" algn="l" rtl="0" fontAlgn="base">
              <a:spcBef>
                <a:spcPct val="20000"/>
              </a:spcBef>
              <a:spcAft>
                <a:spcPct val="0"/>
              </a:spcAft>
              <a:buClr>
                <a:srgbClr val="8FB08C"/>
              </a:buClr>
              <a:buChar char="•"/>
              <a:defRPr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buFontTx/>
              <a:buNone/>
            </a:pPr>
            <a:r>
              <a:rPr lang="en-US" sz="3200" b="1" dirty="0"/>
              <a:t>Null</a:t>
            </a:r>
          </a:p>
          <a:p>
            <a:pPr lvl="1">
              <a:buClr>
                <a:srgbClr val="00B050"/>
              </a:buClr>
              <a:buSzPct val="75000"/>
            </a:pPr>
            <a:r>
              <a:rPr lang="en-US" sz="2400" dirty="0"/>
              <a:t>H</a:t>
            </a:r>
            <a:r>
              <a:rPr lang="en-US" sz="2400" baseline="-25000" dirty="0"/>
              <a:t>0</a:t>
            </a:r>
            <a:r>
              <a:rPr lang="en-US" sz="2400" dirty="0"/>
              <a:t>: </a:t>
            </a:r>
            <a:r>
              <a:rPr lang="en-US" sz="2400" dirty="0">
                <a:sym typeface="Symbol" pitchFamily="18" charset="2"/>
              </a:rPr>
              <a:t> =  60 mpg</a:t>
            </a:r>
          </a:p>
          <a:p>
            <a:pPr lvl="1">
              <a:buClr>
                <a:srgbClr val="00B050"/>
              </a:buClr>
              <a:buSzPct val="75000"/>
            </a:pPr>
            <a:r>
              <a:rPr lang="en-US" sz="2400" dirty="0"/>
              <a:t>H</a:t>
            </a:r>
            <a:r>
              <a:rPr lang="en-US" sz="2400" baseline="-25000" dirty="0"/>
              <a:t>0</a:t>
            </a:r>
            <a:r>
              <a:rPr lang="en-US" sz="2400" dirty="0"/>
              <a:t>: </a:t>
            </a:r>
            <a:r>
              <a:rPr lang="en-US" sz="2400" dirty="0">
                <a:sym typeface="Symbol" pitchFamily="18" charset="2"/>
              </a:rPr>
              <a:t> </a:t>
            </a:r>
            <a:r>
              <a:rPr lang="en-US" sz="2400" u="sng" dirty="0">
                <a:cs typeface="Arial" charset="0"/>
                <a:sym typeface="Symbol" pitchFamily="18" charset="2"/>
              </a:rPr>
              <a:t>&lt;</a:t>
            </a:r>
            <a:r>
              <a:rPr lang="en-US" sz="2400" dirty="0">
                <a:sym typeface="Symbol" pitchFamily="18" charset="2"/>
              </a:rPr>
              <a:t>  60 mpg</a:t>
            </a:r>
          </a:p>
          <a:p>
            <a:pPr lvl="1">
              <a:buClr>
                <a:srgbClr val="00B050"/>
              </a:buClr>
              <a:buSzPct val="75000"/>
            </a:pPr>
            <a:r>
              <a:rPr lang="en-US" sz="2400" dirty="0"/>
              <a:t>H</a:t>
            </a:r>
            <a:r>
              <a:rPr lang="en-US" sz="2400" baseline="-25000" dirty="0"/>
              <a:t>0</a:t>
            </a:r>
            <a:r>
              <a:rPr lang="en-US" sz="2400" dirty="0"/>
              <a:t>: </a:t>
            </a:r>
            <a:r>
              <a:rPr lang="en-US" sz="2400" dirty="0">
                <a:sym typeface="Symbol" pitchFamily="18" charset="2"/>
              </a:rPr>
              <a:t> </a:t>
            </a:r>
            <a:r>
              <a:rPr lang="en-US" sz="2400" u="sng" dirty="0">
                <a:sym typeface="Symbol" pitchFamily="18" charset="2"/>
              </a:rPr>
              <a:t>&gt;</a:t>
            </a:r>
            <a:r>
              <a:rPr lang="en-US" sz="2400" dirty="0">
                <a:sym typeface="Symbol" pitchFamily="18" charset="2"/>
              </a:rPr>
              <a:t>  60 mpg</a:t>
            </a:r>
          </a:p>
          <a:p>
            <a:pPr marL="0" indent="0">
              <a:buFontTx/>
              <a:buNone/>
            </a:pPr>
            <a:r>
              <a:rPr lang="en-US" sz="3200" b="1" dirty="0"/>
              <a:t>Alternative</a:t>
            </a:r>
            <a:endParaRPr lang="en-US" sz="3200" b="1" dirty="0">
              <a:sym typeface="Symbol" pitchFamily="18" charset="2"/>
            </a:endParaRPr>
          </a:p>
          <a:p>
            <a:pPr lvl="1">
              <a:buClr>
                <a:srgbClr val="00B050"/>
              </a:buClr>
              <a:buSzPct val="75000"/>
            </a:pPr>
            <a:r>
              <a:rPr lang="en-US" sz="2400" dirty="0">
                <a:sym typeface="Symbol" pitchFamily="18" charset="2"/>
              </a:rPr>
              <a:t>H</a:t>
            </a:r>
            <a:r>
              <a:rPr lang="en-US" sz="2400" baseline="-25000" dirty="0">
                <a:sym typeface="Symbol" pitchFamily="18" charset="2"/>
              </a:rPr>
              <a:t>A</a:t>
            </a:r>
            <a:r>
              <a:rPr lang="en-US" sz="2400" dirty="0">
                <a:sym typeface="Symbol" pitchFamily="18" charset="2"/>
              </a:rPr>
              <a:t>:  </a:t>
            </a:r>
            <a:r>
              <a:rPr lang="en-US" sz="2400" dirty="0"/>
              <a:t>≠ </a:t>
            </a:r>
            <a:r>
              <a:rPr lang="en-US" sz="2400" dirty="0">
                <a:sym typeface="Symbol" pitchFamily="18" charset="2"/>
              </a:rPr>
              <a:t>60 mpg</a:t>
            </a:r>
          </a:p>
          <a:p>
            <a:pPr lvl="1">
              <a:buClr>
                <a:srgbClr val="00B050"/>
              </a:buClr>
              <a:buSzPct val="75000"/>
            </a:pPr>
            <a:r>
              <a:rPr lang="en-US" sz="2400" dirty="0">
                <a:sym typeface="Symbol" pitchFamily="18" charset="2"/>
              </a:rPr>
              <a:t>H</a:t>
            </a:r>
            <a:r>
              <a:rPr lang="en-US" sz="2400" baseline="-25000" dirty="0">
                <a:sym typeface="Symbol" pitchFamily="18" charset="2"/>
              </a:rPr>
              <a:t>A</a:t>
            </a:r>
            <a:r>
              <a:rPr lang="en-US" sz="2400" dirty="0">
                <a:sym typeface="Symbol" pitchFamily="18" charset="2"/>
              </a:rPr>
              <a:t>:  &gt; 60 mpg</a:t>
            </a:r>
          </a:p>
          <a:p>
            <a:pPr lvl="1">
              <a:buClr>
                <a:srgbClr val="00B050"/>
              </a:buClr>
              <a:buSzPct val="75000"/>
            </a:pPr>
            <a:r>
              <a:rPr lang="en-US" sz="2400" dirty="0">
                <a:sym typeface="Symbol" pitchFamily="18" charset="2"/>
              </a:rPr>
              <a:t>H</a:t>
            </a:r>
            <a:r>
              <a:rPr lang="en-US" sz="2400" baseline="-25000" dirty="0">
                <a:sym typeface="Symbol" pitchFamily="18" charset="2"/>
              </a:rPr>
              <a:t>A</a:t>
            </a:r>
            <a:r>
              <a:rPr lang="en-US" sz="2400" dirty="0">
                <a:sym typeface="Symbol" pitchFamily="18" charset="2"/>
              </a:rPr>
              <a:t>:  &lt; 60 mpg</a:t>
            </a:r>
          </a:p>
        </p:txBody>
      </p:sp>
    </p:spTree>
    <p:extLst>
      <p:ext uri="{BB962C8B-B14F-4D97-AF65-F5344CB8AC3E}">
        <p14:creationId xmlns:p14="http://schemas.microsoft.com/office/powerpoint/2010/main" xmlns="" val="3754305575"/>
      </p:ext>
    </p:extLst>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Grp="1" noChangeArrowheads="1"/>
          </p:cNvSpPr>
          <p:nvPr>
            <p:ph type="title"/>
          </p:nvPr>
        </p:nvSpPr>
        <p:spPr/>
        <p:txBody>
          <a:bodyPr anchor="t"/>
          <a:lstStyle/>
          <a:p>
            <a:pPr algn="l" eaLnBrk="1" hangingPunct="1"/>
            <a:r>
              <a:rPr lang="en-US" sz="3600"/>
              <a:t>Two-Tailed Test of Significance</a:t>
            </a:r>
          </a:p>
        </p:txBody>
      </p:sp>
      <p:pic>
        <p:nvPicPr>
          <p:cNvPr id="33797"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88219" y="1476004"/>
            <a:ext cx="7167562" cy="46230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4"/>
          <p:cNvSpPr>
            <a:spLocks noGrp="1" noChangeArrowheads="1"/>
          </p:cNvSpPr>
          <p:nvPr>
            <p:ph type="title"/>
          </p:nvPr>
        </p:nvSpPr>
        <p:spPr/>
        <p:txBody>
          <a:bodyPr anchor="t"/>
          <a:lstStyle/>
          <a:p>
            <a:pPr algn="l" eaLnBrk="1" hangingPunct="1"/>
            <a:r>
              <a:rPr lang="en-US" sz="3600"/>
              <a:t>One-Tailed Test of Significance</a:t>
            </a:r>
          </a:p>
        </p:txBody>
      </p:sp>
      <p:pic>
        <p:nvPicPr>
          <p:cNvPr id="34821"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32317" y="1447114"/>
            <a:ext cx="7679365" cy="487431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4"/>
          <p:cNvSpPr>
            <a:spLocks noGrp="1" noChangeArrowheads="1"/>
          </p:cNvSpPr>
          <p:nvPr>
            <p:ph type="title"/>
          </p:nvPr>
        </p:nvSpPr>
        <p:spPr/>
        <p:txBody>
          <a:bodyPr anchor="t"/>
          <a:lstStyle/>
          <a:p>
            <a:pPr algn="l" eaLnBrk="1" hangingPunct="1"/>
            <a:r>
              <a:rPr lang="en-US" sz="3600"/>
              <a:t>Decision Rule</a:t>
            </a:r>
          </a:p>
        </p:txBody>
      </p:sp>
      <p:grpSp>
        <p:nvGrpSpPr>
          <p:cNvPr id="35843" name="Group 10"/>
          <p:cNvGrpSpPr>
            <a:grpSpLocks/>
          </p:cNvGrpSpPr>
          <p:nvPr/>
        </p:nvGrpSpPr>
        <p:grpSpPr bwMode="auto">
          <a:xfrm>
            <a:off x="1093788" y="2127250"/>
            <a:ext cx="7194550" cy="3017838"/>
            <a:chOff x="891" y="1302"/>
            <a:chExt cx="4532" cy="1901"/>
          </a:xfrm>
        </p:grpSpPr>
        <p:sp>
          <p:nvSpPr>
            <p:cNvPr id="35845" name="Rectangle 8"/>
            <p:cNvSpPr>
              <a:spLocks noChangeArrowheads="1"/>
            </p:cNvSpPr>
            <p:nvPr/>
          </p:nvSpPr>
          <p:spPr bwMode="auto">
            <a:xfrm>
              <a:off x="994" y="2419"/>
              <a:ext cx="720" cy="331"/>
            </a:xfrm>
            <a:prstGeom prst="rect">
              <a:avLst/>
            </a:prstGeom>
            <a:solidFill>
              <a:srgbClr val="FFDD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5846" name="Rectangle 9"/>
            <p:cNvSpPr>
              <a:spLocks noChangeArrowheads="1"/>
            </p:cNvSpPr>
            <p:nvPr/>
          </p:nvSpPr>
          <p:spPr bwMode="auto">
            <a:xfrm>
              <a:off x="3841" y="2088"/>
              <a:ext cx="897" cy="331"/>
            </a:xfrm>
            <a:prstGeom prst="rect">
              <a:avLst/>
            </a:prstGeom>
            <a:solidFill>
              <a:srgbClr val="FFDD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sp>
          <p:nvSpPr>
            <p:cNvPr id="35847" name="Text Box 6"/>
            <p:cNvSpPr txBox="1">
              <a:spLocks noChangeArrowheads="1"/>
            </p:cNvSpPr>
            <p:nvPr/>
          </p:nvSpPr>
          <p:spPr bwMode="auto">
            <a:xfrm>
              <a:off x="891" y="1302"/>
              <a:ext cx="4532" cy="1901"/>
            </a:xfrm>
            <a:prstGeom prst="rect">
              <a:avLst/>
            </a:prstGeom>
            <a:solidFill>
              <a:srgbClr val="FFDD99"/>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endParaRPr lang="en-US" sz="3200" i="1"/>
            </a:p>
            <a:p>
              <a:pPr eaLnBrk="1" hangingPunct="1">
                <a:spcBef>
                  <a:spcPct val="50000"/>
                </a:spcBef>
              </a:pPr>
              <a:r>
                <a:rPr lang="en-US" sz="3200" i="1"/>
                <a:t>Take no corrective action if the analysis shows that one </a:t>
              </a:r>
              <a:r>
                <a:rPr lang="en-US" sz="3200" b="1" i="1"/>
                <a:t>cannot</a:t>
              </a:r>
              <a:r>
                <a:rPr lang="en-US" sz="3200" b="1" i="1">
                  <a:solidFill>
                    <a:srgbClr val="CC0000"/>
                  </a:solidFill>
                </a:rPr>
                <a:t> </a:t>
              </a:r>
              <a:r>
                <a:rPr lang="en-US" sz="3200" b="1" i="1"/>
                <a:t>reject</a:t>
              </a:r>
              <a:r>
                <a:rPr lang="en-US" sz="3200" i="1"/>
                <a:t> the null hypothesis.</a:t>
              </a:r>
            </a:p>
            <a:p>
              <a:pPr eaLnBrk="1" hangingPunct="1">
                <a:spcBef>
                  <a:spcPct val="50000"/>
                </a:spcBef>
              </a:pPr>
              <a:endParaRPr lang="en-US" sz="3200" i="1"/>
            </a:p>
          </p:txBody>
        </p:sp>
      </p:grpSp>
    </p:spTree>
  </p:cSld>
  <p:clrMapOvr>
    <a:masterClrMapping/>
  </p:clrMapOvr>
  <p:transition>
    <p:cove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rrowheads="1"/>
          </p:cNvSpPr>
          <p:nvPr>
            <p:ph type="title"/>
          </p:nvPr>
        </p:nvSpPr>
        <p:spPr/>
        <p:txBody>
          <a:bodyPr anchor="t"/>
          <a:lstStyle/>
          <a:p>
            <a:pPr algn="l" eaLnBrk="1" hangingPunct="1"/>
            <a:r>
              <a:rPr lang="en-US" sz="3600"/>
              <a:t>Statistical Decisions</a:t>
            </a:r>
          </a:p>
        </p:txBody>
      </p:sp>
      <p:pic>
        <p:nvPicPr>
          <p:cNvPr id="36867" name="Picture 12"/>
          <p:cNvPicPr>
            <a:picLocks noGrp="1" noChangeAspect="1" noChangeArrowheads="1"/>
          </p:cNvPicPr>
          <p:nvPr>
            <p:ph sz="half" idx="4294967295"/>
          </p:nvPr>
        </p:nvPicPr>
        <p:blipFill>
          <a:blip r:embed="rId3">
            <a:extLst>
              <a:ext uri="{28A0092B-C50C-407E-A947-70E740481C1C}">
                <a14:useLocalDpi xmlns:a14="http://schemas.microsoft.com/office/drawing/2010/main" xmlns="" val="0"/>
              </a:ext>
            </a:extLst>
          </a:blip>
          <a:srcRect/>
          <a:stretch>
            <a:fillRect/>
          </a:stretch>
        </p:blipFill>
        <p:spPr>
          <a:xfrm>
            <a:off x="574158" y="1425575"/>
            <a:ext cx="7102475" cy="4900613"/>
          </a:xfrm>
          <a:noFill/>
        </p:spPr>
      </p:pic>
    </p:spTree>
  </p:cSld>
  <p:clrMapOvr>
    <a:masterClrMapping/>
  </p:clrMapOvr>
  <p:transition>
    <p:cove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Probability of Making a Type I Error</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26759" y="1444071"/>
            <a:ext cx="7402844" cy="48912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Grp="1" noChangeArrowheads="1"/>
          </p:cNvSpPr>
          <p:nvPr>
            <p:ph type="title"/>
          </p:nvPr>
        </p:nvSpPr>
        <p:spPr/>
        <p:txBody>
          <a:bodyPr anchor="t"/>
          <a:lstStyle/>
          <a:p>
            <a:pPr algn="l" eaLnBrk="1" hangingPunct="1"/>
            <a:r>
              <a:rPr lang="en-US" sz="3600"/>
              <a:t>Critical Values</a:t>
            </a:r>
          </a:p>
        </p:txBody>
      </p:sp>
      <p:grpSp>
        <p:nvGrpSpPr>
          <p:cNvPr id="38915" name="Group 21"/>
          <p:cNvGrpSpPr>
            <a:grpSpLocks/>
          </p:cNvGrpSpPr>
          <p:nvPr/>
        </p:nvGrpSpPr>
        <p:grpSpPr bwMode="auto">
          <a:xfrm>
            <a:off x="520700" y="1477963"/>
            <a:ext cx="8096250" cy="4791075"/>
            <a:chOff x="0" y="912"/>
            <a:chExt cx="5760" cy="3408"/>
          </a:xfrm>
        </p:grpSpPr>
        <p:sp>
          <p:nvSpPr>
            <p:cNvPr id="38917" name="Rectangle 20"/>
            <p:cNvSpPr>
              <a:spLocks noChangeArrowheads="1"/>
            </p:cNvSpPr>
            <p:nvPr/>
          </p:nvSpPr>
          <p:spPr bwMode="auto">
            <a:xfrm>
              <a:off x="0" y="912"/>
              <a:ext cx="5760" cy="3408"/>
            </a:xfrm>
            <a:prstGeom prst="rect">
              <a:avLst/>
            </a:prstGeom>
            <a:solidFill>
              <a:schemeClr val="bg1"/>
            </a:solidFill>
            <a:ln w="9525">
              <a:solidFill>
                <a:schemeClr val="tx1"/>
              </a:solidFill>
              <a:miter lim="800000"/>
              <a:headEnd/>
              <a:tailEnd/>
            </a:ln>
          </p:spPr>
          <p:txBody>
            <a:bodyPr wrap="none" anchor="ctr"/>
            <a:lstStyle/>
            <a:p>
              <a:endParaRPr lang="en-US"/>
            </a:p>
          </p:txBody>
        </p:sp>
        <p:pic>
          <p:nvPicPr>
            <p:cNvPr id="38918" name="Picture 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6" y="1081"/>
              <a:ext cx="4936" cy="1071"/>
            </a:xfrm>
            <a:prstGeom prst="rect">
              <a:avLst/>
            </a:prstGeom>
            <a:solidFill>
              <a:srgbClr val="FFDD99"/>
            </a:solidFill>
            <a:ln>
              <a:noFill/>
            </a:ln>
            <a:extLst>
              <a:ext uri="{91240B29-F687-4F45-9708-019B960494DF}">
                <a14:hiddenLine xmlns:a14="http://schemas.microsoft.com/office/drawing/2010/main" xmlns="" w="9525">
                  <a:solidFill>
                    <a:srgbClr val="000000"/>
                  </a:solidFill>
                  <a:miter lim="800000"/>
                  <a:headEnd/>
                  <a:tailEnd/>
                </a14:hiddenLine>
              </a:ext>
            </a:extLst>
          </p:spPr>
        </p:pic>
        <p:pic>
          <p:nvPicPr>
            <p:cNvPr id="38919"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020" y="2152"/>
              <a:ext cx="1824" cy="6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20" name="Picture 1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65" y="2918"/>
              <a:ext cx="1680" cy="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21" name="Picture 18"/>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137" y="2746"/>
              <a:ext cx="1724" cy="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ransition>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6"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dirty="0"/>
              <a:t>Probability of Making A Type I Error</a:t>
            </a:r>
            <a:r>
              <a:rPr lang="en-US" sz="4000" dirty="0"/>
              <a:t> </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10284" y="1491585"/>
            <a:ext cx="8318520" cy="47071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Factors Affecting Probability of </a:t>
            </a:r>
            <a:br>
              <a:rPr lang="en-US" sz="3600"/>
            </a:br>
            <a:r>
              <a:rPr lang="en-US" sz="3600"/>
              <a:t>Committing a </a:t>
            </a:r>
            <a:r>
              <a:rPr lang="en-US" sz="3600">
                <a:sym typeface="Symbol" pitchFamily="18" charset="2"/>
              </a:rPr>
              <a:t> Error</a:t>
            </a:r>
          </a:p>
        </p:txBody>
      </p:sp>
      <p:sp>
        <p:nvSpPr>
          <p:cNvPr id="51207" name="AutoShape 7"/>
          <p:cNvSpPr>
            <a:spLocks noChangeArrowheads="1"/>
          </p:cNvSpPr>
          <p:nvPr/>
        </p:nvSpPr>
        <p:spPr bwMode="auto">
          <a:xfrm>
            <a:off x="966788" y="1843088"/>
            <a:ext cx="4359275" cy="661987"/>
          </a:xfrm>
          <a:prstGeom prst="roundRect">
            <a:avLst>
              <a:gd name="adj" fmla="val 50000"/>
            </a:avLst>
          </a:prstGeom>
          <a:solidFill>
            <a:srgbClr val="F4650B"/>
          </a:solidFill>
          <a:ln w="38100">
            <a:solidFill>
              <a:schemeClr val="tx1"/>
            </a:solidFill>
            <a:round/>
            <a:headEnd/>
            <a:tailEnd/>
          </a:ln>
          <a:effectLst>
            <a:outerShdw dist="53882" dir="2700000" algn="ctr" rotWithShape="0">
              <a:schemeClr val="tx1"/>
            </a:outerShdw>
          </a:effectLst>
        </p:spPr>
        <p:txBody>
          <a:bodyPr anchor="ctr"/>
          <a:lstStyle/>
          <a:p>
            <a:pPr algn="ctr"/>
            <a:r>
              <a:rPr lang="en-US" sz="2000"/>
              <a:t>True value of parameter</a:t>
            </a:r>
          </a:p>
        </p:txBody>
      </p:sp>
      <p:sp>
        <p:nvSpPr>
          <p:cNvPr id="51210" name="AutoShape 10"/>
          <p:cNvSpPr>
            <a:spLocks noChangeArrowheads="1"/>
          </p:cNvSpPr>
          <p:nvPr/>
        </p:nvSpPr>
        <p:spPr bwMode="auto">
          <a:xfrm>
            <a:off x="1563688" y="2725738"/>
            <a:ext cx="4283075" cy="663575"/>
          </a:xfrm>
          <a:prstGeom prst="roundRect">
            <a:avLst>
              <a:gd name="adj" fmla="val 50000"/>
            </a:avLst>
          </a:prstGeom>
          <a:solidFill>
            <a:srgbClr val="FFDD99"/>
          </a:solidFill>
          <a:ln w="38100">
            <a:solidFill>
              <a:schemeClr val="tx1"/>
            </a:solidFill>
            <a:round/>
            <a:headEnd/>
            <a:tailEnd/>
          </a:ln>
          <a:effectLst>
            <a:outerShdw dist="53882" dir="2700000" algn="ctr" rotWithShape="0">
              <a:schemeClr val="tx1"/>
            </a:outerShdw>
          </a:effectLst>
        </p:spPr>
        <p:txBody>
          <a:bodyPr anchor="ctr"/>
          <a:lstStyle/>
          <a:p>
            <a:pPr algn="ctr"/>
            <a:r>
              <a:rPr lang="en-US" sz="2000"/>
              <a:t>Alpha level selected</a:t>
            </a:r>
          </a:p>
        </p:txBody>
      </p:sp>
      <p:sp>
        <p:nvSpPr>
          <p:cNvPr id="51213" name="AutoShape 13"/>
          <p:cNvSpPr>
            <a:spLocks noChangeArrowheads="1"/>
          </p:cNvSpPr>
          <p:nvPr/>
        </p:nvSpPr>
        <p:spPr bwMode="auto">
          <a:xfrm>
            <a:off x="1998663" y="3617913"/>
            <a:ext cx="4281487" cy="660400"/>
          </a:xfrm>
          <a:prstGeom prst="roundRect">
            <a:avLst>
              <a:gd name="adj" fmla="val 50000"/>
            </a:avLst>
          </a:prstGeom>
          <a:gradFill>
            <a:gsLst>
              <a:gs pos="0">
                <a:srgbClr val="FFDD99"/>
              </a:gs>
              <a:gs pos="100000">
                <a:srgbClr val="99CCFF"/>
              </a:gs>
            </a:gsLst>
            <a:lin ang="5400000" scaled="0"/>
          </a:gradFill>
          <a:ln w="38100">
            <a:solidFill>
              <a:schemeClr val="tx1"/>
            </a:solidFill>
            <a:round/>
            <a:headEnd/>
            <a:tailEnd/>
          </a:ln>
          <a:effectLst>
            <a:outerShdw dist="53882" dir="2700000" algn="ctr" rotWithShape="0">
              <a:schemeClr val="tx1"/>
            </a:outerShdw>
          </a:effectLst>
        </p:spPr>
        <p:txBody>
          <a:bodyPr anchor="ctr"/>
          <a:lstStyle/>
          <a:p>
            <a:pPr algn="ctr"/>
            <a:r>
              <a:rPr lang="en-US" sz="2000"/>
              <a:t>One or two-tailed test used</a:t>
            </a:r>
          </a:p>
        </p:txBody>
      </p:sp>
      <p:sp>
        <p:nvSpPr>
          <p:cNvPr id="51216" name="AutoShape 16"/>
          <p:cNvSpPr>
            <a:spLocks noChangeArrowheads="1"/>
          </p:cNvSpPr>
          <p:nvPr/>
        </p:nvSpPr>
        <p:spPr bwMode="auto">
          <a:xfrm>
            <a:off x="2622550" y="4502150"/>
            <a:ext cx="4179888" cy="663575"/>
          </a:xfrm>
          <a:prstGeom prst="roundRect">
            <a:avLst>
              <a:gd name="adj" fmla="val 50000"/>
            </a:avLst>
          </a:prstGeom>
          <a:solidFill>
            <a:srgbClr val="99CCFF"/>
          </a:solidFill>
          <a:ln w="38100">
            <a:solidFill>
              <a:schemeClr val="tx1"/>
            </a:solidFill>
            <a:round/>
            <a:headEnd/>
            <a:tailEnd/>
          </a:ln>
          <a:effectLst>
            <a:outerShdw dist="53882" dir="2700000" algn="ctr" rotWithShape="0">
              <a:schemeClr val="tx1"/>
            </a:outerShdw>
          </a:effectLst>
        </p:spPr>
        <p:txBody>
          <a:bodyPr anchor="ctr"/>
          <a:lstStyle/>
          <a:p>
            <a:pPr algn="ctr"/>
            <a:r>
              <a:rPr lang="en-US" sz="2000"/>
              <a:t>Sample standard deviation</a:t>
            </a:r>
          </a:p>
        </p:txBody>
      </p:sp>
      <p:sp>
        <p:nvSpPr>
          <p:cNvPr id="51261" name="AutoShape 61"/>
          <p:cNvSpPr>
            <a:spLocks noChangeArrowheads="1"/>
          </p:cNvSpPr>
          <p:nvPr/>
        </p:nvSpPr>
        <p:spPr bwMode="auto">
          <a:xfrm>
            <a:off x="3146425" y="5360988"/>
            <a:ext cx="4179888" cy="663575"/>
          </a:xfrm>
          <a:prstGeom prst="roundRect">
            <a:avLst>
              <a:gd name="adj" fmla="val 50000"/>
            </a:avLst>
          </a:prstGeom>
          <a:solidFill>
            <a:srgbClr val="000050"/>
          </a:solidFill>
          <a:ln w="38100">
            <a:solidFill>
              <a:schemeClr val="tx1"/>
            </a:solidFill>
            <a:round/>
            <a:headEnd/>
            <a:tailEnd/>
          </a:ln>
          <a:effectLst>
            <a:outerShdw dist="53882" dir="2700000" algn="ctr" rotWithShape="0">
              <a:schemeClr val="tx1"/>
            </a:outerShdw>
          </a:effectLst>
        </p:spPr>
        <p:txBody>
          <a:bodyPr anchor="ctr"/>
          <a:lstStyle/>
          <a:p>
            <a:pPr algn="ctr"/>
            <a:r>
              <a:rPr lang="en-US" sz="2000">
                <a:solidFill>
                  <a:schemeClr val="bg1"/>
                </a:solidFill>
              </a:rPr>
              <a:t>Sample size</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07"/>
                                        </p:tgtEl>
                                        <p:attrNameLst>
                                          <p:attrName>style.visibility</p:attrName>
                                        </p:attrNameLst>
                                      </p:cBhvr>
                                      <p:to>
                                        <p:strVal val="visible"/>
                                      </p:to>
                                    </p:set>
                                    <p:animEffect transition="in" filter="blinds(horizontal)">
                                      <p:cBhvr>
                                        <p:cTn id="7" dur="500"/>
                                        <p:tgtEl>
                                          <p:spTgt spid="5120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10"/>
                                        </p:tgtEl>
                                        <p:attrNameLst>
                                          <p:attrName>style.visibility</p:attrName>
                                        </p:attrNameLst>
                                      </p:cBhvr>
                                      <p:to>
                                        <p:strVal val="visible"/>
                                      </p:to>
                                    </p:set>
                                    <p:animEffect transition="in" filter="blinds(horizontal)">
                                      <p:cBhvr>
                                        <p:cTn id="12" dur="500"/>
                                        <p:tgtEl>
                                          <p:spTgt spid="512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213"/>
                                        </p:tgtEl>
                                        <p:attrNameLst>
                                          <p:attrName>style.visibility</p:attrName>
                                        </p:attrNameLst>
                                      </p:cBhvr>
                                      <p:to>
                                        <p:strVal val="visible"/>
                                      </p:to>
                                    </p:set>
                                    <p:animEffect transition="in" filter="blinds(horizontal)">
                                      <p:cBhvr>
                                        <p:cTn id="17" dur="500"/>
                                        <p:tgtEl>
                                          <p:spTgt spid="512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216"/>
                                        </p:tgtEl>
                                        <p:attrNameLst>
                                          <p:attrName>style.visibility</p:attrName>
                                        </p:attrNameLst>
                                      </p:cBhvr>
                                      <p:to>
                                        <p:strVal val="visible"/>
                                      </p:to>
                                    </p:set>
                                    <p:animEffect transition="in" filter="blinds(horizontal)">
                                      <p:cBhvr>
                                        <p:cTn id="22" dur="500"/>
                                        <p:tgtEl>
                                          <p:spTgt spid="512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261"/>
                                        </p:tgtEl>
                                        <p:attrNameLst>
                                          <p:attrName>style.visibility</p:attrName>
                                        </p:attrNameLst>
                                      </p:cBhvr>
                                      <p:to>
                                        <p:strVal val="visible"/>
                                      </p:to>
                                    </p:set>
                                    <p:animEffect transition="in" filter="blinds(horizontal)">
                                      <p:cBhvr>
                                        <p:cTn id="27" dur="500"/>
                                        <p:tgtEl>
                                          <p:spTgt spid="51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7" grpId="0" animBg="1"/>
      <p:bldP spid="51210" grpId="0" animBg="1"/>
      <p:bldP spid="51213" grpId="0" animBg="1"/>
      <p:bldP spid="51216" grpId="0" animBg="1"/>
      <p:bldP spid="51261" grpId="0" animBg="1"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8"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Probability of Making A Type II Error</a:t>
            </a:r>
          </a:p>
        </p:txBody>
      </p:sp>
      <p:pic>
        <p:nvPicPr>
          <p:cNvPr id="4198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87401" y="1405101"/>
            <a:ext cx="6969199" cy="495407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chor="t"/>
          <a:lstStyle/>
          <a:p>
            <a:pPr algn="l" eaLnBrk="1" hangingPunct="1"/>
            <a:r>
              <a:rPr lang="en-US" sz="3600"/>
              <a:t>Statistical Testing Procedures</a:t>
            </a:r>
          </a:p>
        </p:txBody>
      </p:sp>
      <p:grpSp>
        <p:nvGrpSpPr>
          <p:cNvPr id="176149" name="Group 21"/>
          <p:cNvGrpSpPr>
            <a:grpSpLocks/>
          </p:cNvGrpSpPr>
          <p:nvPr/>
        </p:nvGrpSpPr>
        <p:grpSpPr bwMode="auto">
          <a:xfrm>
            <a:off x="609600" y="4233863"/>
            <a:ext cx="3200400" cy="1171575"/>
            <a:chOff x="384" y="2814"/>
            <a:chExt cx="2016" cy="738"/>
          </a:xfrm>
        </p:grpSpPr>
        <p:sp>
          <p:nvSpPr>
            <p:cNvPr id="43029" name="AutoShape 6"/>
            <p:cNvSpPr>
              <a:spLocks noChangeArrowheads="1"/>
            </p:cNvSpPr>
            <p:nvPr/>
          </p:nvSpPr>
          <p:spPr bwMode="auto">
            <a:xfrm>
              <a:off x="384" y="2814"/>
              <a:ext cx="1387" cy="738"/>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p>
              <a:pPr algn="ctr"/>
              <a:r>
                <a:rPr lang="en-US" sz="2400"/>
                <a:t>Obtain critical test value</a:t>
              </a:r>
            </a:p>
          </p:txBody>
        </p:sp>
        <p:sp>
          <p:nvSpPr>
            <p:cNvPr id="43030" name="Line 7"/>
            <p:cNvSpPr>
              <a:spLocks noChangeShapeType="1"/>
            </p:cNvSpPr>
            <p:nvPr/>
          </p:nvSpPr>
          <p:spPr bwMode="auto">
            <a:xfrm flipV="1">
              <a:off x="1771" y="2968"/>
              <a:ext cx="629" cy="237"/>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6150" name="Group 22"/>
          <p:cNvGrpSpPr>
            <a:grpSpLocks/>
          </p:cNvGrpSpPr>
          <p:nvPr/>
        </p:nvGrpSpPr>
        <p:grpSpPr bwMode="auto">
          <a:xfrm>
            <a:off x="609600" y="2738438"/>
            <a:ext cx="2819400" cy="1189037"/>
            <a:chOff x="384" y="1872"/>
            <a:chExt cx="1776" cy="749"/>
          </a:xfrm>
        </p:grpSpPr>
        <p:sp>
          <p:nvSpPr>
            <p:cNvPr id="43027" name="AutoShape 4">
              <a:hlinkHover r:id="" action="ppaction://macro?name=changecolor"/>
            </p:cNvPr>
            <p:cNvSpPr>
              <a:spLocks noChangeArrowheads="1"/>
            </p:cNvSpPr>
            <p:nvPr/>
          </p:nvSpPr>
          <p:spPr bwMode="auto">
            <a:xfrm>
              <a:off x="384" y="1872"/>
              <a:ext cx="1387" cy="749"/>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p>
              <a:pPr algn="ctr"/>
              <a:r>
                <a:rPr lang="en-US" sz="2400"/>
                <a:t>Interpret the test</a:t>
              </a:r>
            </a:p>
          </p:txBody>
        </p:sp>
        <p:sp>
          <p:nvSpPr>
            <p:cNvPr id="43028" name="Line 8"/>
            <p:cNvSpPr>
              <a:spLocks noChangeShapeType="1"/>
            </p:cNvSpPr>
            <p:nvPr/>
          </p:nvSpPr>
          <p:spPr bwMode="auto">
            <a:xfrm>
              <a:off x="1776" y="2256"/>
              <a:ext cx="384" cy="24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76137" name="Oval 9"/>
          <p:cNvSpPr>
            <a:spLocks noChangeArrowheads="1"/>
          </p:cNvSpPr>
          <p:nvPr/>
        </p:nvSpPr>
        <p:spPr bwMode="auto">
          <a:xfrm>
            <a:off x="3338513" y="2798763"/>
            <a:ext cx="2543175" cy="1946275"/>
          </a:xfrm>
          <a:prstGeom prst="ellipse">
            <a:avLst/>
          </a:prstGeom>
          <a:solidFill>
            <a:schemeClr val="accent6">
              <a:lumMod val="60000"/>
              <a:lumOff val="40000"/>
            </a:schemeClr>
          </a:solidFill>
          <a:ln w="38100">
            <a:solidFill>
              <a:schemeClr val="tx1"/>
            </a:solidFill>
            <a:round/>
            <a:headEnd/>
            <a:tailEnd/>
          </a:ln>
          <a:effectLst>
            <a:outerShdw dist="71842" dir="2700000" algn="ctr" rotWithShape="0">
              <a:schemeClr val="tx1"/>
            </a:outerShdw>
          </a:effectLst>
        </p:spPr>
        <p:txBody>
          <a:bodyPr wrap="none" anchor="ctr"/>
          <a:lstStyle/>
          <a:p>
            <a:pPr algn="ctr"/>
            <a:r>
              <a:rPr lang="en-US" sz="2800" b="1"/>
              <a:t>Stages</a:t>
            </a:r>
          </a:p>
        </p:txBody>
      </p:sp>
      <p:grpSp>
        <p:nvGrpSpPr>
          <p:cNvPr id="176146" name="Group 18"/>
          <p:cNvGrpSpPr>
            <a:grpSpLocks/>
          </p:cNvGrpSpPr>
          <p:nvPr/>
        </p:nvGrpSpPr>
        <p:grpSpPr bwMode="auto">
          <a:xfrm>
            <a:off x="5945188" y="2738438"/>
            <a:ext cx="2741612" cy="1189037"/>
            <a:chOff x="3745" y="1872"/>
            <a:chExt cx="1727" cy="749"/>
          </a:xfrm>
        </p:grpSpPr>
        <p:sp>
          <p:nvSpPr>
            <p:cNvPr id="43025" name="AutoShape 11"/>
            <p:cNvSpPr>
              <a:spLocks noChangeArrowheads="1"/>
            </p:cNvSpPr>
            <p:nvPr/>
          </p:nvSpPr>
          <p:spPr bwMode="auto">
            <a:xfrm>
              <a:off x="3984" y="1872"/>
              <a:ext cx="1488" cy="749"/>
            </a:xfrm>
            <a:prstGeom prst="roundRect">
              <a:avLst>
                <a:gd name="adj" fmla="val 16667"/>
              </a:avLst>
            </a:prstGeom>
            <a:solidFill>
              <a:srgbClr val="FFDD99"/>
            </a:solidFill>
            <a:ln w="38100">
              <a:solidFill>
                <a:schemeClr val="tx1"/>
              </a:solidFill>
              <a:round/>
              <a:headEnd/>
              <a:tailEnd/>
            </a:ln>
            <a:effectLst>
              <a:outerShdw dist="71842" dir="2700000" algn="ctr" rotWithShape="0">
                <a:schemeClr val="tx1"/>
              </a:outerShdw>
            </a:effectLst>
          </p:spPr>
          <p:txBody>
            <a:bodyPr anchor="ctr"/>
            <a:lstStyle/>
            <a:p>
              <a:pPr algn="ctr"/>
              <a:r>
                <a:rPr lang="en-US" sz="2400"/>
                <a:t>Choose statistical test</a:t>
              </a:r>
            </a:p>
          </p:txBody>
        </p:sp>
        <p:sp>
          <p:nvSpPr>
            <p:cNvPr id="43026" name="Line 12"/>
            <p:cNvSpPr>
              <a:spLocks noChangeShapeType="1"/>
            </p:cNvSpPr>
            <p:nvPr/>
          </p:nvSpPr>
          <p:spPr bwMode="auto">
            <a:xfrm rot="6837260">
              <a:off x="3685" y="2332"/>
              <a:ext cx="310" cy="189"/>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76145" name="Group 17"/>
          <p:cNvGrpSpPr>
            <a:grpSpLocks/>
          </p:cNvGrpSpPr>
          <p:nvPr/>
        </p:nvGrpSpPr>
        <p:grpSpPr bwMode="auto">
          <a:xfrm>
            <a:off x="3292475" y="1366838"/>
            <a:ext cx="2663825" cy="1443037"/>
            <a:chOff x="2074" y="1008"/>
            <a:chExt cx="1678" cy="909"/>
          </a:xfrm>
        </p:grpSpPr>
        <p:sp>
          <p:nvSpPr>
            <p:cNvPr id="43023" name="AutoShape 10"/>
            <p:cNvSpPr>
              <a:spLocks noChangeArrowheads="1"/>
            </p:cNvSpPr>
            <p:nvPr/>
          </p:nvSpPr>
          <p:spPr bwMode="auto">
            <a:xfrm>
              <a:off x="2074" y="1008"/>
              <a:ext cx="1678" cy="749"/>
            </a:xfrm>
            <a:prstGeom prst="roundRect">
              <a:avLst>
                <a:gd name="adj" fmla="val 16667"/>
              </a:avLst>
            </a:prstGeom>
            <a:solidFill>
              <a:srgbClr val="FFDD99"/>
            </a:solidFill>
            <a:ln w="38100">
              <a:solidFill>
                <a:schemeClr val="tx1"/>
              </a:solidFill>
              <a:round/>
              <a:headEnd/>
              <a:tailEnd/>
            </a:ln>
            <a:effectLst>
              <a:outerShdw dist="107763" dir="2700000" algn="ctr" rotWithShape="0">
                <a:schemeClr val="tx2"/>
              </a:outerShdw>
            </a:effectLst>
          </p:spPr>
          <p:txBody>
            <a:bodyPr anchor="ctr"/>
            <a:lstStyle/>
            <a:p>
              <a:pPr algn="ctr"/>
              <a:r>
                <a:rPr lang="en-US" sz="2400"/>
                <a:t>State null hypothesis</a:t>
              </a:r>
            </a:p>
          </p:txBody>
        </p:sp>
        <p:cxnSp>
          <p:nvCxnSpPr>
            <p:cNvPr id="43024" name="AutoShape 13"/>
            <p:cNvCxnSpPr>
              <a:cxnSpLocks noChangeShapeType="1"/>
              <a:stCxn id="43023" idx="2"/>
              <a:endCxn id="176137" idx="0"/>
            </p:cNvCxnSpPr>
            <p:nvPr/>
          </p:nvCxnSpPr>
          <p:spPr bwMode="auto">
            <a:xfrm flipH="1">
              <a:off x="2904" y="1757"/>
              <a:ext cx="9" cy="160"/>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grpSp>
      <p:grpSp>
        <p:nvGrpSpPr>
          <p:cNvPr id="176147" name="Group 19"/>
          <p:cNvGrpSpPr>
            <a:grpSpLocks/>
          </p:cNvGrpSpPr>
          <p:nvPr/>
        </p:nvGrpSpPr>
        <p:grpSpPr bwMode="auto">
          <a:xfrm>
            <a:off x="5508625" y="4262438"/>
            <a:ext cx="3178175" cy="1230312"/>
            <a:chOff x="3470" y="2832"/>
            <a:chExt cx="2002" cy="775"/>
          </a:xfrm>
        </p:grpSpPr>
        <p:sp>
          <p:nvSpPr>
            <p:cNvPr id="43021" name="AutoShape 3"/>
            <p:cNvSpPr>
              <a:spLocks noChangeArrowheads="1"/>
            </p:cNvSpPr>
            <p:nvPr/>
          </p:nvSpPr>
          <p:spPr bwMode="auto">
            <a:xfrm>
              <a:off x="3989" y="2832"/>
              <a:ext cx="1483" cy="775"/>
            </a:xfrm>
            <a:prstGeom prst="roundRect">
              <a:avLst>
                <a:gd name="adj" fmla="val 16667"/>
              </a:avLst>
            </a:prstGeom>
            <a:solidFill>
              <a:srgbClr val="FFDD99"/>
            </a:solidFill>
            <a:ln w="38100">
              <a:solidFill>
                <a:schemeClr val="tx1"/>
              </a:solidFill>
              <a:round/>
              <a:headEnd/>
              <a:tailEnd/>
            </a:ln>
            <a:effectLst>
              <a:outerShdw dist="107763" dir="2700000" algn="ctr" rotWithShape="0">
                <a:schemeClr val="tx2"/>
              </a:outerShdw>
            </a:effectLst>
          </p:spPr>
          <p:txBody>
            <a:bodyPr anchor="ctr"/>
            <a:lstStyle/>
            <a:p>
              <a:pPr algn="ctr"/>
              <a:r>
                <a:rPr lang="en-US" sz="2400"/>
                <a:t>Select level of significance</a:t>
              </a:r>
            </a:p>
          </p:txBody>
        </p:sp>
        <p:cxnSp>
          <p:nvCxnSpPr>
            <p:cNvPr id="43022" name="AutoShape 14"/>
            <p:cNvCxnSpPr>
              <a:cxnSpLocks noChangeShapeType="1"/>
              <a:stCxn id="176137" idx="5"/>
              <a:endCxn id="43021" idx="1"/>
            </p:cNvCxnSpPr>
            <p:nvPr/>
          </p:nvCxnSpPr>
          <p:spPr bwMode="auto">
            <a:xfrm>
              <a:off x="3470" y="2963"/>
              <a:ext cx="519" cy="256"/>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grpSp>
      <p:grpSp>
        <p:nvGrpSpPr>
          <p:cNvPr id="176148" name="Group 20"/>
          <p:cNvGrpSpPr>
            <a:grpSpLocks/>
          </p:cNvGrpSpPr>
          <p:nvPr/>
        </p:nvGrpSpPr>
        <p:grpSpPr bwMode="auto">
          <a:xfrm>
            <a:off x="3505200" y="4756150"/>
            <a:ext cx="2354263" cy="1622425"/>
            <a:chOff x="2208" y="3143"/>
            <a:chExt cx="1483" cy="1022"/>
          </a:xfrm>
        </p:grpSpPr>
        <p:sp>
          <p:nvSpPr>
            <p:cNvPr id="43019" name="AutoShape 15"/>
            <p:cNvSpPr>
              <a:spLocks noChangeArrowheads="1"/>
            </p:cNvSpPr>
            <p:nvPr/>
          </p:nvSpPr>
          <p:spPr bwMode="auto">
            <a:xfrm>
              <a:off x="2208" y="3390"/>
              <a:ext cx="1483" cy="775"/>
            </a:xfrm>
            <a:prstGeom prst="roundRect">
              <a:avLst>
                <a:gd name="adj" fmla="val 16667"/>
              </a:avLst>
            </a:prstGeom>
            <a:solidFill>
              <a:srgbClr val="FFDD99"/>
            </a:solidFill>
            <a:ln w="38100">
              <a:solidFill>
                <a:schemeClr val="tx1"/>
              </a:solidFill>
              <a:round/>
              <a:headEnd/>
              <a:tailEnd/>
            </a:ln>
            <a:effectLst>
              <a:outerShdw dist="107763" dir="2700000" algn="ctr" rotWithShape="0">
                <a:schemeClr val="tx2"/>
              </a:outerShdw>
            </a:effectLst>
          </p:spPr>
          <p:txBody>
            <a:bodyPr anchor="ctr"/>
            <a:lstStyle/>
            <a:p>
              <a:pPr algn="ctr"/>
              <a:r>
                <a:rPr lang="en-US" sz="2400"/>
                <a:t>Compute difference value</a:t>
              </a:r>
            </a:p>
          </p:txBody>
        </p:sp>
        <p:cxnSp>
          <p:nvCxnSpPr>
            <p:cNvPr id="43020" name="AutoShape 16"/>
            <p:cNvCxnSpPr>
              <a:cxnSpLocks noChangeShapeType="1"/>
              <a:stCxn id="43019" idx="0"/>
              <a:endCxn id="176137" idx="4"/>
            </p:cNvCxnSpPr>
            <p:nvPr/>
          </p:nvCxnSpPr>
          <p:spPr bwMode="auto">
            <a:xfrm flipH="1" flipV="1">
              <a:off x="2904" y="3143"/>
              <a:ext cx="45" cy="247"/>
            </a:xfrm>
            <a:prstGeom prst="straightConnector1">
              <a:avLst/>
            </a:prstGeom>
            <a:noFill/>
            <a:ln w="28575">
              <a:solidFill>
                <a:schemeClr val="tx1"/>
              </a:solidFill>
              <a:round/>
              <a:headEnd/>
              <a:tailEnd/>
            </a:ln>
            <a:extLst>
              <a:ext uri="{909E8E84-426E-40DD-AFC4-6F175D3DCCD1}">
                <a14:hiddenFill xmlns:a14="http://schemas.microsoft.com/office/drawing/2010/main" xmlns="">
                  <a:noFill/>
                </a14:hiddenFill>
              </a:ext>
            </a:extLst>
          </p:spPr>
        </p:cxnSp>
      </p:gr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76137"/>
                                        </p:tgtEl>
                                        <p:attrNameLst>
                                          <p:attrName>style.visibility</p:attrName>
                                        </p:attrNameLst>
                                      </p:cBhvr>
                                      <p:to>
                                        <p:strVal val="visible"/>
                                      </p:to>
                                    </p:set>
                                    <p:animEffect transition="in" filter="blinds(horizontal)">
                                      <p:cBhvr>
                                        <p:cTn id="7" dur="500"/>
                                        <p:tgtEl>
                                          <p:spTgt spid="17613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76145"/>
                                        </p:tgtEl>
                                        <p:attrNameLst>
                                          <p:attrName>style.visibility</p:attrName>
                                        </p:attrNameLst>
                                      </p:cBhvr>
                                      <p:to>
                                        <p:strVal val="visible"/>
                                      </p:to>
                                    </p:set>
                                    <p:animEffect transition="in" filter="blinds(horizontal)">
                                      <p:cBhvr>
                                        <p:cTn id="12" dur="500"/>
                                        <p:tgtEl>
                                          <p:spTgt spid="17614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76146"/>
                                        </p:tgtEl>
                                        <p:attrNameLst>
                                          <p:attrName>style.visibility</p:attrName>
                                        </p:attrNameLst>
                                      </p:cBhvr>
                                      <p:to>
                                        <p:strVal val="visible"/>
                                      </p:to>
                                    </p:set>
                                    <p:animEffect transition="in" filter="blinds(horizontal)">
                                      <p:cBhvr>
                                        <p:cTn id="17" dur="500"/>
                                        <p:tgtEl>
                                          <p:spTgt spid="17614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76147"/>
                                        </p:tgtEl>
                                        <p:attrNameLst>
                                          <p:attrName>style.visibility</p:attrName>
                                        </p:attrNameLst>
                                      </p:cBhvr>
                                      <p:to>
                                        <p:strVal val="visible"/>
                                      </p:to>
                                    </p:set>
                                    <p:animEffect transition="in" filter="blinds(horizontal)">
                                      <p:cBhvr>
                                        <p:cTn id="22" dur="500"/>
                                        <p:tgtEl>
                                          <p:spTgt spid="17614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nodeType="clickEffect">
                                  <p:stCondLst>
                                    <p:cond delay="0"/>
                                  </p:stCondLst>
                                  <p:childTnLst>
                                    <p:set>
                                      <p:cBhvr>
                                        <p:cTn id="26" dur="1" fill="hold">
                                          <p:stCondLst>
                                            <p:cond delay="0"/>
                                          </p:stCondLst>
                                        </p:cTn>
                                        <p:tgtEl>
                                          <p:spTgt spid="176148"/>
                                        </p:tgtEl>
                                        <p:attrNameLst>
                                          <p:attrName>style.visibility</p:attrName>
                                        </p:attrNameLst>
                                      </p:cBhvr>
                                      <p:to>
                                        <p:strVal val="visible"/>
                                      </p:to>
                                    </p:set>
                                    <p:animEffect transition="in" filter="blinds(horizontal)">
                                      <p:cBhvr>
                                        <p:cTn id="27" dur="500"/>
                                        <p:tgtEl>
                                          <p:spTgt spid="17614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nodeType="clickEffect">
                                  <p:stCondLst>
                                    <p:cond delay="0"/>
                                  </p:stCondLst>
                                  <p:childTnLst>
                                    <p:set>
                                      <p:cBhvr>
                                        <p:cTn id="31" dur="1" fill="hold">
                                          <p:stCondLst>
                                            <p:cond delay="0"/>
                                          </p:stCondLst>
                                        </p:cTn>
                                        <p:tgtEl>
                                          <p:spTgt spid="176149"/>
                                        </p:tgtEl>
                                        <p:attrNameLst>
                                          <p:attrName>style.visibility</p:attrName>
                                        </p:attrNameLst>
                                      </p:cBhvr>
                                      <p:to>
                                        <p:strVal val="visible"/>
                                      </p:to>
                                    </p:set>
                                    <p:animEffect transition="in" filter="blinds(horizontal)">
                                      <p:cBhvr>
                                        <p:cTn id="32" dur="500"/>
                                        <p:tgtEl>
                                          <p:spTgt spid="17614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76150"/>
                                        </p:tgtEl>
                                        <p:attrNameLst>
                                          <p:attrName>style.visibility</p:attrName>
                                        </p:attrNameLst>
                                      </p:cBhvr>
                                      <p:to>
                                        <p:strVal val="visible"/>
                                      </p:to>
                                    </p:set>
                                    <p:animEffect transition="in" filter="blinds(horizontal)">
                                      <p:cBhvr>
                                        <p:cTn id="37" dur="500"/>
                                        <p:tgtEl>
                                          <p:spTgt spid="17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p:txBody>
          <a:bodyPr anchor="t"/>
          <a:lstStyle/>
          <a:p>
            <a:pPr algn="l" eaLnBrk="1" hangingPunct="1"/>
            <a:r>
              <a:rPr lang="en-US" sz="3600"/>
              <a:t>Tests of Significance</a:t>
            </a:r>
          </a:p>
        </p:txBody>
      </p:sp>
      <p:sp>
        <p:nvSpPr>
          <p:cNvPr id="44035" name="AutoShape 2"/>
          <p:cNvSpPr>
            <a:spLocks noChangeArrowheads="1"/>
          </p:cNvSpPr>
          <p:nvPr/>
        </p:nvSpPr>
        <p:spPr bwMode="auto">
          <a:xfrm>
            <a:off x="250825" y="1663700"/>
            <a:ext cx="8435975" cy="4486275"/>
          </a:xfrm>
          <a:prstGeom prst="star16">
            <a:avLst>
              <a:gd name="adj" fmla="val 39009"/>
            </a:avLst>
          </a:prstGeom>
          <a:solidFill>
            <a:srgbClr val="F4650B"/>
          </a:solidFill>
          <a:ln w="38100">
            <a:solidFill>
              <a:schemeClr val="tx1"/>
            </a:solidFill>
            <a:miter lim="800000"/>
            <a:headEnd/>
            <a:tailEnd/>
          </a:ln>
          <a:effectLst>
            <a:outerShdw dist="107763" dir="2700000" algn="ctr" rotWithShape="0">
              <a:schemeClr val="tx1"/>
            </a:outerShdw>
          </a:effectLst>
        </p:spPr>
        <p:txBody>
          <a:bodyPr wrap="none" anchor="ctr"/>
          <a:lstStyle/>
          <a:p>
            <a:endParaRPr lang="en-US"/>
          </a:p>
        </p:txBody>
      </p:sp>
      <p:sp>
        <p:nvSpPr>
          <p:cNvPr id="251908" name="AutoShape 4"/>
          <p:cNvSpPr>
            <a:spLocks noChangeArrowheads="1"/>
          </p:cNvSpPr>
          <p:nvPr/>
        </p:nvSpPr>
        <p:spPr bwMode="auto">
          <a:xfrm>
            <a:off x="4843463" y="2979738"/>
            <a:ext cx="3505200" cy="2049462"/>
          </a:xfrm>
          <a:prstGeom prst="homePlate">
            <a:avLst>
              <a:gd name="adj" fmla="val 42758"/>
            </a:avLst>
          </a:prstGeom>
          <a:solidFill>
            <a:srgbClr val="99CCFF"/>
          </a:solidFill>
          <a:ln w="9525">
            <a:solidFill>
              <a:schemeClr val="tx1"/>
            </a:solidFill>
            <a:miter lim="800000"/>
            <a:headEnd/>
            <a:tailEnd/>
          </a:ln>
        </p:spPr>
        <p:txBody>
          <a:bodyPr wrap="none" anchor="ctr"/>
          <a:lstStyle/>
          <a:p>
            <a:pPr algn="ctr"/>
            <a:r>
              <a:rPr lang="en-US" sz="3200" dirty="0"/>
              <a:t>Nonparametric</a:t>
            </a:r>
          </a:p>
        </p:txBody>
      </p:sp>
      <p:sp>
        <p:nvSpPr>
          <p:cNvPr id="251909" name="AutoShape 5"/>
          <p:cNvSpPr>
            <a:spLocks noChangeArrowheads="1"/>
          </p:cNvSpPr>
          <p:nvPr/>
        </p:nvSpPr>
        <p:spPr bwMode="auto">
          <a:xfrm flipH="1">
            <a:off x="846138" y="2979738"/>
            <a:ext cx="3505200" cy="2049462"/>
          </a:xfrm>
          <a:prstGeom prst="homePlate">
            <a:avLst>
              <a:gd name="adj" fmla="val 42758"/>
            </a:avLst>
          </a:prstGeom>
          <a:solidFill>
            <a:srgbClr val="FFDD99"/>
          </a:solidFill>
          <a:ln w="9525">
            <a:solidFill>
              <a:schemeClr val="tx1"/>
            </a:solidFill>
            <a:miter lim="800000"/>
            <a:headEnd/>
            <a:tailEnd/>
          </a:ln>
        </p:spPr>
        <p:txBody>
          <a:bodyPr wrap="none" anchor="ctr"/>
          <a:lstStyle/>
          <a:p>
            <a:pPr algn="ctr"/>
            <a:r>
              <a:rPr lang="en-US" sz="3200"/>
              <a:t>Parametric</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1909"/>
                                        </p:tgtEl>
                                        <p:attrNameLst>
                                          <p:attrName>style.visibility</p:attrName>
                                        </p:attrNameLst>
                                      </p:cBhvr>
                                      <p:to>
                                        <p:strVal val="visible"/>
                                      </p:to>
                                    </p:set>
                                    <p:animEffect transition="in" filter="blinds(horizontal)">
                                      <p:cBhvr>
                                        <p:cTn id="7" dur="500"/>
                                        <p:tgtEl>
                                          <p:spTgt spid="25190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1908"/>
                                        </p:tgtEl>
                                        <p:attrNameLst>
                                          <p:attrName>style.visibility</p:attrName>
                                        </p:attrNameLst>
                                      </p:cBhvr>
                                      <p:to>
                                        <p:strVal val="visible"/>
                                      </p:to>
                                    </p:set>
                                    <p:animEffect transition="in" filter="blinds(horizontal)">
                                      <p:cBhvr>
                                        <p:cTn id="12" dur="500"/>
                                        <p:tgtEl>
                                          <p:spTgt spid="2519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1908" grpId="0" animBg="1"/>
      <p:bldP spid="25190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77866" y="1383671"/>
            <a:ext cx="7847281" cy="500264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53954" name="Rectangle 2"/>
          <p:cNvSpPr>
            <a:spLocks noGrp="1" noChangeArrowheads="1"/>
          </p:cNvSpPr>
          <p:nvPr>
            <p:ph type="title"/>
          </p:nvPr>
        </p:nvSpPr>
        <p:spPr>
          <a:xfrm>
            <a:off x="228599" y="304800"/>
            <a:ext cx="8745279" cy="914400"/>
          </a:xfrm>
          <a:ln>
            <a:miter lim="800000"/>
            <a:headEnd/>
            <a:tailEnd/>
          </a:ln>
        </p:spPr>
        <p:txBody>
          <a:bodyPr anchor="t">
            <a:normAutofit fontScale="90000"/>
          </a:bodyPr>
          <a:lstStyle/>
          <a:p>
            <a:pPr algn="l" eaLnBrk="1" hangingPunct="1">
              <a:defRPr/>
            </a:pPr>
            <a:r>
              <a:rPr lang="en-US" sz="3600" dirty="0">
                <a:sym typeface="Symbol" pitchFamily="18" charset="2"/>
              </a:rPr>
              <a:t>Assumptions for Using Parametric Tests</a:t>
            </a:r>
          </a:p>
        </p:txBody>
      </p:sp>
      <p:sp>
        <p:nvSpPr>
          <p:cNvPr id="253955" name="AutoShape 3"/>
          <p:cNvSpPr>
            <a:spLocks noChangeArrowheads="1"/>
          </p:cNvSpPr>
          <p:nvPr/>
        </p:nvSpPr>
        <p:spPr bwMode="auto">
          <a:xfrm>
            <a:off x="2339164" y="2173288"/>
            <a:ext cx="4666914" cy="661987"/>
          </a:xfrm>
          <a:prstGeom prst="roundRect">
            <a:avLst>
              <a:gd name="adj" fmla="val 50000"/>
            </a:avLst>
          </a:prstGeom>
          <a:solidFill>
            <a:srgbClr val="F4650B"/>
          </a:solidFill>
          <a:ln w="38100">
            <a:solidFill>
              <a:schemeClr val="tx1"/>
            </a:solidFill>
            <a:round/>
            <a:headEnd/>
            <a:tailEnd/>
          </a:ln>
          <a:effectLst>
            <a:outerShdw dist="53882" dir="2700000" algn="ctr" rotWithShape="0">
              <a:schemeClr val="tx1"/>
            </a:outerShdw>
          </a:effectLst>
        </p:spPr>
        <p:txBody>
          <a:bodyPr anchor="ctr"/>
          <a:lstStyle/>
          <a:p>
            <a:pPr algn="ctr"/>
            <a:r>
              <a:rPr lang="en-US" sz="2800"/>
              <a:t>Independent observations</a:t>
            </a:r>
          </a:p>
        </p:txBody>
      </p:sp>
      <p:sp>
        <p:nvSpPr>
          <p:cNvPr id="253956" name="AutoShape 4"/>
          <p:cNvSpPr>
            <a:spLocks noChangeArrowheads="1"/>
          </p:cNvSpPr>
          <p:nvPr/>
        </p:nvSpPr>
        <p:spPr bwMode="auto">
          <a:xfrm>
            <a:off x="2941442" y="3057525"/>
            <a:ext cx="4585336" cy="663575"/>
          </a:xfrm>
          <a:prstGeom prst="roundRect">
            <a:avLst>
              <a:gd name="adj" fmla="val 50000"/>
            </a:avLst>
          </a:prstGeom>
          <a:solidFill>
            <a:srgbClr val="FFDD99"/>
          </a:solidFill>
          <a:ln w="38100">
            <a:solidFill>
              <a:schemeClr val="tx1"/>
            </a:solidFill>
            <a:round/>
            <a:headEnd/>
            <a:tailEnd/>
          </a:ln>
          <a:effectLst>
            <a:outerShdw dist="53882" dir="2700000" algn="ctr" rotWithShape="0">
              <a:schemeClr val="tx1"/>
            </a:outerShdw>
          </a:effectLst>
        </p:spPr>
        <p:txBody>
          <a:bodyPr anchor="ctr"/>
          <a:lstStyle/>
          <a:p>
            <a:pPr algn="ctr"/>
            <a:r>
              <a:rPr lang="en-US" sz="2800"/>
              <a:t>Normal distribution</a:t>
            </a:r>
          </a:p>
        </p:txBody>
      </p:sp>
      <p:sp>
        <p:nvSpPr>
          <p:cNvPr id="253957" name="AutoShape 5"/>
          <p:cNvSpPr>
            <a:spLocks noChangeArrowheads="1"/>
          </p:cNvSpPr>
          <p:nvPr/>
        </p:nvSpPr>
        <p:spPr bwMode="auto">
          <a:xfrm>
            <a:off x="3605129" y="3948113"/>
            <a:ext cx="4583636" cy="660400"/>
          </a:xfrm>
          <a:prstGeom prst="roundRect">
            <a:avLst>
              <a:gd name="adj" fmla="val 50000"/>
            </a:avLst>
          </a:prstGeom>
          <a:solidFill>
            <a:srgbClr val="99CCFF"/>
          </a:solidFill>
          <a:ln w="38100">
            <a:solidFill>
              <a:schemeClr val="tx1"/>
            </a:solidFill>
            <a:round/>
            <a:headEnd/>
            <a:tailEnd/>
          </a:ln>
          <a:effectLst>
            <a:outerShdw dist="53882" dir="2700000" algn="ctr" rotWithShape="0">
              <a:schemeClr val="tx1"/>
            </a:outerShdw>
          </a:effectLst>
        </p:spPr>
        <p:txBody>
          <a:bodyPr anchor="ctr"/>
          <a:lstStyle/>
          <a:p>
            <a:pPr algn="ctr"/>
            <a:r>
              <a:rPr lang="en-US" sz="2800"/>
              <a:t>Equal variances</a:t>
            </a:r>
          </a:p>
        </p:txBody>
      </p:sp>
      <p:sp>
        <p:nvSpPr>
          <p:cNvPr id="253958" name="AutoShape 6"/>
          <p:cNvSpPr>
            <a:spLocks noChangeArrowheads="1"/>
          </p:cNvSpPr>
          <p:nvPr/>
        </p:nvSpPr>
        <p:spPr bwMode="auto">
          <a:xfrm>
            <a:off x="4421924" y="4833938"/>
            <a:ext cx="4474866" cy="663575"/>
          </a:xfrm>
          <a:prstGeom prst="roundRect">
            <a:avLst>
              <a:gd name="adj" fmla="val 50000"/>
            </a:avLst>
          </a:prstGeom>
          <a:solidFill>
            <a:srgbClr val="000050"/>
          </a:solidFill>
          <a:ln w="38100">
            <a:solidFill>
              <a:schemeClr val="tx1"/>
            </a:solidFill>
            <a:round/>
            <a:headEnd/>
            <a:tailEnd/>
          </a:ln>
          <a:effectLst>
            <a:outerShdw dist="53882" dir="2700000" algn="ctr" rotWithShape="0">
              <a:schemeClr val="tx1"/>
            </a:outerShdw>
          </a:effectLst>
        </p:spPr>
        <p:txBody>
          <a:bodyPr anchor="ctr"/>
          <a:lstStyle/>
          <a:p>
            <a:pPr algn="ctr"/>
            <a:r>
              <a:rPr lang="en-US" sz="2800">
                <a:solidFill>
                  <a:schemeClr val="bg1"/>
                </a:solidFill>
              </a:rPr>
              <a:t>Interval or ratio scales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3955"/>
                                        </p:tgtEl>
                                        <p:attrNameLst>
                                          <p:attrName>style.visibility</p:attrName>
                                        </p:attrNameLst>
                                      </p:cBhvr>
                                      <p:to>
                                        <p:strVal val="visible"/>
                                      </p:to>
                                    </p:set>
                                    <p:animEffect transition="in" filter="blinds(horizontal)">
                                      <p:cBhvr>
                                        <p:cTn id="7" dur="500"/>
                                        <p:tgtEl>
                                          <p:spTgt spid="2539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53956"/>
                                        </p:tgtEl>
                                        <p:attrNameLst>
                                          <p:attrName>style.visibility</p:attrName>
                                        </p:attrNameLst>
                                      </p:cBhvr>
                                      <p:to>
                                        <p:strVal val="visible"/>
                                      </p:to>
                                    </p:set>
                                    <p:animEffect transition="in" filter="blinds(horizontal)">
                                      <p:cBhvr>
                                        <p:cTn id="12" dur="500"/>
                                        <p:tgtEl>
                                          <p:spTgt spid="25395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53957"/>
                                        </p:tgtEl>
                                        <p:attrNameLst>
                                          <p:attrName>style.visibility</p:attrName>
                                        </p:attrNameLst>
                                      </p:cBhvr>
                                      <p:to>
                                        <p:strVal val="visible"/>
                                      </p:to>
                                    </p:set>
                                    <p:animEffect transition="in" filter="blinds(horizontal)">
                                      <p:cBhvr>
                                        <p:cTn id="17" dur="500"/>
                                        <p:tgtEl>
                                          <p:spTgt spid="25395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53958"/>
                                        </p:tgtEl>
                                        <p:attrNameLst>
                                          <p:attrName>style.visibility</p:attrName>
                                        </p:attrNameLst>
                                      </p:cBhvr>
                                      <p:to>
                                        <p:strVal val="visible"/>
                                      </p:to>
                                    </p:set>
                                    <p:animEffect transition="in" filter="blinds(horizontal)">
                                      <p:cBhvr>
                                        <p:cTn id="22" dur="500"/>
                                        <p:tgtEl>
                                          <p:spTgt spid="2539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animBg="1"/>
      <p:bldP spid="253956" grpId="0" animBg="1"/>
      <p:bldP spid="253957" grpId="0" animBg="1"/>
      <p:bldP spid="25395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4"/>
          <p:cNvSpPr>
            <a:spLocks noGrp="1" noChangeArrowheads="1"/>
          </p:cNvSpPr>
          <p:nvPr>
            <p:ph type="title"/>
          </p:nvPr>
        </p:nvSpPr>
        <p:spPr/>
        <p:txBody>
          <a:bodyPr anchor="t"/>
          <a:lstStyle/>
          <a:p>
            <a:pPr algn="l" eaLnBrk="1" hangingPunct="1"/>
            <a:r>
              <a:rPr lang="en-US" sz="3600"/>
              <a:t>Probability Plot</a:t>
            </a:r>
          </a:p>
        </p:txBody>
      </p:sp>
      <p:pic>
        <p:nvPicPr>
          <p:cNvPr id="46083" name="Picture 12"/>
          <p:cNvPicPr>
            <a:picLocks noGrp="1" noChangeAspect="1" noChangeArrowheads="1"/>
          </p:cNvPicPr>
          <p:nvPr>
            <p:ph sz="quarter" idx="4294967295"/>
          </p:nvPr>
        </p:nvPicPr>
        <p:blipFill>
          <a:blip r:embed="rId3">
            <a:extLst>
              <a:ext uri="{28A0092B-C50C-407E-A947-70E740481C1C}">
                <a14:useLocalDpi xmlns:a14="http://schemas.microsoft.com/office/drawing/2010/main" xmlns="" val="0"/>
              </a:ext>
            </a:extLst>
          </a:blip>
          <a:srcRect/>
          <a:stretch>
            <a:fillRect/>
          </a:stretch>
        </p:blipFill>
        <p:spPr>
          <a:xfrm>
            <a:off x="2245094" y="1414463"/>
            <a:ext cx="4921250" cy="4784725"/>
          </a:xfrm>
          <a:noFill/>
        </p:spPr>
      </p:pic>
    </p:spTree>
  </p:cSld>
  <p:clrMapOvr>
    <a:masterClrMapping/>
  </p:clrMapOvr>
  <p:transition>
    <p:cove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4"/>
          <p:cNvSpPr>
            <a:spLocks noGrp="1" noChangeArrowheads="1"/>
          </p:cNvSpPr>
          <p:nvPr>
            <p:ph type="title"/>
          </p:nvPr>
        </p:nvSpPr>
        <p:spPr/>
        <p:txBody>
          <a:bodyPr anchor="t"/>
          <a:lstStyle/>
          <a:p>
            <a:pPr algn="l" eaLnBrk="1" hangingPunct="1"/>
            <a:r>
              <a:rPr lang="en-US" sz="3600"/>
              <a:t>Probability Plot</a:t>
            </a:r>
          </a:p>
        </p:txBody>
      </p:sp>
      <p:pic>
        <p:nvPicPr>
          <p:cNvPr id="47107" name="Picture 12"/>
          <p:cNvPicPr>
            <a:picLocks noGrp="1" noChangeAspect="1" noChangeArrowheads="1"/>
          </p:cNvPicPr>
          <p:nvPr>
            <p:ph sz="quarter" idx="4294967295"/>
          </p:nvPr>
        </p:nvPicPr>
        <p:blipFill>
          <a:blip r:embed="rId3">
            <a:extLst>
              <a:ext uri="{28A0092B-C50C-407E-A947-70E740481C1C}">
                <a14:useLocalDpi xmlns:a14="http://schemas.microsoft.com/office/drawing/2010/main" xmlns="" val="0"/>
              </a:ext>
            </a:extLst>
          </a:blip>
          <a:srcRect/>
          <a:stretch>
            <a:fillRect/>
          </a:stretch>
        </p:blipFill>
        <p:spPr>
          <a:xfrm>
            <a:off x="1679975" y="1417011"/>
            <a:ext cx="5996762" cy="5093526"/>
          </a:xfrm>
          <a:noFill/>
        </p:spPr>
      </p:pic>
    </p:spTree>
  </p:cSld>
  <p:clrMapOvr>
    <a:masterClrMapping/>
  </p:clrMapOvr>
  <p:transition>
    <p:cove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4"/>
          <p:cNvSpPr>
            <a:spLocks noGrp="1" noChangeArrowheads="1"/>
          </p:cNvSpPr>
          <p:nvPr>
            <p:ph type="title"/>
          </p:nvPr>
        </p:nvSpPr>
        <p:spPr/>
        <p:txBody>
          <a:bodyPr anchor="t"/>
          <a:lstStyle/>
          <a:p>
            <a:pPr algn="l" eaLnBrk="1" hangingPunct="1"/>
            <a:r>
              <a:rPr lang="en-US" sz="3600"/>
              <a:t>Probability Plot</a:t>
            </a:r>
          </a:p>
        </p:txBody>
      </p:sp>
      <p:pic>
        <p:nvPicPr>
          <p:cNvPr id="48131" name="Picture 12"/>
          <p:cNvPicPr>
            <a:picLocks noGrp="1" noChangeAspect="1" noChangeArrowheads="1"/>
          </p:cNvPicPr>
          <p:nvPr>
            <p:ph sz="quarter" idx="4294967295"/>
          </p:nvPr>
        </p:nvPicPr>
        <p:blipFill>
          <a:blip r:embed="rId3">
            <a:extLst>
              <a:ext uri="{28A0092B-C50C-407E-A947-70E740481C1C}">
                <a14:useLocalDpi xmlns:a14="http://schemas.microsoft.com/office/drawing/2010/main" xmlns="" val="0"/>
              </a:ext>
            </a:extLst>
          </a:blip>
          <a:srcRect/>
          <a:stretch>
            <a:fillRect/>
          </a:stretch>
        </p:blipFill>
        <p:spPr>
          <a:xfrm>
            <a:off x="244559" y="1584325"/>
            <a:ext cx="8680450" cy="4737100"/>
          </a:xfrm>
          <a:noFill/>
        </p:spPr>
      </p:pic>
    </p:spTree>
  </p:cSld>
  <p:clrMapOvr>
    <a:masterClrMapping/>
  </p:clrMapOvr>
  <p:transition>
    <p:cove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67731" y="1355725"/>
            <a:ext cx="7591105" cy="50607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9154" name="Rectangle 2"/>
          <p:cNvSpPr>
            <a:spLocks noGrp="1" noChangeArrowheads="1"/>
          </p:cNvSpPr>
          <p:nvPr>
            <p:ph type="title"/>
          </p:nvPr>
        </p:nvSpPr>
        <p:spPr/>
        <p:txBody>
          <a:bodyPr anchor="t"/>
          <a:lstStyle/>
          <a:p>
            <a:pPr algn="l" eaLnBrk="1" hangingPunct="1"/>
            <a:r>
              <a:rPr lang="en-US" sz="3600">
                <a:sym typeface="Symbol" pitchFamily="18" charset="2"/>
              </a:rPr>
              <a:t>Advantages of Nonparametric Tests</a:t>
            </a:r>
          </a:p>
        </p:txBody>
      </p:sp>
      <p:sp>
        <p:nvSpPr>
          <p:cNvPr id="265219" name="AutoShape 3"/>
          <p:cNvSpPr>
            <a:spLocks noChangeArrowheads="1"/>
          </p:cNvSpPr>
          <p:nvPr/>
        </p:nvSpPr>
        <p:spPr bwMode="auto">
          <a:xfrm>
            <a:off x="3376120" y="1841500"/>
            <a:ext cx="5530850" cy="842963"/>
          </a:xfrm>
          <a:prstGeom prst="roundRect">
            <a:avLst>
              <a:gd name="adj" fmla="val 50000"/>
            </a:avLst>
          </a:prstGeom>
          <a:solidFill>
            <a:srgbClr val="F4650B"/>
          </a:solidFill>
          <a:ln w="38100">
            <a:solidFill>
              <a:schemeClr val="tx1"/>
            </a:solidFill>
            <a:round/>
            <a:headEnd/>
            <a:tailEnd/>
          </a:ln>
          <a:effectLst>
            <a:outerShdw dist="53882" dir="2700000" algn="ctr" rotWithShape="0">
              <a:schemeClr val="tx1"/>
            </a:outerShdw>
          </a:effectLst>
        </p:spPr>
        <p:txBody>
          <a:bodyPr anchor="ctr"/>
          <a:lstStyle/>
          <a:p>
            <a:pPr algn="ctr"/>
            <a:r>
              <a:rPr lang="en-US" sz="2800"/>
              <a:t>Easy to understand and use</a:t>
            </a:r>
          </a:p>
        </p:txBody>
      </p:sp>
      <p:sp>
        <p:nvSpPr>
          <p:cNvPr id="265220" name="AutoShape 4"/>
          <p:cNvSpPr>
            <a:spLocks noChangeArrowheads="1"/>
          </p:cNvSpPr>
          <p:nvPr/>
        </p:nvSpPr>
        <p:spPr bwMode="auto">
          <a:xfrm>
            <a:off x="3376121" y="2860675"/>
            <a:ext cx="5530850" cy="860425"/>
          </a:xfrm>
          <a:prstGeom prst="roundRect">
            <a:avLst>
              <a:gd name="adj" fmla="val 50000"/>
            </a:avLst>
          </a:prstGeom>
          <a:solidFill>
            <a:srgbClr val="FFDD99"/>
          </a:solidFill>
          <a:ln w="38100">
            <a:solidFill>
              <a:schemeClr val="tx1"/>
            </a:solidFill>
            <a:round/>
            <a:headEnd/>
            <a:tailEnd/>
          </a:ln>
          <a:effectLst>
            <a:outerShdw dist="53882" dir="2700000" algn="ctr" rotWithShape="0">
              <a:schemeClr val="tx1"/>
            </a:outerShdw>
          </a:effectLst>
        </p:spPr>
        <p:txBody>
          <a:bodyPr anchor="ctr"/>
          <a:lstStyle/>
          <a:p>
            <a:pPr algn="ctr"/>
            <a:r>
              <a:rPr lang="en-US" sz="2800"/>
              <a:t>Usable with nominal data</a:t>
            </a:r>
          </a:p>
        </p:txBody>
      </p:sp>
      <p:sp>
        <p:nvSpPr>
          <p:cNvPr id="265221" name="AutoShape 5"/>
          <p:cNvSpPr>
            <a:spLocks noChangeArrowheads="1"/>
          </p:cNvSpPr>
          <p:nvPr/>
        </p:nvSpPr>
        <p:spPr bwMode="auto">
          <a:xfrm>
            <a:off x="3376120" y="3948113"/>
            <a:ext cx="5530851" cy="889000"/>
          </a:xfrm>
          <a:prstGeom prst="roundRect">
            <a:avLst>
              <a:gd name="adj" fmla="val 50000"/>
            </a:avLst>
          </a:prstGeom>
          <a:solidFill>
            <a:srgbClr val="99CCFF"/>
          </a:solidFill>
          <a:ln w="38100">
            <a:solidFill>
              <a:schemeClr val="tx1"/>
            </a:solidFill>
            <a:round/>
            <a:headEnd/>
            <a:tailEnd/>
          </a:ln>
          <a:effectLst>
            <a:outerShdw dist="53882" dir="2700000" algn="ctr" rotWithShape="0">
              <a:schemeClr val="tx1"/>
            </a:outerShdw>
          </a:effectLst>
        </p:spPr>
        <p:txBody>
          <a:bodyPr anchor="ctr"/>
          <a:lstStyle/>
          <a:p>
            <a:pPr algn="ctr"/>
            <a:r>
              <a:rPr lang="en-US" sz="2800" dirty="0"/>
              <a:t>Appropriate for ordinal data</a:t>
            </a:r>
          </a:p>
        </p:txBody>
      </p:sp>
      <p:sp>
        <p:nvSpPr>
          <p:cNvPr id="265222" name="AutoShape 6"/>
          <p:cNvSpPr>
            <a:spLocks noChangeArrowheads="1"/>
          </p:cNvSpPr>
          <p:nvPr/>
        </p:nvSpPr>
        <p:spPr bwMode="auto">
          <a:xfrm>
            <a:off x="3376120" y="5040313"/>
            <a:ext cx="5530850" cy="858837"/>
          </a:xfrm>
          <a:prstGeom prst="roundRect">
            <a:avLst>
              <a:gd name="adj" fmla="val 50000"/>
            </a:avLst>
          </a:prstGeom>
          <a:solidFill>
            <a:srgbClr val="000050"/>
          </a:solidFill>
          <a:ln w="38100">
            <a:solidFill>
              <a:schemeClr val="tx1"/>
            </a:solidFill>
            <a:round/>
            <a:headEnd/>
            <a:tailEnd/>
          </a:ln>
          <a:effectLst>
            <a:outerShdw dist="53882" dir="2700000" algn="ctr" rotWithShape="0">
              <a:schemeClr val="tx1"/>
            </a:outerShdw>
          </a:effectLst>
        </p:spPr>
        <p:txBody>
          <a:bodyPr anchor="ctr"/>
          <a:lstStyle/>
          <a:p>
            <a:pPr algn="ctr"/>
            <a:r>
              <a:rPr lang="en-US" sz="2800" dirty="0">
                <a:solidFill>
                  <a:schemeClr val="bg1"/>
                </a:solidFill>
              </a:rPr>
              <a:t>Appropriate for non-normal population distributions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5219"/>
                                        </p:tgtEl>
                                        <p:attrNameLst>
                                          <p:attrName>style.visibility</p:attrName>
                                        </p:attrNameLst>
                                      </p:cBhvr>
                                      <p:to>
                                        <p:strVal val="visible"/>
                                      </p:to>
                                    </p:set>
                                    <p:animEffect transition="in" filter="blinds(horizontal)">
                                      <p:cBhvr>
                                        <p:cTn id="7" dur="500"/>
                                        <p:tgtEl>
                                          <p:spTgt spid="2652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5220"/>
                                        </p:tgtEl>
                                        <p:attrNameLst>
                                          <p:attrName>style.visibility</p:attrName>
                                        </p:attrNameLst>
                                      </p:cBhvr>
                                      <p:to>
                                        <p:strVal val="visible"/>
                                      </p:to>
                                    </p:set>
                                    <p:animEffect transition="in" filter="blinds(horizontal)">
                                      <p:cBhvr>
                                        <p:cTn id="12" dur="500"/>
                                        <p:tgtEl>
                                          <p:spTgt spid="2652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65221"/>
                                        </p:tgtEl>
                                        <p:attrNameLst>
                                          <p:attrName>style.visibility</p:attrName>
                                        </p:attrNameLst>
                                      </p:cBhvr>
                                      <p:to>
                                        <p:strVal val="visible"/>
                                      </p:to>
                                    </p:set>
                                    <p:animEffect transition="in" filter="blinds(horizontal)">
                                      <p:cBhvr>
                                        <p:cTn id="17" dur="500"/>
                                        <p:tgtEl>
                                          <p:spTgt spid="2652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65222"/>
                                        </p:tgtEl>
                                        <p:attrNameLst>
                                          <p:attrName>style.visibility</p:attrName>
                                        </p:attrNameLst>
                                      </p:cBhvr>
                                      <p:to>
                                        <p:strVal val="visible"/>
                                      </p:to>
                                    </p:set>
                                    <p:animEffect transition="in" filter="blinds(horizontal)">
                                      <p:cBhvr>
                                        <p:cTn id="22" dur="500"/>
                                        <p:tgtEl>
                                          <p:spTgt spid="265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5219" grpId="0" animBg="1"/>
      <p:bldP spid="265220" grpId="0" animBg="1"/>
      <p:bldP spid="265221" grpId="0" animBg="1"/>
      <p:bldP spid="2652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72597" y="1348309"/>
            <a:ext cx="7567905" cy="504527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0178" name="Rectangle 4"/>
          <p:cNvSpPr>
            <a:spLocks noGrp="1" noChangeArrowheads="1"/>
          </p:cNvSpPr>
          <p:nvPr>
            <p:ph type="title"/>
          </p:nvPr>
        </p:nvSpPr>
        <p:spPr/>
        <p:txBody>
          <a:bodyPr anchor="t"/>
          <a:lstStyle/>
          <a:p>
            <a:pPr algn="l" eaLnBrk="1" hangingPunct="1"/>
            <a:r>
              <a:rPr lang="en-US" sz="3600"/>
              <a:t>How to Select a Test</a:t>
            </a:r>
          </a:p>
        </p:txBody>
      </p:sp>
      <p:sp>
        <p:nvSpPr>
          <p:cNvPr id="168965" name="AutoShape 5"/>
          <p:cNvSpPr>
            <a:spLocks noChangeArrowheads="1"/>
          </p:cNvSpPr>
          <p:nvPr/>
        </p:nvSpPr>
        <p:spPr bwMode="auto">
          <a:xfrm>
            <a:off x="3381152" y="2073348"/>
            <a:ext cx="5455388" cy="762073"/>
          </a:xfrm>
          <a:prstGeom prst="roundRect">
            <a:avLst>
              <a:gd name="adj" fmla="val 16667"/>
            </a:avLst>
          </a:prstGeom>
          <a:solidFill>
            <a:srgbClr val="F4650B"/>
          </a:solidFill>
          <a:ln w="9525">
            <a:solidFill>
              <a:schemeClr val="tx1"/>
            </a:solidFill>
            <a:round/>
            <a:headEnd/>
            <a:tailEnd/>
          </a:ln>
        </p:spPr>
        <p:txBody>
          <a:bodyPr wrap="none" anchor="ctr"/>
          <a:lstStyle/>
          <a:p>
            <a:pPr algn="ctr"/>
            <a:r>
              <a:rPr lang="en-US" sz="2800"/>
              <a:t>How many samples are involved?</a:t>
            </a:r>
          </a:p>
        </p:txBody>
      </p:sp>
      <p:sp>
        <p:nvSpPr>
          <p:cNvPr id="168966" name="AutoShape 6"/>
          <p:cNvSpPr>
            <a:spLocks noChangeArrowheads="1"/>
          </p:cNvSpPr>
          <p:nvPr/>
        </p:nvSpPr>
        <p:spPr bwMode="auto">
          <a:xfrm>
            <a:off x="4874139" y="2835422"/>
            <a:ext cx="3962399" cy="1250950"/>
          </a:xfrm>
          <a:prstGeom prst="roundRect">
            <a:avLst>
              <a:gd name="adj" fmla="val 16667"/>
            </a:avLst>
          </a:prstGeom>
          <a:solidFill>
            <a:srgbClr val="FFDD99"/>
          </a:solidFill>
          <a:ln w="9525">
            <a:solidFill>
              <a:schemeClr val="tx1"/>
            </a:solidFill>
            <a:round/>
            <a:headEnd/>
            <a:tailEnd/>
          </a:ln>
        </p:spPr>
        <p:txBody>
          <a:bodyPr wrap="none" anchor="ctr"/>
          <a:lstStyle/>
          <a:p>
            <a:pPr algn="ctr"/>
            <a:r>
              <a:rPr lang="en-US" sz="2800" dirty="0"/>
              <a:t>Are the individual cases </a:t>
            </a:r>
          </a:p>
          <a:p>
            <a:pPr algn="ctr"/>
            <a:r>
              <a:rPr lang="en-US" sz="2800" dirty="0"/>
              <a:t>independent or related?</a:t>
            </a:r>
          </a:p>
        </p:txBody>
      </p:sp>
      <p:sp>
        <p:nvSpPr>
          <p:cNvPr id="168967" name="AutoShape 7"/>
          <p:cNvSpPr>
            <a:spLocks noChangeArrowheads="1"/>
          </p:cNvSpPr>
          <p:nvPr/>
        </p:nvSpPr>
        <p:spPr bwMode="auto">
          <a:xfrm>
            <a:off x="3381152" y="4086372"/>
            <a:ext cx="5455388" cy="1295400"/>
          </a:xfrm>
          <a:prstGeom prst="roundRect">
            <a:avLst>
              <a:gd name="adj" fmla="val 16667"/>
            </a:avLst>
          </a:prstGeom>
          <a:solidFill>
            <a:srgbClr val="99CCFF"/>
          </a:solidFill>
          <a:ln w="9525">
            <a:solidFill>
              <a:schemeClr val="tx1"/>
            </a:solidFill>
            <a:round/>
            <a:headEnd/>
            <a:tailEnd/>
          </a:ln>
        </p:spPr>
        <p:txBody>
          <a:bodyPr wrap="none" anchor="ctr"/>
          <a:lstStyle/>
          <a:p>
            <a:pPr algn="ctr"/>
            <a:r>
              <a:rPr lang="en-US" sz="2800" dirty="0"/>
              <a:t>Is the measurement </a:t>
            </a:r>
          </a:p>
          <a:p>
            <a:pPr algn="ctr"/>
            <a:r>
              <a:rPr lang="en-US" sz="2800" dirty="0"/>
              <a:t>nominal, ordinal, interval, or ratio?</a:t>
            </a:r>
          </a:p>
        </p:txBody>
      </p:sp>
      <p:sp>
        <p:nvSpPr>
          <p:cNvPr id="7" name="AutoShape 6"/>
          <p:cNvSpPr>
            <a:spLocks noChangeArrowheads="1"/>
          </p:cNvSpPr>
          <p:nvPr/>
        </p:nvSpPr>
        <p:spPr bwMode="auto">
          <a:xfrm>
            <a:off x="3381152" y="2835422"/>
            <a:ext cx="1492987" cy="1250950"/>
          </a:xfrm>
          <a:prstGeom prst="roundRect">
            <a:avLst>
              <a:gd name="adj" fmla="val 16667"/>
            </a:avLst>
          </a:prstGeom>
          <a:solidFill>
            <a:srgbClr val="FFDD99"/>
          </a:solidFill>
          <a:ln w="9525">
            <a:solidFill>
              <a:schemeClr val="tx1"/>
            </a:solidFill>
            <a:round/>
            <a:headEnd/>
            <a:tailEnd/>
          </a:ln>
        </p:spPr>
        <p:txBody>
          <a:bodyPr wrap="none" anchor="ctr"/>
          <a:lstStyle/>
          <a:p>
            <a:pPr algn="ctr"/>
            <a:r>
              <a:rPr lang="en-US" sz="2800" dirty="0"/>
              <a:t>If </a:t>
            </a:r>
            <a:r>
              <a:rPr lang="en-US" sz="2800" u="sng" dirty="0">
                <a:sym typeface="Symbol" pitchFamily="18" charset="2"/>
              </a:rPr>
              <a:t>&gt; </a:t>
            </a:r>
            <a:r>
              <a:rPr lang="en-US" sz="2800" dirty="0"/>
              <a:t>2</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965"/>
                                        </p:tgtEl>
                                        <p:attrNameLst>
                                          <p:attrName>style.visibility</p:attrName>
                                        </p:attrNameLst>
                                      </p:cBhvr>
                                      <p:to>
                                        <p:strVal val="visible"/>
                                      </p:to>
                                    </p:set>
                                    <p:animEffect transition="in" filter="blinds(horizontal)">
                                      <p:cBhvr>
                                        <p:cTn id="7" dur="500"/>
                                        <p:tgtEl>
                                          <p:spTgt spid="1689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966"/>
                                        </p:tgtEl>
                                        <p:attrNameLst>
                                          <p:attrName>style.visibility</p:attrName>
                                        </p:attrNameLst>
                                      </p:cBhvr>
                                      <p:to>
                                        <p:strVal val="visible"/>
                                      </p:to>
                                    </p:set>
                                    <p:animEffect transition="in" filter="blinds(horizontal)">
                                      <p:cBhvr>
                                        <p:cTn id="17" dur="500"/>
                                        <p:tgtEl>
                                          <p:spTgt spid="16896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68967"/>
                                        </p:tgtEl>
                                        <p:attrNameLst>
                                          <p:attrName>style.visibility</p:attrName>
                                        </p:attrNameLst>
                                      </p:cBhvr>
                                      <p:to>
                                        <p:strVal val="visible"/>
                                      </p:to>
                                    </p:set>
                                    <p:animEffect transition="in" filter="blinds(horizontal)">
                                      <p:cBhvr>
                                        <p:cTn id="22" dur="500"/>
                                        <p:tgtEl>
                                          <p:spTgt spid="168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5" grpId="0" animBg="1"/>
      <p:bldP spid="168966" grpId="0" animBg="1"/>
      <p:bldP spid="168967"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8"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Recommended Statistical Techniques</a:t>
            </a:r>
          </a:p>
        </p:txBody>
      </p:sp>
      <p:graphicFrame>
        <p:nvGraphicFramePr>
          <p:cNvPr id="76857" name="Group 57"/>
          <p:cNvGraphicFramePr>
            <a:graphicFrameLocks noGrp="1"/>
          </p:cNvGraphicFramePr>
          <p:nvPr>
            <p:ph sz="quarter" idx="4294967295"/>
            <p:extLst>
              <p:ext uri="{D42A27DB-BD31-4B8C-83A1-F6EECF244321}">
                <p14:modId xmlns:p14="http://schemas.microsoft.com/office/powerpoint/2010/main" xmlns="" val="2779810761"/>
              </p:ext>
            </p:extLst>
          </p:nvPr>
        </p:nvGraphicFramePr>
        <p:xfrm>
          <a:off x="458289" y="1420929"/>
          <a:ext cx="8239125" cy="4905034"/>
        </p:xfrm>
        <a:graphic>
          <a:graphicData uri="http://schemas.openxmlformats.org/drawingml/2006/table">
            <a:tbl>
              <a:tblPr/>
              <a:tblGrid>
                <a:gridCol w="1265238">
                  <a:extLst>
                    <a:ext uri="{9D8B030D-6E8A-4147-A177-3AD203B41FA5}">
                      <a16:colId xmlns:a16="http://schemas.microsoft.com/office/drawing/2014/main" xmlns="" val="20000"/>
                    </a:ext>
                  </a:extLst>
                </a:gridCol>
                <a:gridCol w="1525587">
                  <a:extLst>
                    <a:ext uri="{9D8B030D-6E8A-4147-A177-3AD203B41FA5}">
                      <a16:colId xmlns:a16="http://schemas.microsoft.com/office/drawing/2014/main" xmlns="" val="20001"/>
                    </a:ext>
                  </a:extLst>
                </a:gridCol>
                <a:gridCol w="1362075">
                  <a:extLst>
                    <a:ext uri="{9D8B030D-6E8A-4147-A177-3AD203B41FA5}">
                      <a16:colId xmlns:a16="http://schemas.microsoft.com/office/drawing/2014/main" xmlns="" val="20002"/>
                    </a:ext>
                  </a:extLst>
                </a:gridCol>
                <a:gridCol w="1362075">
                  <a:extLst>
                    <a:ext uri="{9D8B030D-6E8A-4147-A177-3AD203B41FA5}">
                      <a16:colId xmlns:a16="http://schemas.microsoft.com/office/drawing/2014/main" xmlns="" val="20003"/>
                    </a:ext>
                  </a:extLst>
                </a:gridCol>
                <a:gridCol w="1362075">
                  <a:extLst>
                    <a:ext uri="{9D8B030D-6E8A-4147-A177-3AD203B41FA5}">
                      <a16:colId xmlns:a16="http://schemas.microsoft.com/office/drawing/2014/main" xmlns="" val="20004"/>
                    </a:ext>
                  </a:extLst>
                </a:gridCol>
                <a:gridCol w="1362075">
                  <a:extLst>
                    <a:ext uri="{9D8B030D-6E8A-4147-A177-3AD203B41FA5}">
                      <a16:colId xmlns:a16="http://schemas.microsoft.com/office/drawing/2014/main" xmlns="" val="20005"/>
                    </a:ext>
                  </a:extLst>
                </a:gridCol>
              </a:tblGrid>
              <a:tr h="48545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bg1"/>
                        </a:solidFill>
                        <a:effectLst/>
                        <a:latin typeface="Arial" charset="0"/>
                      </a:endParaRPr>
                    </a:p>
                  </a:txBody>
                  <a:tcPr marT="45717" marB="45717"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bg1"/>
                        </a:solidFill>
                        <a:effectLst/>
                        <a:latin typeface="Arial" charset="0"/>
                      </a:endParaRP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Two-Sample Tests</a:t>
                      </a:r>
                      <a:r>
                        <a:rPr kumimoji="0" lang="en-US" sz="900" b="1" i="1" u="none" strike="noStrike" cap="none" normalizeH="0" baseline="0" dirty="0">
                          <a:ln>
                            <a:noFill/>
                          </a:ln>
                          <a:solidFill>
                            <a:schemeClr val="bg1"/>
                          </a:solidFill>
                          <a:effectLst/>
                          <a:latin typeface="Arial" charset="0"/>
                        </a:rPr>
                        <a:t/>
                      </a:r>
                      <a:br>
                        <a:rPr kumimoji="0" lang="en-US" sz="900" b="1" i="1" u="none" strike="noStrike" cap="none" normalizeH="0" baseline="0" dirty="0">
                          <a:ln>
                            <a:noFill/>
                          </a:ln>
                          <a:solidFill>
                            <a:schemeClr val="bg1"/>
                          </a:solidFill>
                          <a:effectLst/>
                          <a:latin typeface="Arial" charset="0"/>
                        </a:rPr>
                      </a:br>
                      <a:r>
                        <a:rPr kumimoji="0" lang="en-US" sz="900" b="1" i="1" u="none" strike="noStrike" cap="none" normalizeH="0" baseline="0" dirty="0">
                          <a:ln>
                            <a:noFill/>
                          </a:ln>
                          <a:solidFill>
                            <a:schemeClr val="bg1"/>
                          </a:solidFill>
                          <a:effectLst/>
                          <a:latin typeface="Arial" charset="0"/>
                        </a:rPr>
                        <a:t>________________________________________</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bg1"/>
                          </a:solidFill>
                          <a:effectLst/>
                          <a:latin typeface="Arial" charset="0"/>
                        </a:rPr>
                        <a:t>k</a:t>
                      </a:r>
                      <a:r>
                        <a:rPr kumimoji="0" lang="en-US" sz="1400" b="1" i="1" u="none" strike="noStrike" cap="none" normalizeH="0" baseline="0" dirty="0">
                          <a:ln>
                            <a:noFill/>
                          </a:ln>
                          <a:solidFill>
                            <a:schemeClr val="bg1"/>
                          </a:solidFill>
                          <a:effectLst/>
                          <a:latin typeface="Arial" charset="0"/>
                        </a:rPr>
                        <a:t>-Sample Tests</a:t>
                      </a:r>
                      <a:r>
                        <a:rPr kumimoji="0" lang="en-US" sz="900" b="1" i="1" u="none" strike="noStrike" cap="none" normalizeH="0" baseline="0" dirty="0">
                          <a:ln>
                            <a:noFill/>
                          </a:ln>
                          <a:solidFill>
                            <a:schemeClr val="bg1"/>
                          </a:solidFill>
                          <a:effectLst/>
                          <a:latin typeface="Arial" charset="0"/>
                        </a:rPr>
                        <a:t> ________________________________________</a:t>
                      </a:r>
                    </a:p>
                  </a:txBody>
                  <a:tcPr marT="45717" marB="45717"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extLst>
                  <a:ext uri="{0D108BD9-81ED-4DB2-BD59-A6C34878D82A}">
                    <a16:rowId xmlns:a16="http://schemas.microsoft.com/office/drawing/2014/main" xmlns="" val="10000"/>
                  </a:ext>
                </a:extLst>
              </a:tr>
              <a:tr h="51812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a:ln>
                            <a:noFill/>
                          </a:ln>
                          <a:solidFill>
                            <a:schemeClr val="bg1"/>
                          </a:solidFill>
                          <a:effectLst/>
                          <a:latin typeface="Arial" charset="0"/>
                        </a:rPr>
                        <a:t>Measurement Scale</a:t>
                      </a:r>
                    </a:p>
                  </a:txBody>
                  <a:tcPr marT="45717" marB="45717"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One-Sample Case</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Related Samples</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Independent Samples</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Related Samples</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Independent Samples</a:t>
                      </a:r>
                    </a:p>
                  </a:txBody>
                  <a:tcPr marT="45717" marB="45717"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9874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Nominal</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Binomial</a:t>
                      </a: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a:ln>
                            <a:noFill/>
                          </a:ln>
                          <a:solidFill>
                            <a:schemeClr val="tx1"/>
                          </a:solidFill>
                          <a:effectLst/>
                          <a:latin typeface="Arial" charset="0"/>
                        </a:rPr>
                        <a:t> x</a:t>
                      </a:r>
                      <a:r>
                        <a:rPr kumimoji="0" lang="en-US" sz="1400" b="0" i="0" u="none" strike="noStrike" cap="none" normalizeH="0" baseline="30000">
                          <a:ln>
                            <a:noFill/>
                          </a:ln>
                          <a:solidFill>
                            <a:schemeClr val="tx1"/>
                          </a:solidFill>
                          <a:effectLst/>
                          <a:latin typeface="Arial" charset="0"/>
                        </a:rPr>
                        <a:t>2</a:t>
                      </a:r>
                      <a:r>
                        <a:rPr kumimoji="0" lang="en-US" sz="1400" b="0" i="1" u="none" strike="noStrike" cap="none" normalizeH="0" baseline="0">
                          <a:ln>
                            <a:noFill/>
                          </a:ln>
                          <a:solidFill>
                            <a:schemeClr val="tx1"/>
                          </a:solidFill>
                          <a:effectLst/>
                          <a:latin typeface="Arial" charset="0"/>
                        </a:rPr>
                        <a:t> one-sample test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a:t>
                      </a:r>
                      <a:r>
                        <a:rPr kumimoji="0" lang="en-US" sz="1400" b="0" i="1" u="none" strike="noStrike" cap="none" normalizeH="0" baseline="0" dirty="0" err="1">
                          <a:ln>
                            <a:noFill/>
                          </a:ln>
                          <a:solidFill>
                            <a:schemeClr val="tx1"/>
                          </a:solidFill>
                          <a:effectLst/>
                          <a:latin typeface="Arial" charset="0"/>
                        </a:rPr>
                        <a:t>McNemar</a:t>
                      </a:r>
                      <a:endParaRPr kumimoji="0" lang="en-US" sz="1400" b="0" i="1" u="none" strike="noStrike" cap="none" normalizeH="0" baseline="0" dirty="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Fisher exact test</a:t>
                      </a: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a:t>
                      </a:r>
                      <a:r>
                        <a:rPr kumimoji="0" lang="en-US" sz="1400" b="0" i="0" u="none" strike="noStrike" cap="none" normalizeH="0" baseline="0" dirty="0">
                          <a:ln>
                            <a:noFill/>
                          </a:ln>
                          <a:solidFill>
                            <a:schemeClr val="tx1"/>
                          </a:solidFill>
                          <a:effectLst/>
                          <a:latin typeface="Arial" charset="0"/>
                        </a:rPr>
                        <a:t>x</a:t>
                      </a:r>
                      <a:r>
                        <a:rPr kumimoji="0" lang="en-US" sz="1400" b="0" i="0" u="none" strike="noStrike" cap="none" normalizeH="0" baseline="30000" dirty="0">
                          <a:ln>
                            <a:noFill/>
                          </a:ln>
                          <a:solidFill>
                            <a:schemeClr val="tx1"/>
                          </a:solidFill>
                          <a:effectLst/>
                          <a:latin typeface="Arial" charset="0"/>
                        </a:rPr>
                        <a:t>2 </a:t>
                      </a:r>
                      <a:r>
                        <a:rPr kumimoji="0" lang="en-US" sz="1400" b="0" i="1" u="none" strike="noStrike" cap="none" normalizeH="0" baseline="0" dirty="0">
                          <a:ln>
                            <a:noFill/>
                          </a:ln>
                          <a:solidFill>
                            <a:schemeClr val="tx1"/>
                          </a:solidFill>
                          <a:effectLst/>
                          <a:latin typeface="Arial" charset="0"/>
                        </a:rPr>
                        <a:t>two-samples test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Cochran Q</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0" u="none" strike="noStrike" cap="none" normalizeH="0" baseline="0">
                          <a:ln>
                            <a:noFill/>
                          </a:ln>
                          <a:solidFill>
                            <a:schemeClr val="tx1"/>
                          </a:solidFill>
                          <a:effectLst/>
                          <a:latin typeface="Arial" charset="0"/>
                        </a:rPr>
                        <a:t> x</a:t>
                      </a:r>
                      <a:r>
                        <a:rPr kumimoji="0" lang="en-US" sz="1400" b="0" i="0" u="none" strike="noStrike" cap="none" normalizeH="0" baseline="30000">
                          <a:ln>
                            <a:noFill/>
                          </a:ln>
                          <a:solidFill>
                            <a:schemeClr val="tx1"/>
                          </a:solidFill>
                          <a:effectLst/>
                          <a:latin typeface="Arial" charset="0"/>
                        </a:rPr>
                        <a:t>2</a:t>
                      </a:r>
                      <a:r>
                        <a:rPr kumimoji="0" lang="en-US" sz="1400" b="0" i="1" u="none" strike="noStrike" cap="none" normalizeH="0" baseline="0">
                          <a:ln>
                            <a:noFill/>
                          </a:ln>
                          <a:solidFill>
                            <a:schemeClr val="tx1"/>
                          </a:solidFill>
                          <a:effectLst/>
                          <a:latin typeface="Arial" charset="0"/>
                        </a:rPr>
                        <a:t> for </a:t>
                      </a:r>
                      <a:r>
                        <a:rPr kumimoji="0" lang="en-US" sz="1400" b="0" i="0" u="none" strike="noStrike" cap="none" normalizeH="0" baseline="0">
                          <a:ln>
                            <a:noFill/>
                          </a:ln>
                          <a:solidFill>
                            <a:schemeClr val="tx1"/>
                          </a:solidFill>
                          <a:effectLst/>
                          <a:latin typeface="Arial" charset="0"/>
                        </a:rPr>
                        <a:t>k</a:t>
                      </a:r>
                      <a:r>
                        <a:rPr kumimoji="0" lang="en-US" sz="1400" b="0" i="1" u="none" strike="noStrike" cap="none" normalizeH="0" baseline="0">
                          <a:ln>
                            <a:noFill/>
                          </a:ln>
                          <a:solidFill>
                            <a:schemeClr val="tx1"/>
                          </a:solidFill>
                          <a:effectLst/>
                          <a:latin typeface="Arial" charset="0"/>
                        </a:rPr>
                        <a:t> samples</a:t>
                      </a:r>
                    </a:p>
                    <a:p>
                      <a:pPr marL="90488" marR="0" lvl="0" indent="-90488" algn="l" defTabSz="914400" rtl="0" eaLnBrk="1" fontAlgn="base" latinLnBrk="0" hangingPunct="1">
                        <a:lnSpc>
                          <a:spcPct val="100000"/>
                        </a:lnSpc>
                        <a:spcBef>
                          <a:spcPct val="20000"/>
                        </a:spcBef>
                        <a:spcAft>
                          <a:spcPct val="0"/>
                        </a:spcAft>
                        <a:buClrTx/>
                        <a:buSzTx/>
                        <a:buFontTx/>
                        <a:buChar char="•"/>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192621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Ordinal</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Kolmogorov-Smirnov one-sample test</a:t>
                      </a: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Runs test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Sign test</a:t>
                      </a:r>
                      <a:br>
                        <a:rPr kumimoji="0" lang="en-US" sz="1400" b="0" i="1" u="none" strike="noStrike" cap="none" normalizeH="0" baseline="0" dirty="0">
                          <a:ln>
                            <a:noFill/>
                          </a:ln>
                          <a:solidFill>
                            <a:schemeClr val="tx1"/>
                          </a:solidFill>
                          <a:effectLst/>
                          <a:latin typeface="Arial" charset="0"/>
                        </a:rPr>
                      </a:br>
                      <a:endParaRPr kumimoji="0" lang="en-US" sz="1400" b="0" i="1" u="none" strike="noStrike" cap="none" normalizeH="0" baseline="0" dirty="0">
                        <a:ln>
                          <a:noFill/>
                        </a:ln>
                        <a:solidFill>
                          <a:schemeClr val="tx1"/>
                        </a:solidFill>
                        <a:effectLst/>
                        <a:latin typeface="Arial" charset="0"/>
                      </a:endParaRP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Wilcoxon matched-pairs test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Median test</a:t>
                      </a:r>
                      <a:br>
                        <a:rPr kumimoji="0" lang="en-US" sz="1400" b="0" i="1" u="none" strike="noStrike" cap="none" normalizeH="0" baseline="0" dirty="0">
                          <a:ln>
                            <a:noFill/>
                          </a:ln>
                          <a:solidFill>
                            <a:schemeClr val="tx1"/>
                          </a:solidFill>
                          <a:effectLst/>
                          <a:latin typeface="Arial" charset="0"/>
                        </a:rPr>
                      </a:br>
                      <a:endParaRPr kumimoji="0" lang="en-US" sz="1400" b="0" i="1" u="none" strike="noStrike" cap="none" normalizeH="0" baseline="0" dirty="0">
                        <a:ln>
                          <a:noFill/>
                        </a:ln>
                        <a:solidFill>
                          <a:schemeClr val="tx1"/>
                        </a:solidFill>
                        <a:effectLst/>
                        <a:latin typeface="Arial" charset="0"/>
                      </a:endParaRP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Mann-Whitney U</a:t>
                      </a: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Kolmogorov-Smirnov</a:t>
                      </a: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Wald-Wolfowitz</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Friedman two-way ANOVA</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Median extension</a:t>
                      </a: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err="1">
                          <a:ln>
                            <a:noFill/>
                          </a:ln>
                          <a:solidFill>
                            <a:schemeClr val="tx1"/>
                          </a:solidFill>
                          <a:effectLst/>
                          <a:latin typeface="Arial" charset="0"/>
                        </a:rPr>
                        <a:t>Kruskal</a:t>
                      </a:r>
                      <a:r>
                        <a:rPr kumimoji="0" lang="en-US" sz="1400" b="0" i="1" u="none" strike="noStrike" cap="none" normalizeH="0" baseline="0" dirty="0">
                          <a:ln>
                            <a:noFill/>
                          </a:ln>
                          <a:solidFill>
                            <a:schemeClr val="tx1"/>
                          </a:solidFill>
                          <a:effectLst/>
                          <a:latin typeface="Arial" charset="0"/>
                        </a:rPr>
                        <a:t>-Wallis one-way ANOVA</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98749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Interval and Ratio</a:t>
                      </a: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a:t>
                      </a:r>
                      <a:r>
                        <a:rPr kumimoji="0" lang="en-US" sz="1400" b="0" i="0" u="none" strike="noStrike" cap="none" normalizeH="0" baseline="0">
                          <a:ln>
                            <a:noFill/>
                          </a:ln>
                          <a:solidFill>
                            <a:schemeClr val="tx1"/>
                          </a:solidFill>
                          <a:effectLst/>
                          <a:latin typeface="Arial" charset="0"/>
                        </a:rPr>
                        <a:t>t</a:t>
                      </a:r>
                      <a:r>
                        <a:rPr kumimoji="0" lang="en-US" sz="1400" b="0" i="1" u="none" strike="noStrike" cap="none" normalizeH="0" baseline="0">
                          <a:ln>
                            <a:noFill/>
                          </a:ln>
                          <a:solidFill>
                            <a:schemeClr val="tx1"/>
                          </a:solidFill>
                          <a:effectLst/>
                          <a:latin typeface="Arial" charset="0"/>
                        </a:rPr>
                        <a:t>-test</a:t>
                      </a:r>
                      <a:br>
                        <a:rPr kumimoji="0" lang="en-US" sz="1400" b="0" i="1" u="none" strike="noStrike" cap="none" normalizeH="0" baseline="0">
                          <a:ln>
                            <a:noFill/>
                          </a:ln>
                          <a:solidFill>
                            <a:schemeClr val="tx1"/>
                          </a:solidFill>
                          <a:effectLst/>
                          <a:latin typeface="Arial" charset="0"/>
                        </a:rPr>
                      </a:br>
                      <a:endParaRPr kumimoji="0" lang="en-US" sz="1400" b="0" i="1" u="none" strike="noStrike" cap="none" normalizeH="0" baseline="0">
                        <a:ln>
                          <a:noFill/>
                        </a:ln>
                        <a:solidFill>
                          <a:schemeClr val="tx1"/>
                        </a:solidFill>
                        <a:effectLst/>
                        <a:latin typeface="Arial" charset="0"/>
                      </a:endParaRP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a:t>
                      </a:r>
                      <a:r>
                        <a:rPr kumimoji="0" lang="en-US" sz="1400" b="0" i="0" u="none" strike="noStrike" cap="none" normalizeH="0" baseline="0">
                          <a:ln>
                            <a:noFill/>
                          </a:ln>
                          <a:solidFill>
                            <a:schemeClr val="tx1"/>
                          </a:solidFill>
                          <a:effectLst/>
                          <a:latin typeface="Arial" charset="0"/>
                        </a:rPr>
                        <a:t>Z</a:t>
                      </a:r>
                      <a:r>
                        <a:rPr kumimoji="0" lang="en-US" sz="1400" b="0" i="1" u="none" strike="noStrike" cap="none" normalizeH="0" baseline="0">
                          <a:ln>
                            <a:noFill/>
                          </a:ln>
                          <a:solidFill>
                            <a:schemeClr val="tx1"/>
                          </a:solidFill>
                          <a:effectLst/>
                          <a:latin typeface="Arial" charset="0"/>
                        </a:rPr>
                        <a:t> test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a:t>
                      </a:r>
                      <a:r>
                        <a:rPr kumimoji="0" lang="en-US" sz="1400" b="0" i="0" u="none" strike="noStrike" cap="none" normalizeH="0" baseline="0">
                          <a:ln>
                            <a:noFill/>
                          </a:ln>
                          <a:solidFill>
                            <a:schemeClr val="tx1"/>
                          </a:solidFill>
                          <a:effectLst/>
                          <a:latin typeface="Arial" charset="0"/>
                        </a:rPr>
                        <a:t>t</a:t>
                      </a:r>
                      <a:r>
                        <a:rPr kumimoji="0" lang="en-US" sz="1400" b="0" i="1" u="none" strike="noStrike" cap="none" normalizeH="0" baseline="0">
                          <a:ln>
                            <a:noFill/>
                          </a:ln>
                          <a:solidFill>
                            <a:schemeClr val="tx1"/>
                          </a:solidFill>
                          <a:effectLst/>
                          <a:latin typeface="Arial" charset="0"/>
                        </a:rPr>
                        <a:t>-test for paired samples</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a:t>
                      </a:r>
                      <a:r>
                        <a:rPr kumimoji="0" lang="en-US" sz="1400" b="0" i="0" u="none" strike="noStrike" cap="none" normalizeH="0" baseline="0">
                          <a:ln>
                            <a:noFill/>
                          </a:ln>
                          <a:solidFill>
                            <a:schemeClr val="tx1"/>
                          </a:solidFill>
                          <a:effectLst/>
                          <a:latin typeface="Arial" charset="0"/>
                        </a:rPr>
                        <a:t>t</a:t>
                      </a:r>
                      <a:r>
                        <a:rPr kumimoji="0" lang="en-US" sz="1400" b="0" i="1" u="none" strike="noStrike" cap="none" normalizeH="0" baseline="0">
                          <a:ln>
                            <a:noFill/>
                          </a:ln>
                          <a:solidFill>
                            <a:schemeClr val="tx1"/>
                          </a:solidFill>
                          <a:effectLst/>
                          <a:latin typeface="Arial" charset="0"/>
                        </a:rPr>
                        <a:t>-test</a:t>
                      </a:r>
                      <a:br>
                        <a:rPr kumimoji="0" lang="en-US" sz="1400" b="0" i="1" u="none" strike="noStrike" cap="none" normalizeH="0" baseline="0">
                          <a:ln>
                            <a:noFill/>
                          </a:ln>
                          <a:solidFill>
                            <a:schemeClr val="tx1"/>
                          </a:solidFill>
                          <a:effectLst/>
                          <a:latin typeface="Arial" charset="0"/>
                        </a:rPr>
                      </a:br>
                      <a:endParaRPr kumimoji="0" lang="en-US" sz="1400" b="0" i="1" u="none" strike="noStrike" cap="none" normalizeH="0" baseline="0">
                        <a:ln>
                          <a:noFill/>
                        </a:ln>
                        <a:solidFill>
                          <a:schemeClr val="tx1"/>
                        </a:solidFill>
                        <a:effectLst/>
                        <a:latin typeface="Arial" charset="0"/>
                      </a:endParaRP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a:t>
                      </a:r>
                      <a:r>
                        <a:rPr kumimoji="0" lang="en-US" sz="1400" b="0" i="0" u="none" strike="noStrike" cap="none" normalizeH="0" baseline="0">
                          <a:ln>
                            <a:noFill/>
                          </a:ln>
                          <a:solidFill>
                            <a:schemeClr val="tx1"/>
                          </a:solidFill>
                          <a:effectLst/>
                          <a:latin typeface="Arial" charset="0"/>
                        </a:rPr>
                        <a:t>Z</a:t>
                      </a:r>
                      <a:r>
                        <a:rPr kumimoji="0" lang="en-US" sz="1400" b="0" i="1" u="none" strike="noStrike" cap="none" normalizeH="0" baseline="0">
                          <a:ln>
                            <a:noFill/>
                          </a:ln>
                          <a:solidFill>
                            <a:schemeClr val="tx1"/>
                          </a:solidFill>
                          <a:effectLst/>
                          <a:latin typeface="Arial" charset="0"/>
                        </a:rPr>
                        <a:t> test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a:ln>
                            <a:noFill/>
                          </a:ln>
                          <a:solidFill>
                            <a:schemeClr val="tx1"/>
                          </a:solidFill>
                          <a:effectLst/>
                          <a:latin typeface="Arial" charset="0"/>
                        </a:rPr>
                        <a:t> Repeated-measures ANOVA</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One-way ANOVA</a:t>
                      </a:r>
                    </a:p>
                    <a:p>
                      <a:pPr marL="90488" marR="0" lvl="0" indent="-90488" algn="l" defTabSz="914400" rtl="0" eaLnBrk="1" fontAlgn="base" latinLnBrk="0" hangingPunct="1">
                        <a:lnSpc>
                          <a:spcPct val="100000"/>
                        </a:lnSpc>
                        <a:spcBef>
                          <a:spcPct val="20000"/>
                        </a:spcBef>
                        <a:spcAft>
                          <a:spcPct val="0"/>
                        </a:spcAft>
                        <a:buClrTx/>
                        <a:buSzTx/>
                        <a:buFontTx/>
                        <a:buChar char="•"/>
                        <a:tabLst/>
                      </a:pPr>
                      <a:r>
                        <a:rPr kumimoji="0" lang="en-US" sz="1400" b="0" i="1" u="none" strike="noStrike" cap="none" normalizeH="0" baseline="0" dirty="0">
                          <a:ln>
                            <a:noFill/>
                          </a:ln>
                          <a:solidFill>
                            <a:schemeClr val="tx1"/>
                          </a:solidFill>
                          <a:effectLst/>
                          <a:latin typeface="Arial" charset="0"/>
                        </a:rPr>
                        <a:t> </a:t>
                      </a:r>
                      <a:r>
                        <a:rPr kumimoji="0" lang="en-US" sz="1400" b="0" i="0" u="none" strike="noStrike" cap="none" normalizeH="0" baseline="0" dirty="0">
                          <a:ln>
                            <a:noFill/>
                          </a:ln>
                          <a:solidFill>
                            <a:schemeClr val="tx1"/>
                          </a:solidFill>
                          <a:effectLst/>
                          <a:latin typeface="Arial" charset="0"/>
                        </a:rPr>
                        <a:t>n</a:t>
                      </a:r>
                      <a:r>
                        <a:rPr kumimoji="0" lang="en-US" sz="1400" b="0" i="1" u="none" strike="noStrike" cap="none" normalizeH="0" baseline="0" dirty="0">
                          <a:ln>
                            <a:noFill/>
                          </a:ln>
                          <a:solidFill>
                            <a:schemeClr val="tx1"/>
                          </a:solidFill>
                          <a:effectLst/>
                          <a:latin typeface="Arial" charset="0"/>
                        </a:rPr>
                        <a:t>-way ANOVA</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Tree>
  </p:cSld>
  <p:clrMapOvr>
    <a:masterClrMapping/>
  </p:clrMapOvr>
  <p:transition>
    <p:cove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57682" y="1364951"/>
            <a:ext cx="7593428" cy="504360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0178" name="Rectangle 4"/>
          <p:cNvSpPr>
            <a:spLocks noGrp="1" noChangeArrowheads="1"/>
          </p:cNvSpPr>
          <p:nvPr>
            <p:ph type="title"/>
          </p:nvPr>
        </p:nvSpPr>
        <p:spPr/>
        <p:txBody>
          <a:bodyPr anchor="t">
            <a:normAutofit fontScale="90000"/>
          </a:bodyPr>
          <a:lstStyle/>
          <a:p>
            <a:pPr algn="l" eaLnBrk="1" hangingPunct="1"/>
            <a:r>
              <a:rPr lang="en-US" sz="3600" dirty="0"/>
              <a:t>Questions Answered by </a:t>
            </a:r>
            <a:br>
              <a:rPr lang="en-US" sz="3600" dirty="0"/>
            </a:br>
            <a:r>
              <a:rPr lang="en-US" sz="3600" dirty="0"/>
              <a:t>One-Sample Tests</a:t>
            </a:r>
          </a:p>
        </p:txBody>
      </p:sp>
      <p:sp>
        <p:nvSpPr>
          <p:cNvPr id="168965" name="AutoShape 5"/>
          <p:cNvSpPr>
            <a:spLocks noChangeArrowheads="1"/>
          </p:cNvSpPr>
          <p:nvPr/>
        </p:nvSpPr>
        <p:spPr bwMode="auto">
          <a:xfrm>
            <a:off x="3604436" y="1722459"/>
            <a:ext cx="5348178" cy="1020726"/>
          </a:xfrm>
          <a:prstGeom prst="roundRect">
            <a:avLst>
              <a:gd name="adj" fmla="val 16667"/>
            </a:avLst>
          </a:prstGeom>
          <a:solidFill>
            <a:srgbClr val="F4650B"/>
          </a:solidFill>
          <a:ln w="9525">
            <a:solidFill>
              <a:schemeClr val="tx1"/>
            </a:solidFill>
            <a:round/>
            <a:headEnd/>
            <a:tailEnd/>
          </a:ln>
        </p:spPr>
        <p:txBody>
          <a:bodyPr wrap="none" anchor="ctr"/>
          <a:lstStyle/>
          <a:p>
            <a:pPr eaLnBrk="1" hangingPunct="1"/>
            <a:r>
              <a:rPr lang="en-US" sz="2400" dirty="0"/>
              <a:t>Difference between observed and </a:t>
            </a:r>
          </a:p>
          <a:p>
            <a:pPr eaLnBrk="1" hangingPunct="1"/>
            <a:r>
              <a:rPr lang="en-US" sz="2400" dirty="0"/>
              <a:t>expected frequencies?</a:t>
            </a:r>
          </a:p>
        </p:txBody>
      </p:sp>
      <p:sp>
        <p:nvSpPr>
          <p:cNvPr id="168966" name="AutoShape 6"/>
          <p:cNvSpPr>
            <a:spLocks noChangeArrowheads="1"/>
          </p:cNvSpPr>
          <p:nvPr/>
        </p:nvSpPr>
        <p:spPr bwMode="auto">
          <a:xfrm>
            <a:off x="3604436" y="2888555"/>
            <a:ext cx="5348178" cy="960416"/>
          </a:xfrm>
          <a:prstGeom prst="roundRect">
            <a:avLst>
              <a:gd name="adj" fmla="val 16667"/>
            </a:avLst>
          </a:prstGeom>
          <a:solidFill>
            <a:srgbClr val="FFDD99"/>
          </a:solidFill>
          <a:ln w="9525">
            <a:solidFill>
              <a:schemeClr val="tx1"/>
            </a:solidFill>
            <a:round/>
            <a:headEnd/>
            <a:tailEnd/>
          </a:ln>
        </p:spPr>
        <p:txBody>
          <a:bodyPr wrap="none" anchor="ctr"/>
          <a:lstStyle/>
          <a:p>
            <a:pPr eaLnBrk="1" hangingPunct="1"/>
            <a:r>
              <a:rPr lang="en-US" sz="2400" dirty="0"/>
              <a:t>Difference between observed and </a:t>
            </a:r>
          </a:p>
          <a:p>
            <a:pPr eaLnBrk="1" hangingPunct="1"/>
            <a:r>
              <a:rPr lang="en-US" sz="2400" dirty="0"/>
              <a:t>expected proportions?</a:t>
            </a:r>
          </a:p>
        </p:txBody>
      </p:sp>
      <p:sp>
        <p:nvSpPr>
          <p:cNvPr id="168967" name="AutoShape 7"/>
          <p:cNvSpPr>
            <a:spLocks noChangeArrowheads="1"/>
          </p:cNvSpPr>
          <p:nvPr/>
        </p:nvSpPr>
        <p:spPr bwMode="auto">
          <a:xfrm>
            <a:off x="3604436" y="4029725"/>
            <a:ext cx="5348177" cy="1415828"/>
          </a:xfrm>
          <a:prstGeom prst="roundRect">
            <a:avLst>
              <a:gd name="adj" fmla="val 16667"/>
            </a:avLst>
          </a:prstGeom>
          <a:solidFill>
            <a:srgbClr val="99CCFF"/>
          </a:solidFill>
          <a:ln w="9525">
            <a:solidFill>
              <a:schemeClr val="tx1"/>
            </a:solidFill>
            <a:round/>
            <a:headEnd/>
            <a:tailEnd/>
          </a:ln>
        </p:spPr>
        <p:txBody>
          <a:bodyPr wrap="none" anchor="ctr"/>
          <a:lstStyle/>
          <a:p>
            <a:pPr eaLnBrk="1" hangingPunct="1"/>
            <a:r>
              <a:rPr lang="en-US" sz="2400" dirty="0"/>
              <a:t>Significant difference between some </a:t>
            </a:r>
          </a:p>
          <a:p>
            <a:pPr eaLnBrk="1" hangingPunct="1"/>
            <a:r>
              <a:rPr lang="en-US" sz="2400" dirty="0"/>
              <a:t>measure of central tendency and the </a:t>
            </a:r>
          </a:p>
          <a:p>
            <a:pPr eaLnBrk="1" hangingPunct="1"/>
            <a:r>
              <a:rPr lang="en-US" sz="2400" dirty="0"/>
              <a:t>population parameter?</a:t>
            </a:r>
          </a:p>
        </p:txBody>
      </p:sp>
    </p:spTree>
    <p:extLst>
      <p:ext uri="{BB962C8B-B14F-4D97-AF65-F5344CB8AC3E}">
        <p14:creationId xmlns:p14="http://schemas.microsoft.com/office/powerpoint/2010/main" xmlns="" val="841873990"/>
      </p:ext>
    </p:extLst>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8965"/>
                                        </p:tgtEl>
                                        <p:attrNameLst>
                                          <p:attrName>style.visibility</p:attrName>
                                        </p:attrNameLst>
                                      </p:cBhvr>
                                      <p:to>
                                        <p:strVal val="visible"/>
                                      </p:to>
                                    </p:set>
                                    <p:animEffect transition="in" filter="blinds(horizontal)">
                                      <p:cBhvr>
                                        <p:cTn id="7" dur="500"/>
                                        <p:tgtEl>
                                          <p:spTgt spid="1689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8966"/>
                                        </p:tgtEl>
                                        <p:attrNameLst>
                                          <p:attrName>style.visibility</p:attrName>
                                        </p:attrNameLst>
                                      </p:cBhvr>
                                      <p:to>
                                        <p:strVal val="visible"/>
                                      </p:to>
                                    </p:set>
                                    <p:animEffect transition="in" filter="blinds(horizontal)">
                                      <p:cBhvr>
                                        <p:cTn id="12" dur="500"/>
                                        <p:tgtEl>
                                          <p:spTgt spid="16896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68967"/>
                                        </p:tgtEl>
                                        <p:attrNameLst>
                                          <p:attrName>style.visibility</p:attrName>
                                        </p:attrNameLst>
                                      </p:cBhvr>
                                      <p:to>
                                        <p:strVal val="visible"/>
                                      </p:to>
                                    </p:set>
                                    <p:animEffect transition="in" filter="blinds(horizontal)">
                                      <p:cBhvr>
                                        <p:cTn id="17" dur="500"/>
                                        <p:tgtEl>
                                          <p:spTgt spid="1689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5" grpId="0" animBg="1"/>
      <p:bldP spid="168966" grpId="0" animBg="1"/>
      <p:bldP spid="16896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3"/>
          <p:cNvSpPr>
            <a:spLocks noGrp="1" noChangeArrowheads="1"/>
          </p:cNvSpPr>
          <p:nvPr>
            <p:ph type="title"/>
          </p:nvPr>
        </p:nvSpPr>
        <p:spPr/>
        <p:txBody>
          <a:bodyPr anchor="t"/>
          <a:lstStyle/>
          <a:p>
            <a:pPr algn="l" eaLnBrk="1" hangingPunct="1"/>
            <a:r>
              <a:rPr lang="en-US" sz="3600"/>
              <a:t>Parametric Tests</a:t>
            </a:r>
          </a:p>
        </p:txBody>
      </p:sp>
      <p:sp>
        <p:nvSpPr>
          <p:cNvPr id="53251" name="AutoShape 2"/>
          <p:cNvSpPr>
            <a:spLocks noChangeArrowheads="1"/>
          </p:cNvSpPr>
          <p:nvPr/>
        </p:nvSpPr>
        <p:spPr bwMode="auto">
          <a:xfrm>
            <a:off x="250825" y="1663700"/>
            <a:ext cx="8435975" cy="4486275"/>
          </a:xfrm>
          <a:prstGeom prst="star16">
            <a:avLst>
              <a:gd name="adj" fmla="val 39009"/>
            </a:avLst>
          </a:prstGeom>
          <a:solidFill>
            <a:srgbClr val="F4650B"/>
          </a:solidFill>
          <a:ln w="38100">
            <a:solidFill>
              <a:schemeClr val="tx1"/>
            </a:solidFill>
            <a:miter lim="800000"/>
            <a:headEnd/>
            <a:tailEnd/>
          </a:ln>
          <a:effectLst>
            <a:outerShdw dist="107763" dir="2700000" algn="ctr" rotWithShape="0">
              <a:schemeClr val="tx1"/>
            </a:outerShdw>
          </a:effectLst>
        </p:spPr>
        <p:txBody>
          <a:bodyPr wrap="none" anchor="ctr"/>
          <a:lstStyle/>
          <a:p>
            <a:endParaRPr lang="en-US"/>
          </a:p>
        </p:txBody>
      </p:sp>
      <p:sp>
        <p:nvSpPr>
          <p:cNvPr id="271364" name="AutoShape 4"/>
          <p:cNvSpPr>
            <a:spLocks noChangeArrowheads="1"/>
          </p:cNvSpPr>
          <p:nvPr/>
        </p:nvSpPr>
        <p:spPr bwMode="auto">
          <a:xfrm>
            <a:off x="4843463" y="2979738"/>
            <a:ext cx="3505200" cy="2049462"/>
          </a:xfrm>
          <a:prstGeom prst="homePlate">
            <a:avLst>
              <a:gd name="adj" fmla="val 42758"/>
            </a:avLst>
          </a:prstGeom>
          <a:solidFill>
            <a:srgbClr val="99CCFF"/>
          </a:solidFill>
          <a:ln w="9525">
            <a:solidFill>
              <a:schemeClr val="tx1"/>
            </a:solidFill>
            <a:miter lim="800000"/>
            <a:headEnd/>
            <a:tailEnd/>
          </a:ln>
        </p:spPr>
        <p:txBody>
          <a:bodyPr wrap="none" anchor="ctr"/>
          <a:lstStyle/>
          <a:p>
            <a:pPr algn="ctr"/>
            <a:r>
              <a:rPr lang="en-US" sz="3200"/>
              <a:t>t-test</a:t>
            </a:r>
          </a:p>
        </p:txBody>
      </p:sp>
      <p:sp>
        <p:nvSpPr>
          <p:cNvPr id="271365" name="AutoShape 5"/>
          <p:cNvSpPr>
            <a:spLocks noChangeArrowheads="1"/>
          </p:cNvSpPr>
          <p:nvPr/>
        </p:nvSpPr>
        <p:spPr bwMode="auto">
          <a:xfrm flipH="1">
            <a:off x="846138" y="2979738"/>
            <a:ext cx="3505200" cy="2049462"/>
          </a:xfrm>
          <a:prstGeom prst="homePlate">
            <a:avLst>
              <a:gd name="adj" fmla="val 42758"/>
            </a:avLst>
          </a:prstGeom>
          <a:solidFill>
            <a:srgbClr val="FFDD99"/>
          </a:solidFill>
          <a:ln w="9525">
            <a:solidFill>
              <a:schemeClr val="tx1"/>
            </a:solidFill>
            <a:miter lim="800000"/>
            <a:headEnd/>
            <a:tailEnd/>
          </a:ln>
        </p:spPr>
        <p:txBody>
          <a:bodyPr wrap="none" anchor="ctr"/>
          <a:lstStyle/>
          <a:p>
            <a:pPr algn="ctr"/>
            <a:r>
              <a:rPr lang="en-US" sz="3200"/>
              <a:t>Z-test</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1365"/>
                                        </p:tgtEl>
                                        <p:attrNameLst>
                                          <p:attrName>style.visibility</p:attrName>
                                        </p:attrNameLst>
                                      </p:cBhvr>
                                      <p:to>
                                        <p:strVal val="visible"/>
                                      </p:to>
                                    </p:set>
                                    <p:animEffect transition="in" filter="blinds(horizontal)">
                                      <p:cBhvr>
                                        <p:cTn id="7" dur="500"/>
                                        <p:tgtEl>
                                          <p:spTgt spid="27136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1364"/>
                                        </p:tgtEl>
                                        <p:attrNameLst>
                                          <p:attrName>style.visibility</p:attrName>
                                        </p:attrNameLst>
                                      </p:cBhvr>
                                      <p:to>
                                        <p:strVal val="visible"/>
                                      </p:to>
                                    </p:set>
                                    <p:animEffect transition="in" filter="blinds(horizontal)">
                                      <p:cBhvr>
                                        <p:cTn id="12" dur="500"/>
                                        <p:tgtEl>
                                          <p:spTgt spid="271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4" grpId="0" animBg="1"/>
      <p:bldP spid="27136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nchor="t"/>
          <a:lstStyle/>
          <a:p>
            <a:pPr algn="l" eaLnBrk="1" hangingPunct="1"/>
            <a:r>
              <a:rPr lang="en-US" sz="3600"/>
              <a:t>One-Sample </a:t>
            </a:r>
            <a:r>
              <a:rPr lang="en-US" sz="3600" i="1"/>
              <a:t>t</a:t>
            </a:r>
            <a:r>
              <a:rPr lang="en-US" sz="3600"/>
              <a:t>-Test Example</a:t>
            </a:r>
          </a:p>
        </p:txBody>
      </p:sp>
      <p:graphicFrame>
        <p:nvGraphicFramePr>
          <p:cNvPr id="273466" name="Group 58"/>
          <p:cNvGraphicFramePr>
            <a:graphicFrameLocks noGrp="1"/>
          </p:cNvGraphicFramePr>
          <p:nvPr>
            <p:ph sz="half" idx="4294967295"/>
            <p:extLst>
              <p:ext uri="{D42A27DB-BD31-4B8C-83A1-F6EECF244321}">
                <p14:modId xmlns:p14="http://schemas.microsoft.com/office/powerpoint/2010/main" xmlns="" val="2899399347"/>
              </p:ext>
            </p:extLst>
          </p:nvPr>
        </p:nvGraphicFramePr>
        <p:xfrm>
          <a:off x="474851" y="1694859"/>
          <a:ext cx="8137525" cy="3727644"/>
        </p:xfrm>
        <a:graphic>
          <a:graphicData uri="http://schemas.openxmlformats.org/drawingml/2006/table">
            <a:tbl>
              <a:tblPr/>
              <a:tblGrid>
                <a:gridCol w="3235916">
                  <a:extLst>
                    <a:ext uri="{9D8B030D-6E8A-4147-A177-3AD203B41FA5}">
                      <a16:colId xmlns:a16="http://schemas.microsoft.com/office/drawing/2014/main" xmlns="" val="20000"/>
                    </a:ext>
                  </a:extLst>
                </a:gridCol>
                <a:gridCol w="4901609">
                  <a:extLst>
                    <a:ext uri="{9D8B030D-6E8A-4147-A177-3AD203B41FA5}">
                      <a16:colId xmlns:a16="http://schemas.microsoft.com/office/drawing/2014/main" xmlns="" val="20001"/>
                    </a:ext>
                  </a:extLst>
                </a:gridCol>
              </a:tblGrid>
              <a:tr h="5333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Null</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Ho: = 50 mpg</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0"/>
                  </a:ext>
                </a:extLst>
              </a:tr>
              <a:tr h="5333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Statistical test</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0" u="none" strike="noStrike" cap="none" normalizeH="0" baseline="0" dirty="0">
                          <a:ln>
                            <a:noFill/>
                          </a:ln>
                          <a:solidFill>
                            <a:schemeClr val="tx1"/>
                          </a:solidFill>
                          <a:effectLst/>
                          <a:latin typeface="Arial" charset="0"/>
                        </a:rPr>
                        <a:t>t</a:t>
                      </a:r>
                      <a:r>
                        <a:rPr kumimoji="0" lang="en-US" sz="2900" b="0" i="1" u="none" strike="noStrike" cap="none" normalizeH="0" baseline="0" dirty="0">
                          <a:ln>
                            <a:noFill/>
                          </a:ln>
                          <a:solidFill>
                            <a:schemeClr val="tx1"/>
                          </a:solidFill>
                          <a:effectLst/>
                          <a:latin typeface="Arial" charset="0"/>
                        </a:rPr>
                        <a:t>-test </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1"/>
                  </a:ext>
                </a:extLst>
              </a:tr>
              <a:tr h="5333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Significance level</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.05, n=100</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53336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Calculated value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1.786</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15940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Critical test value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1.66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(from Appendix C,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Exhibit C-2)</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Tree>
  </p:cSld>
  <p:clrMapOvr>
    <a:masterClrMapping/>
  </p:clrMapOvr>
  <p:transition>
    <p:cove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4"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One Sample Chi-Square Test Example</a:t>
            </a:r>
          </a:p>
        </p:txBody>
      </p:sp>
      <p:graphicFrame>
        <p:nvGraphicFramePr>
          <p:cNvPr id="281779" name="Group 179"/>
          <p:cNvGraphicFramePr>
            <a:graphicFrameLocks noGrp="1"/>
          </p:cNvGraphicFramePr>
          <p:nvPr>
            <p:ph type="tbl" idx="4294967295"/>
            <p:extLst>
              <p:ext uri="{D42A27DB-BD31-4B8C-83A1-F6EECF244321}">
                <p14:modId xmlns:p14="http://schemas.microsoft.com/office/powerpoint/2010/main" xmlns="" val="845437699"/>
              </p:ext>
            </p:extLst>
          </p:nvPr>
        </p:nvGraphicFramePr>
        <p:xfrm>
          <a:off x="743430" y="1668094"/>
          <a:ext cx="7932738" cy="3522664"/>
        </p:xfrm>
        <a:graphic>
          <a:graphicData uri="http://schemas.openxmlformats.org/drawingml/2006/table">
            <a:tbl>
              <a:tblPr/>
              <a:tblGrid>
                <a:gridCol w="1889125">
                  <a:extLst>
                    <a:ext uri="{9D8B030D-6E8A-4147-A177-3AD203B41FA5}">
                      <a16:colId xmlns:a16="http://schemas.microsoft.com/office/drawing/2014/main" xmlns="" val="20000"/>
                    </a:ext>
                  </a:extLst>
                </a:gridCol>
                <a:gridCol w="850900">
                  <a:extLst>
                    <a:ext uri="{9D8B030D-6E8A-4147-A177-3AD203B41FA5}">
                      <a16:colId xmlns:a16="http://schemas.microsoft.com/office/drawing/2014/main" xmlns="" val="20001"/>
                    </a:ext>
                  </a:extLst>
                </a:gridCol>
                <a:gridCol w="1411288">
                  <a:extLst>
                    <a:ext uri="{9D8B030D-6E8A-4147-A177-3AD203B41FA5}">
                      <a16:colId xmlns:a16="http://schemas.microsoft.com/office/drawing/2014/main" xmlns="" val="20002"/>
                    </a:ext>
                  </a:extLst>
                </a:gridCol>
                <a:gridCol w="2135187">
                  <a:extLst>
                    <a:ext uri="{9D8B030D-6E8A-4147-A177-3AD203B41FA5}">
                      <a16:colId xmlns:a16="http://schemas.microsoft.com/office/drawing/2014/main" xmlns="" val="20003"/>
                    </a:ext>
                  </a:extLst>
                </a:gridCol>
                <a:gridCol w="1646238">
                  <a:extLst>
                    <a:ext uri="{9D8B030D-6E8A-4147-A177-3AD203B41FA5}">
                      <a16:colId xmlns:a16="http://schemas.microsoft.com/office/drawing/2014/main" xmlns="" val="20004"/>
                    </a:ext>
                  </a:extLst>
                </a:gridCol>
              </a:tblGrid>
              <a:tr h="8366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Living Arrangement</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Intend to Join</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Number Interviewed</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Percent</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(no. interviewed/200)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Expected</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Frequencies</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(percent x 60)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4857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Dorm/fraternity</a:t>
                      </a:r>
                    </a:p>
                  </a:txBody>
                  <a:tcPr anchor="ct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16</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90</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45</a:t>
                      </a:r>
                    </a:p>
                  </a:txBody>
                  <a:tcPr anchor="ct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27</a:t>
                      </a:r>
                    </a:p>
                  </a:txBody>
                  <a:tcPr anchor="ct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1"/>
                  </a:ext>
                </a:extLst>
              </a:tr>
              <a:tr h="5984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Apartment/rooming house, nearby</a:t>
                      </a:r>
                    </a:p>
                  </a:txBody>
                  <a:tcPr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13</a:t>
                      </a:r>
                    </a:p>
                  </a:txBody>
                  <a:tcPr anchor="ct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40</a:t>
                      </a:r>
                    </a:p>
                  </a:txBody>
                  <a:tcPr anchor="ct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20</a:t>
                      </a:r>
                    </a:p>
                  </a:txBody>
                  <a:tcPr anchor="ct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12</a:t>
                      </a:r>
                    </a:p>
                  </a:txBody>
                  <a:tcPr anchor="ct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2"/>
                  </a:ext>
                </a:extLst>
              </a:tr>
              <a:tr h="5969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Apartment/rooming house, distant</a:t>
                      </a:r>
                    </a:p>
                  </a:txBody>
                  <a:tcPr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16</a:t>
                      </a:r>
                    </a:p>
                  </a:txBody>
                  <a:tcPr anchor="ctr"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40</a:t>
                      </a:r>
                    </a:p>
                  </a:txBody>
                  <a:tcPr anchor="ctr"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20</a:t>
                      </a:r>
                    </a:p>
                  </a:txBody>
                  <a:tcPr anchor="ctr"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12</a:t>
                      </a:r>
                    </a:p>
                  </a:txBody>
                  <a:tcPr anchor="ct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3"/>
                  </a:ext>
                </a:extLst>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Live at home</a:t>
                      </a:r>
                    </a:p>
                  </a:txBody>
                  <a:tcPr anchor="ct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15</a:t>
                      </a:r>
                      <a:r>
                        <a:rPr kumimoji="0" lang="en-US" sz="900" b="0" i="1" u="none" strike="noStrike" cap="none" normalizeH="0" baseline="0" dirty="0">
                          <a:ln>
                            <a:noFill/>
                          </a:ln>
                          <a:solidFill>
                            <a:schemeClr val="tx1"/>
                          </a:solidFill>
                          <a:effectLst/>
                          <a:latin typeface="Arial" charset="0"/>
                        </a:rPr>
                        <a:t/>
                      </a:r>
                      <a:br>
                        <a:rPr kumimoji="0" lang="en-US" sz="900" b="0" i="1" u="none" strike="noStrike" cap="none" normalizeH="0" baseline="0" dirty="0">
                          <a:ln>
                            <a:noFill/>
                          </a:ln>
                          <a:solidFill>
                            <a:schemeClr val="tx1"/>
                          </a:solidFill>
                          <a:effectLst/>
                          <a:latin typeface="Arial" charset="0"/>
                        </a:rPr>
                      </a:br>
                      <a:r>
                        <a:rPr kumimoji="0" lang="en-US" sz="900" b="0" i="1" u="none" strike="noStrike" cap="none" normalizeH="0" baseline="0" dirty="0">
                          <a:ln>
                            <a:noFill/>
                          </a:ln>
                          <a:solidFill>
                            <a:schemeClr val="tx1"/>
                          </a:solidFill>
                          <a:effectLst/>
                          <a:latin typeface="Arial" charset="0"/>
                        </a:rPr>
                        <a:t>_____</a:t>
                      </a:r>
                    </a:p>
                  </a:txBody>
                  <a:tcPr anchor="ct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30</a:t>
                      </a:r>
                      <a:r>
                        <a:rPr kumimoji="0" lang="en-US" sz="900" b="0" i="1" u="none" strike="noStrike" cap="none" normalizeH="0" baseline="0" dirty="0">
                          <a:ln>
                            <a:noFill/>
                          </a:ln>
                          <a:solidFill>
                            <a:schemeClr val="tx1"/>
                          </a:solidFill>
                          <a:effectLst/>
                          <a:latin typeface="Arial" charset="0"/>
                        </a:rPr>
                        <a:t/>
                      </a:r>
                      <a:br>
                        <a:rPr kumimoji="0" lang="en-US" sz="900" b="0" i="1" u="none" strike="noStrike" cap="none" normalizeH="0" baseline="0" dirty="0">
                          <a:ln>
                            <a:noFill/>
                          </a:ln>
                          <a:solidFill>
                            <a:schemeClr val="tx1"/>
                          </a:solidFill>
                          <a:effectLst/>
                          <a:latin typeface="Arial" charset="0"/>
                        </a:rPr>
                      </a:br>
                      <a:r>
                        <a:rPr kumimoji="0" lang="en-US" sz="900" b="0" i="1" u="none" strike="noStrike" cap="none" normalizeH="0" baseline="0" dirty="0">
                          <a:ln>
                            <a:noFill/>
                          </a:ln>
                          <a:solidFill>
                            <a:schemeClr val="tx1"/>
                          </a:solidFill>
                          <a:effectLst/>
                          <a:latin typeface="Arial" charset="0"/>
                        </a:rPr>
                        <a:t>_____</a:t>
                      </a:r>
                      <a:endParaRPr kumimoji="0" lang="en-US" sz="1400" b="0" i="1" u="none" strike="noStrike" cap="none" normalizeH="0" baseline="0" dirty="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15</a:t>
                      </a:r>
                      <a:r>
                        <a:rPr kumimoji="0" lang="en-US" sz="900" b="0" i="1" u="none" strike="noStrike" cap="none" normalizeH="0" baseline="0" dirty="0">
                          <a:ln>
                            <a:noFill/>
                          </a:ln>
                          <a:solidFill>
                            <a:schemeClr val="tx1"/>
                          </a:solidFill>
                          <a:effectLst/>
                          <a:latin typeface="Arial" charset="0"/>
                        </a:rPr>
                        <a:t/>
                      </a:r>
                      <a:br>
                        <a:rPr kumimoji="0" lang="en-US" sz="900" b="0" i="1" u="none" strike="noStrike" cap="none" normalizeH="0" baseline="0" dirty="0">
                          <a:ln>
                            <a:noFill/>
                          </a:ln>
                          <a:solidFill>
                            <a:schemeClr val="tx1"/>
                          </a:solidFill>
                          <a:effectLst/>
                          <a:latin typeface="Arial" charset="0"/>
                        </a:rPr>
                      </a:br>
                      <a:r>
                        <a:rPr kumimoji="0" lang="en-US" sz="900" b="0" i="1" u="none" strike="noStrike" cap="none" normalizeH="0" baseline="0" dirty="0">
                          <a:ln>
                            <a:noFill/>
                          </a:ln>
                          <a:solidFill>
                            <a:schemeClr val="tx1"/>
                          </a:solidFill>
                          <a:effectLst/>
                          <a:latin typeface="Arial" charset="0"/>
                        </a:rPr>
                        <a:t>_____</a:t>
                      </a:r>
                      <a:endParaRPr kumimoji="0" lang="en-US" sz="1400" b="0" i="1" u="none" strike="noStrike" cap="none" normalizeH="0" baseline="0" dirty="0">
                        <a:ln>
                          <a:noFill/>
                        </a:ln>
                        <a:solidFill>
                          <a:schemeClr val="tx1"/>
                        </a:solidFill>
                        <a:effectLst/>
                        <a:latin typeface="Arial" charset="0"/>
                      </a:endParaRPr>
                    </a:p>
                  </a:txBody>
                  <a:tcPr anchor="ct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9</a:t>
                      </a:r>
                      <a:r>
                        <a:rPr kumimoji="0" lang="en-US" sz="900" b="0" i="1" u="none" strike="noStrike" cap="none" normalizeH="0" baseline="0" dirty="0">
                          <a:ln>
                            <a:noFill/>
                          </a:ln>
                          <a:solidFill>
                            <a:schemeClr val="tx1"/>
                          </a:solidFill>
                          <a:effectLst/>
                          <a:latin typeface="Arial" charset="0"/>
                        </a:rPr>
                        <a:t/>
                      </a:r>
                      <a:br>
                        <a:rPr kumimoji="0" lang="en-US" sz="900" b="0" i="1" u="none" strike="noStrike" cap="none" normalizeH="0" baseline="0" dirty="0">
                          <a:ln>
                            <a:noFill/>
                          </a:ln>
                          <a:solidFill>
                            <a:schemeClr val="tx1"/>
                          </a:solidFill>
                          <a:effectLst/>
                          <a:latin typeface="Arial" charset="0"/>
                        </a:rPr>
                      </a:br>
                      <a:r>
                        <a:rPr kumimoji="0" lang="en-US" sz="900" b="0" i="1" u="none" strike="noStrike" cap="none" normalizeH="0" baseline="0" dirty="0">
                          <a:ln>
                            <a:noFill/>
                          </a:ln>
                          <a:solidFill>
                            <a:schemeClr val="tx1"/>
                          </a:solidFill>
                          <a:effectLst/>
                          <a:latin typeface="Arial" charset="0"/>
                        </a:rPr>
                        <a:t>_____</a:t>
                      </a:r>
                      <a:endParaRPr kumimoji="0" lang="en-US" sz="1400" b="0" i="1" u="none" strike="noStrike" cap="none" normalizeH="0" baseline="0" dirty="0">
                        <a:ln>
                          <a:noFill/>
                        </a:ln>
                        <a:solidFill>
                          <a:schemeClr val="tx1"/>
                        </a:solidFill>
                        <a:effectLst/>
                        <a:latin typeface="Arial" charset="0"/>
                      </a:endParaRPr>
                    </a:p>
                  </a:txBody>
                  <a:tcPr anchor="ct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4"/>
                  </a:ext>
                </a:extLst>
              </a:tr>
              <a:tr h="4873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Total</a:t>
                      </a:r>
                    </a:p>
                  </a:txBody>
                  <a:tcPr anchor="ctr"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60</a:t>
                      </a:r>
                    </a:p>
                  </a:txBody>
                  <a:tcPr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200</a:t>
                      </a:r>
                    </a:p>
                  </a:txBody>
                  <a:tcPr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100</a:t>
                      </a:r>
                    </a:p>
                  </a:txBody>
                  <a:tcPr anchor="ct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60</a:t>
                      </a:r>
                    </a:p>
                  </a:txBody>
                  <a:tcPr anchor="ct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5"/>
                  </a:ext>
                </a:extLst>
              </a:tr>
            </a:tbl>
          </a:graphicData>
        </a:graphic>
      </p:graphicFrame>
    </p:spTree>
  </p:cSld>
  <p:clrMapOvr>
    <a:masterClrMapping/>
  </p:clrMapOvr>
  <p:transition>
    <p:cove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title"/>
          </p:nvPr>
        </p:nvSpPr>
        <p:spPr/>
        <p:txBody>
          <a:bodyPr anchor="t"/>
          <a:lstStyle/>
          <a:p>
            <a:pPr algn="l" eaLnBrk="1" hangingPunct="1"/>
            <a:r>
              <a:rPr lang="en-US" sz="3600"/>
              <a:t>One-Sample Chi-Square Example</a:t>
            </a:r>
          </a:p>
        </p:txBody>
      </p:sp>
      <p:graphicFrame>
        <p:nvGraphicFramePr>
          <p:cNvPr id="279593" name="Group 41"/>
          <p:cNvGraphicFramePr>
            <a:graphicFrameLocks noGrp="1"/>
          </p:cNvGraphicFramePr>
          <p:nvPr>
            <p:ph sz="half" idx="4294967295"/>
            <p:extLst>
              <p:ext uri="{D42A27DB-BD31-4B8C-83A1-F6EECF244321}">
                <p14:modId xmlns:p14="http://schemas.microsoft.com/office/powerpoint/2010/main" xmlns="" val="2695986262"/>
              </p:ext>
            </p:extLst>
          </p:nvPr>
        </p:nvGraphicFramePr>
        <p:xfrm>
          <a:off x="623703" y="1810303"/>
          <a:ext cx="8137525" cy="3163888"/>
        </p:xfrm>
        <a:graphic>
          <a:graphicData uri="http://schemas.openxmlformats.org/drawingml/2006/table">
            <a:tbl>
              <a:tblPr/>
              <a:tblGrid>
                <a:gridCol w="3070225">
                  <a:extLst>
                    <a:ext uri="{9D8B030D-6E8A-4147-A177-3AD203B41FA5}">
                      <a16:colId xmlns:a16="http://schemas.microsoft.com/office/drawing/2014/main" xmlns="" val="20000"/>
                    </a:ext>
                  </a:extLst>
                </a:gridCol>
                <a:gridCol w="5067300">
                  <a:extLst>
                    <a:ext uri="{9D8B030D-6E8A-4147-A177-3AD203B41FA5}">
                      <a16:colId xmlns:a16="http://schemas.microsoft.com/office/drawing/2014/main" xmlns="" val="20001"/>
                    </a:ext>
                  </a:extLst>
                </a:gridCol>
              </a:tblGrid>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Null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Ho: 0 = 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0"/>
                  </a:ext>
                </a:extLst>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Statistical test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One-sample chi-square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1"/>
                  </a:ext>
                </a:extLst>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Significance level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.05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Calculated value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9.89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1030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Critical test value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7.82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
        <p:nvSpPr>
          <p:cNvPr id="56343" name="Text Box 35"/>
          <p:cNvSpPr txBox="1">
            <a:spLocks noChangeArrowheads="1"/>
          </p:cNvSpPr>
          <p:nvPr/>
        </p:nvSpPr>
        <p:spPr bwMode="auto">
          <a:xfrm>
            <a:off x="3722503" y="4532719"/>
            <a:ext cx="50387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dirty="0"/>
              <a:t>(from Appendix C, Exhibit C-3)</a:t>
            </a:r>
          </a:p>
        </p:txBody>
      </p:sp>
    </p:spTree>
  </p:cSld>
  <p:clrMapOvr>
    <a:masterClrMapping/>
  </p:clrMapOvr>
  <p:transition>
    <p:cove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nchor="t"/>
          <a:lstStyle/>
          <a:p>
            <a:pPr algn="l" eaLnBrk="1" hangingPunct="1"/>
            <a:r>
              <a:rPr lang="en-US" sz="3600"/>
              <a:t>Two-Sample Parametric Tests</a:t>
            </a: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b="53664"/>
          <a:stretch/>
        </p:blipFill>
        <p:spPr bwMode="auto">
          <a:xfrm>
            <a:off x="228600" y="1409022"/>
            <a:ext cx="5925436" cy="223794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56389"/>
          <a:stretch/>
        </p:blipFill>
        <p:spPr bwMode="auto">
          <a:xfrm>
            <a:off x="3039140" y="4284921"/>
            <a:ext cx="5925436" cy="21063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p:txBody>
          <a:bodyPr anchor="t"/>
          <a:lstStyle/>
          <a:p>
            <a:pPr algn="l" eaLnBrk="1" hangingPunct="1"/>
            <a:r>
              <a:rPr lang="en-US" sz="3600"/>
              <a:t>Two-Sample t-Test Example</a:t>
            </a:r>
          </a:p>
        </p:txBody>
      </p:sp>
      <p:graphicFrame>
        <p:nvGraphicFramePr>
          <p:cNvPr id="289895" name="Group 103"/>
          <p:cNvGraphicFramePr>
            <a:graphicFrameLocks noGrp="1"/>
          </p:cNvGraphicFramePr>
          <p:nvPr>
            <p:ph sz="quarter" idx="4294967295"/>
            <p:extLst>
              <p:ext uri="{D42A27DB-BD31-4B8C-83A1-F6EECF244321}">
                <p14:modId xmlns:p14="http://schemas.microsoft.com/office/powerpoint/2010/main" xmlns="" val="4271077565"/>
              </p:ext>
            </p:extLst>
          </p:nvPr>
        </p:nvGraphicFramePr>
        <p:xfrm>
          <a:off x="1945758" y="1953142"/>
          <a:ext cx="5195888" cy="2365374"/>
        </p:xfrm>
        <a:graphic>
          <a:graphicData uri="http://schemas.openxmlformats.org/drawingml/2006/table">
            <a:tbl>
              <a:tblPr/>
              <a:tblGrid>
                <a:gridCol w="1990725">
                  <a:extLst>
                    <a:ext uri="{9D8B030D-6E8A-4147-A177-3AD203B41FA5}">
                      <a16:colId xmlns:a16="http://schemas.microsoft.com/office/drawing/2014/main" xmlns="" val="20000"/>
                    </a:ext>
                  </a:extLst>
                </a:gridCol>
                <a:gridCol w="1601788">
                  <a:extLst>
                    <a:ext uri="{9D8B030D-6E8A-4147-A177-3AD203B41FA5}">
                      <a16:colId xmlns:a16="http://schemas.microsoft.com/office/drawing/2014/main" xmlns="" val="20001"/>
                    </a:ext>
                  </a:extLst>
                </a:gridCol>
                <a:gridCol w="1603375">
                  <a:extLst>
                    <a:ext uri="{9D8B030D-6E8A-4147-A177-3AD203B41FA5}">
                      <a16:colId xmlns:a16="http://schemas.microsoft.com/office/drawing/2014/main" xmlns="" val="20002"/>
                    </a:ext>
                  </a:extLst>
                </a:gridCol>
              </a:tblGrid>
              <a:tr h="71923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1" i="1" u="none" strike="noStrike" cap="none" normalizeH="0" baseline="0" dirty="0">
                        <a:ln>
                          <a:noFill/>
                        </a:ln>
                        <a:solidFill>
                          <a:schemeClr val="bg1"/>
                        </a:solidFill>
                        <a:effectLst/>
                        <a:latin typeface="Arial" charset="0"/>
                      </a:endParaRP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bg1"/>
                          </a:solidFill>
                          <a:effectLst/>
                          <a:latin typeface="Arial" charset="0"/>
                        </a:rPr>
                        <a:t>A Group</a:t>
                      </a:r>
                    </a:p>
                  </a:txBody>
                  <a:tcPr marT="45726" marB="4572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bg1"/>
                          </a:solidFill>
                          <a:effectLst/>
                          <a:latin typeface="Arial" charset="0"/>
                        </a:rPr>
                        <a:t>B Group</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8230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Arial" charset="0"/>
                        </a:rPr>
                        <a:t>Average hourly sales</a:t>
                      </a:r>
                    </a:p>
                  </a:txBody>
                  <a:tcPr marT="45726" marB="45726"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X</a:t>
                      </a:r>
                      <a:r>
                        <a:rPr kumimoji="0" lang="en-US" sz="2400" b="0" i="1" u="none" strike="noStrike" cap="none" normalizeH="0" baseline="-25000" dirty="0">
                          <a:ln>
                            <a:noFill/>
                          </a:ln>
                          <a:solidFill>
                            <a:schemeClr val="tx1"/>
                          </a:solidFill>
                          <a:effectLst/>
                          <a:latin typeface="Arial" charset="0"/>
                        </a:rPr>
                        <a:t>1</a:t>
                      </a:r>
                      <a:r>
                        <a:rPr kumimoji="0" lang="en-US" sz="2400" b="0" i="1" u="none" strike="noStrike" cap="none" normalizeH="0" baseline="0" dirty="0">
                          <a:ln>
                            <a:noFill/>
                          </a:ln>
                          <a:solidFill>
                            <a:schemeClr val="tx1"/>
                          </a:solidFill>
                          <a:effectLst/>
                          <a:latin typeface="Arial" charset="0"/>
                        </a:rPr>
                        <a:t> = $1,500</a:t>
                      </a:r>
                    </a:p>
                  </a:txBody>
                  <a:tcPr marT="45726" marB="45726"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X2</a:t>
                      </a:r>
                      <a:r>
                        <a:rPr kumimoji="0" lang="en-US" sz="2400" b="0" i="1" u="none" strike="noStrike" cap="none" normalizeH="0" baseline="0" dirty="0">
                          <a:ln>
                            <a:noFill/>
                          </a:ln>
                          <a:solidFill>
                            <a:schemeClr val="tx1"/>
                          </a:solidFill>
                          <a:effectLst/>
                          <a:latin typeface="Arial" charset="0"/>
                        </a:rPr>
                        <a:t> = $1,300</a:t>
                      </a:r>
                    </a:p>
                  </a:txBody>
                  <a:tcPr marT="45726" marB="45726"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1"/>
                  </a:ext>
                </a:extLst>
              </a:tr>
              <a:tr h="8230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1" u="none" strike="noStrike" cap="none" normalizeH="0" baseline="0" dirty="0">
                          <a:ln>
                            <a:noFill/>
                          </a:ln>
                          <a:solidFill>
                            <a:schemeClr val="tx1"/>
                          </a:solidFill>
                          <a:effectLst/>
                          <a:latin typeface="Arial" charset="0"/>
                        </a:rPr>
                        <a:t>Standard deviation</a:t>
                      </a:r>
                    </a:p>
                  </a:txBody>
                  <a:tcPr marT="45726" marB="45726"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s</a:t>
                      </a:r>
                      <a:r>
                        <a:rPr kumimoji="0" lang="en-US" sz="2400" b="0" i="1" u="none" strike="noStrike" cap="none" normalizeH="0" baseline="-25000" dirty="0">
                          <a:ln>
                            <a:noFill/>
                          </a:ln>
                          <a:solidFill>
                            <a:schemeClr val="tx1"/>
                          </a:solidFill>
                          <a:effectLst/>
                          <a:latin typeface="Arial" charset="0"/>
                        </a:rPr>
                        <a:t>1</a:t>
                      </a:r>
                      <a:r>
                        <a:rPr kumimoji="0" lang="en-US" sz="2400" b="0" i="1" u="none" strike="noStrike" cap="none" normalizeH="0" baseline="0" dirty="0">
                          <a:ln>
                            <a:noFill/>
                          </a:ln>
                          <a:solidFill>
                            <a:schemeClr val="tx1"/>
                          </a:solidFill>
                          <a:effectLst/>
                          <a:latin typeface="Arial" charset="0"/>
                        </a:rPr>
                        <a:t> = 225</a:t>
                      </a:r>
                    </a:p>
                  </a:txBody>
                  <a:tcPr marT="45726" marB="45726"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a:ln>
                            <a:noFill/>
                          </a:ln>
                          <a:solidFill>
                            <a:schemeClr val="tx1"/>
                          </a:solidFill>
                          <a:effectLst/>
                          <a:latin typeface="Arial" charset="0"/>
                        </a:rPr>
                        <a:t>s2</a:t>
                      </a:r>
                      <a:r>
                        <a:rPr kumimoji="0" lang="en-US" sz="2400" b="0" i="1" u="none" strike="noStrike" cap="none" normalizeH="0" baseline="0" dirty="0">
                          <a:ln>
                            <a:noFill/>
                          </a:ln>
                          <a:solidFill>
                            <a:schemeClr val="tx1"/>
                          </a:solidFill>
                          <a:effectLst/>
                          <a:latin typeface="Arial" charset="0"/>
                        </a:rPr>
                        <a:t> = 251</a:t>
                      </a:r>
                    </a:p>
                  </a:txBody>
                  <a:tcPr marT="45726" marB="45726"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2"/>
                  </a:ext>
                </a:extLst>
              </a:tr>
            </a:tbl>
          </a:graphicData>
        </a:graphic>
      </p:graphicFrame>
    </p:spTree>
  </p:cSld>
  <p:clrMapOvr>
    <a:masterClrMapping/>
  </p:clrMapOvr>
  <p:transition>
    <p:cove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title"/>
          </p:nvPr>
        </p:nvSpPr>
        <p:spPr/>
        <p:txBody>
          <a:bodyPr anchor="t"/>
          <a:lstStyle/>
          <a:p>
            <a:pPr algn="l" eaLnBrk="1" hangingPunct="1"/>
            <a:r>
              <a:rPr lang="en-US" sz="3600"/>
              <a:t>Two-Sample t-Test Example</a:t>
            </a:r>
          </a:p>
        </p:txBody>
      </p:sp>
      <p:graphicFrame>
        <p:nvGraphicFramePr>
          <p:cNvPr id="292901" name="Group 37"/>
          <p:cNvGraphicFramePr>
            <a:graphicFrameLocks noGrp="1"/>
          </p:cNvGraphicFramePr>
          <p:nvPr>
            <p:ph sz="half" idx="4294967295"/>
            <p:extLst>
              <p:ext uri="{D42A27DB-BD31-4B8C-83A1-F6EECF244321}">
                <p14:modId xmlns:p14="http://schemas.microsoft.com/office/powerpoint/2010/main" xmlns="" val="1298952632"/>
              </p:ext>
            </p:extLst>
          </p:nvPr>
        </p:nvGraphicFramePr>
        <p:xfrm>
          <a:off x="531547" y="1797997"/>
          <a:ext cx="8137525" cy="3197312"/>
        </p:xfrm>
        <a:graphic>
          <a:graphicData uri="http://schemas.openxmlformats.org/drawingml/2006/table">
            <a:tbl>
              <a:tblPr/>
              <a:tblGrid>
                <a:gridCol w="3070225">
                  <a:extLst>
                    <a:ext uri="{9D8B030D-6E8A-4147-A177-3AD203B41FA5}">
                      <a16:colId xmlns:a16="http://schemas.microsoft.com/office/drawing/2014/main" xmlns="" val="20000"/>
                    </a:ext>
                  </a:extLst>
                </a:gridCol>
                <a:gridCol w="5067300">
                  <a:extLst>
                    <a:ext uri="{9D8B030D-6E8A-4147-A177-3AD203B41FA5}">
                      <a16:colId xmlns:a16="http://schemas.microsoft.com/office/drawing/2014/main" xmlns="" val="20001"/>
                    </a:ext>
                  </a:extLst>
                </a:gridCol>
              </a:tblGrid>
              <a:tr h="5333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Null</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Ho: A sales = B sales</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0"/>
                  </a:ext>
                </a:extLst>
              </a:tr>
              <a:tr h="5333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Statistical test</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0" u="none" strike="noStrike" cap="none" normalizeH="0" baseline="0" dirty="0">
                          <a:ln>
                            <a:noFill/>
                          </a:ln>
                          <a:solidFill>
                            <a:schemeClr val="tx1"/>
                          </a:solidFill>
                          <a:effectLst/>
                          <a:latin typeface="Arial" charset="0"/>
                        </a:rPr>
                        <a:t>t</a:t>
                      </a:r>
                      <a:r>
                        <a:rPr kumimoji="0" lang="en-US" sz="2900" b="0" i="1" u="none" strike="noStrike" cap="none" normalizeH="0" baseline="0" dirty="0">
                          <a:ln>
                            <a:noFill/>
                          </a:ln>
                          <a:solidFill>
                            <a:schemeClr val="tx1"/>
                          </a:solidFill>
                          <a:effectLst/>
                          <a:latin typeface="Arial" charset="0"/>
                        </a:rPr>
                        <a:t>-test</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1"/>
                  </a:ext>
                </a:extLst>
              </a:tr>
              <a:tr h="5333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Significance level</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.05 (one-tailed)</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5333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Calculated value</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1.97, </a:t>
                      </a:r>
                      <a:r>
                        <a:rPr kumimoji="0" lang="en-US" sz="2900" b="0" i="1" u="none" strike="noStrike" cap="none" normalizeH="0" baseline="0" dirty="0" err="1">
                          <a:ln>
                            <a:noFill/>
                          </a:ln>
                          <a:solidFill>
                            <a:schemeClr val="tx1"/>
                          </a:solidFill>
                          <a:effectLst/>
                          <a:latin typeface="Arial" charset="0"/>
                        </a:rPr>
                        <a:t>d.f.</a:t>
                      </a:r>
                      <a:r>
                        <a:rPr kumimoji="0" lang="en-US" sz="2900" b="0" i="1" u="none" strike="noStrike" cap="none" normalizeH="0" baseline="0" dirty="0">
                          <a:ln>
                            <a:noFill/>
                          </a:ln>
                          <a:solidFill>
                            <a:schemeClr val="tx1"/>
                          </a:solidFill>
                          <a:effectLst/>
                          <a:latin typeface="Arial" charset="0"/>
                        </a:rPr>
                        <a:t> = 20</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10637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Critical test value</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1.725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dirty="0">
                        <a:ln>
                          <a:noFill/>
                        </a:ln>
                        <a:solidFill>
                          <a:schemeClr val="tx1"/>
                        </a:solidFill>
                        <a:effectLst/>
                        <a:latin typeface="Arial" charset="0"/>
                      </a:endParaRP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
        <p:nvSpPr>
          <p:cNvPr id="59415" name="Text Box 30"/>
          <p:cNvSpPr txBox="1">
            <a:spLocks noChangeArrowheads="1"/>
          </p:cNvSpPr>
          <p:nvPr/>
        </p:nvSpPr>
        <p:spPr bwMode="auto">
          <a:xfrm>
            <a:off x="3644524" y="4461835"/>
            <a:ext cx="49149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dirty="0"/>
              <a:t>(from Appendix C, Exhibit C-2)</a:t>
            </a:r>
          </a:p>
        </p:txBody>
      </p:sp>
    </p:spTree>
  </p:cSld>
  <p:clrMapOvr>
    <a:masterClrMapping/>
  </p:clrMapOvr>
  <p:transition>
    <p:cove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Two-Sample Nonparametric Tests: </a:t>
            </a:r>
            <a:br>
              <a:rPr lang="en-US" sz="3600"/>
            </a:br>
            <a:r>
              <a:rPr lang="en-US" sz="3600"/>
              <a:t>Chi-Square</a:t>
            </a:r>
          </a:p>
        </p:txBody>
      </p:sp>
      <p:graphicFrame>
        <p:nvGraphicFramePr>
          <p:cNvPr id="295122" name="Group 210"/>
          <p:cNvGraphicFramePr>
            <a:graphicFrameLocks noGrp="1"/>
          </p:cNvGraphicFramePr>
          <p:nvPr>
            <p:ph sz="quarter" idx="4294967295"/>
            <p:extLst>
              <p:ext uri="{D42A27DB-BD31-4B8C-83A1-F6EECF244321}">
                <p14:modId xmlns:p14="http://schemas.microsoft.com/office/powerpoint/2010/main" xmlns="" val="713388587"/>
              </p:ext>
            </p:extLst>
          </p:nvPr>
        </p:nvGraphicFramePr>
        <p:xfrm>
          <a:off x="457200" y="1687255"/>
          <a:ext cx="8229600" cy="4242232"/>
        </p:xfrm>
        <a:graphic>
          <a:graphicData uri="http://schemas.openxmlformats.org/drawingml/2006/table">
            <a:tbl>
              <a:tblPr/>
              <a:tblGrid>
                <a:gridCol w="1008063">
                  <a:extLst>
                    <a:ext uri="{9D8B030D-6E8A-4147-A177-3AD203B41FA5}">
                      <a16:colId xmlns:a16="http://schemas.microsoft.com/office/drawing/2014/main" xmlns="" val="20000"/>
                    </a:ext>
                  </a:extLst>
                </a:gridCol>
                <a:gridCol w="2284412">
                  <a:extLst>
                    <a:ext uri="{9D8B030D-6E8A-4147-A177-3AD203B41FA5}">
                      <a16:colId xmlns:a16="http://schemas.microsoft.com/office/drawing/2014/main" xmlns="" val="20001"/>
                    </a:ext>
                  </a:extLst>
                </a:gridCol>
                <a:gridCol w="1644650">
                  <a:extLst>
                    <a:ext uri="{9D8B030D-6E8A-4147-A177-3AD203B41FA5}">
                      <a16:colId xmlns:a16="http://schemas.microsoft.com/office/drawing/2014/main" xmlns="" val="20002"/>
                    </a:ext>
                  </a:extLst>
                </a:gridCol>
                <a:gridCol w="1646238">
                  <a:extLst>
                    <a:ext uri="{9D8B030D-6E8A-4147-A177-3AD203B41FA5}">
                      <a16:colId xmlns:a16="http://schemas.microsoft.com/office/drawing/2014/main" xmlns="" val="20003"/>
                    </a:ext>
                  </a:extLst>
                </a:gridCol>
                <a:gridCol w="1646237">
                  <a:extLst>
                    <a:ext uri="{9D8B030D-6E8A-4147-A177-3AD203B41FA5}">
                      <a16:colId xmlns:a16="http://schemas.microsoft.com/office/drawing/2014/main" xmlns="" val="20004"/>
                    </a:ext>
                  </a:extLst>
                </a:gridCol>
              </a:tblGrid>
              <a:tr h="45712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dirty="0">
                        <a:ln>
                          <a:noFill/>
                        </a:ln>
                        <a:solidFill>
                          <a:schemeClr val="bg1"/>
                        </a:solidFill>
                        <a:effectLst/>
                        <a:latin typeface="Arial" charset="0"/>
                      </a:endParaRPr>
                    </a:p>
                  </a:txBody>
                  <a:tcPr marT="45706" marB="45706"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dirty="0">
                        <a:ln>
                          <a:noFill/>
                        </a:ln>
                        <a:solidFill>
                          <a:schemeClr val="bg1"/>
                        </a:solidFill>
                        <a:effectLst/>
                        <a:latin typeface="Arial" charset="0"/>
                      </a:endParaRPr>
                    </a:p>
                  </a:txBody>
                  <a:tcPr marT="45706" marB="4570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bg1"/>
                          </a:solidFill>
                          <a:effectLst/>
                          <a:latin typeface="Arial" charset="0"/>
                        </a:rPr>
                        <a:t>On-the-Job-Accident</a:t>
                      </a:r>
                    </a:p>
                  </a:txBody>
                  <a:tcPr marT="45706" marB="4570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1" i="1" u="none" strike="noStrike" cap="none" normalizeH="0" baseline="0" dirty="0">
                        <a:ln>
                          <a:noFill/>
                        </a:ln>
                        <a:solidFill>
                          <a:schemeClr val="bg1"/>
                        </a:solidFill>
                        <a:effectLst/>
                        <a:latin typeface="Arial" charset="0"/>
                      </a:endParaRPr>
                    </a:p>
                  </a:txBody>
                  <a:tcPr marT="45706" marB="4570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73140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a:ln>
                          <a:noFill/>
                        </a:ln>
                        <a:solidFill>
                          <a:schemeClr val="bg1"/>
                        </a:solidFill>
                        <a:effectLst/>
                        <a:latin typeface="Arial" charset="0"/>
                      </a:endParaRPr>
                    </a:p>
                  </a:txBody>
                  <a:tcPr marT="45706" marB="4570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Cell Designation</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Count</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Expected Values</a:t>
                      </a:r>
                    </a:p>
                  </a:txBody>
                  <a:tcPr marT="45706" marB="4570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bg1"/>
                          </a:solidFill>
                          <a:effectLst/>
                          <a:latin typeface="Arial" charset="0"/>
                        </a:rPr>
                        <a:t>Yes</a:t>
                      </a:r>
                    </a:p>
                  </a:txBody>
                  <a:tcPr marT="45706" marB="4570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bg1"/>
                          </a:solidFill>
                          <a:effectLst/>
                          <a:latin typeface="Arial" charset="0"/>
                        </a:rPr>
                        <a:t>No</a:t>
                      </a:r>
                    </a:p>
                  </a:txBody>
                  <a:tcPr marT="45706" marB="45706"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1" i="1" u="none" strike="noStrike" cap="none" normalizeH="0" baseline="0" dirty="0">
                          <a:ln>
                            <a:noFill/>
                          </a:ln>
                          <a:solidFill>
                            <a:schemeClr val="bg1"/>
                          </a:solidFill>
                          <a:effectLst/>
                          <a:latin typeface="Arial" charset="0"/>
                        </a:rPr>
                        <a:t>Row Total</a:t>
                      </a:r>
                    </a:p>
                  </a:txBody>
                  <a:tcPr marT="45706" marB="45706"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816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a:ln>
                            <a:noFill/>
                          </a:ln>
                          <a:solidFill>
                            <a:schemeClr val="tx1"/>
                          </a:solidFill>
                          <a:effectLst/>
                          <a:latin typeface="Arial" charset="0"/>
                        </a:rPr>
                        <a:t>Smoker</a:t>
                      </a:r>
                    </a:p>
                  </a:txBody>
                  <a:tcPr marT="45706" marB="45706"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Heavy Smoker</a:t>
                      </a:r>
                    </a:p>
                  </a:txBody>
                  <a:tcPr marT="45706" marB="45706" anchor="ct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8.24</a:t>
                      </a:r>
                    </a:p>
                  </a:txBody>
                  <a:tcPr marT="45706" marB="457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7.75</a:t>
                      </a:r>
                    </a:p>
                  </a:txBody>
                  <a:tcPr marT="45706" marB="457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16</a:t>
                      </a:r>
                    </a:p>
                  </a:txBody>
                  <a:tcPr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816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06" marB="45706"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Moderate</a:t>
                      </a:r>
                    </a:p>
                  </a:txBody>
                  <a:tcPr marT="45706" marB="45706"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7.73</a:t>
                      </a:r>
                    </a:p>
                  </a:txBody>
                  <a:tcPr marT="45706" marB="457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7.27</a:t>
                      </a:r>
                    </a:p>
                  </a:txBody>
                  <a:tcPr marT="45706" marB="457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15</a:t>
                      </a:r>
                    </a:p>
                  </a:txBody>
                  <a:tcPr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3"/>
                  </a:ext>
                </a:extLst>
              </a:tr>
              <a:tr h="816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06" marB="45706"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Nonsmoker</a:t>
                      </a:r>
                    </a:p>
                  </a:txBody>
                  <a:tcPr marT="45706" marB="45706" anchor="ct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13</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18.03</a:t>
                      </a:r>
                    </a:p>
                  </a:txBody>
                  <a:tcPr marT="45706" marB="457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16.97</a:t>
                      </a:r>
                    </a:p>
                  </a:txBody>
                  <a:tcPr marT="45706" marB="4570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35</a:t>
                      </a:r>
                    </a:p>
                  </a:txBody>
                  <a:tcPr marT="45706" marB="45706"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4"/>
                  </a:ext>
                </a:extLst>
              </a:tr>
              <a:tr h="60306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06" marB="45706" horzOverflow="overflow">
                    <a:lnL w="28575"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Column Total</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06" marB="45706" anchor="b"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34</a:t>
                      </a:r>
                    </a:p>
                  </a:txBody>
                  <a:tcPr marT="45706" marB="45706"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32</a:t>
                      </a:r>
                    </a:p>
                  </a:txBody>
                  <a:tcPr marT="45706" marB="45706" anchor="ct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66</a:t>
                      </a:r>
                    </a:p>
                  </a:txBody>
                  <a:tcPr marT="45706" marB="45706" anchor="ctr" horzOverflow="overflow">
                    <a:lnL>
                      <a:noFill/>
                    </a:lnL>
                    <a:lnR w="28575"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5"/>
                  </a:ext>
                </a:extLst>
              </a:tr>
            </a:tbl>
          </a:graphicData>
        </a:graphic>
      </p:graphicFrame>
    </p:spTree>
  </p:cSld>
  <p:clrMapOvr>
    <a:masterClrMapping/>
  </p:clrMapOvr>
  <p:transition>
    <p:cove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title"/>
          </p:nvPr>
        </p:nvSpPr>
        <p:spPr/>
        <p:txBody>
          <a:bodyPr anchor="t"/>
          <a:lstStyle/>
          <a:p>
            <a:pPr algn="l" eaLnBrk="1" hangingPunct="1"/>
            <a:r>
              <a:rPr lang="en-US" sz="3600"/>
              <a:t>Two-Sample Chi-Square Example</a:t>
            </a:r>
          </a:p>
        </p:txBody>
      </p:sp>
      <p:graphicFrame>
        <p:nvGraphicFramePr>
          <p:cNvPr id="298020" name="Group 36"/>
          <p:cNvGraphicFramePr>
            <a:graphicFrameLocks noGrp="1"/>
          </p:cNvGraphicFramePr>
          <p:nvPr>
            <p:ph sz="half" idx="4294967295"/>
            <p:extLst>
              <p:ext uri="{D42A27DB-BD31-4B8C-83A1-F6EECF244321}">
                <p14:modId xmlns:p14="http://schemas.microsoft.com/office/powerpoint/2010/main" xmlns="" val="3176945010"/>
              </p:ext>
            </p:extLst>
          </p:nvPr>
        </p:nvGraphicFramePr>
        <p:xfrm>
          <a:off x="666401" y="1691563"/>
          <a:ext cx="8062913" cy="4081463"/>
        </p:xfrm>
        <a:graphic>
          <a:graphicData uri="http://schemas.openxmlformats.org/drawingml/2006/table">
            <a:tbl>
              <a:tblPr/>
              <a:tblGrid>
                <a:gridCol w="3041650">
                  <a:extLst>
                    <a:ext uri="{9D8B030D-6E8A-4147-A177-3AD203B41FA5}">
                      <a16:colId xmlns:a16="http://schemas.microsoft.com/office/drawing/2014/main" xmlns="" val="20000"/>
                    </a:ext>
                  </a:extLst>
                </a:gridCol>
                <a:gridCol w="5021263">
                  <a:extLst>
                    <a:ext uri="{9D8B030D-6E8A-4147-A177-3AD203B41FA5}">
                      <a16:colId xmlns:a16="http://schemas.microsoft.com/office/drawing/2014/main" xmlns="" val="20001"/>
                    </a:ext>
                  </a:extLst>
                </a:gridCol>
              </a:tblGrid>
              <a:tr h="14173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Null</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There is no difference in distribution channel for age categories.</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0"/>
                  </a:ext>
                </a:extLst>
              </a:tr>
              <a:tr h="5334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Statistical test</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Chi-square</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1"/>
                  </a:ext>
                </a:extLst>
              </a:tr>
              <a:tr h="5334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Significance level</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.05</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5334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Calculated value</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6.86, </a:t>
                      </a:r>
                      <a:r>
                        <a:rPr kumimoji="0" lang="en-US" sz="2900" b="0" i="1" u="none" strike="noStrike" cap="none" normalizeH="0" baseline="0" dirty="0" err="1">
                          <a:ln>
                            <a:noFill/>
                          </a:ln>
                          <a:solidFill>
                            <a:schemeClr val="tx1"/>
                          </a:solidFill>
                          <a:effectLst/>
                          <a:latin typeface="Arial" charset="0"/>
                        </a:rPr>
                        <a:t>d.f</a:t>
                      </a:r>
                      <a:r>
                        <a:rPr kumimoji="0" lang="en-US" sz="2900" b="0" i="1" u="none" strike="noStrike" cap="none" normalizeH="0" baseline="0" dirty="0">
                          <a:ln>
                            <a:noFill/>
                          </a:ln>
                          <a:solidFill>
                            <a:schemeClr val="tx1"/>
                          </a:solidFill>
                          <a:effectLst/>
                          <a:latin typeface="Arial" charset="0"/>
                        </a:rPr>
                        <a:t>. = 2</a:t>
                      </a: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106380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Critical test value</a:t>
                      </a:r>
                    </a:p>
                  </a:txBody>
                  <a:tcPr marT="45722" marB="45722"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5.99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dirty="0">
                        <a:ln>
                          <a:noFill/>
                        </a:ln>
                        <a:solidFill>
                          <a:schemeClr val="tx1"/>
                        </a:solidFill>
                        <a:effectLst/>
                        <a:latin typeface="Arial" charset="0"/>
                      </a:endParaRPr>
                    </a:p>
                  </a:txBody>
                  <a:tcPr marT="45722" marB="45722"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
        <p:nvSpPr>
          <p:cNvPr id="61463" name="Text Box 31"/>
          <p:cNvSpPr txBox="1">
            <a:spLocks noChangeArrowheads="1"/>
          </p:cNvSpPr>
          <p:nvPr/>
        </p:nvSpPr>
        <p:spPr bwMode="auto">
          <a:xfrm>
            <a:off x="3753276" y="5274923"/>
            <a:ext cx="497603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dirty="0"/>
              <a:t>(from Appendix C, Exhibit C-3)</a:t>
            </a:r>
          </a:p>
        </p:txBody>
      </p:sp>
    </p:spTree>
  </p:cSld>
  <p:clrMapOvr>
    <a:masterClrMapping/>
  </p:clrMapOvr>
  <p:transition>
    <p:cove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nchor="t"/>
          <a:lstStyle/>
          <a:p>
            <a:pPr algn="l" eaLnBrk="1" hangingPunct="1"/>
            <a:r>
              <a:rPr lang="en-US" sz="3600"/>
              <a:t>SPSS Cross-Tabulation Procedure</a:t>
            </a:r>
          </a:p>
        </p:txBody>
      </p:sp>
      <p:pic>
        <p:nvPicPr>
          <p:cNvPr id="62469"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61459" y="1379065"/>
            <a:ext cx="7421083" cy="499276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title"/>
          </p:nvPr>
        </p:nvSpPr>
        <p:spPr/>
        <p:txBody>
          <a:bodyPr anchor="t"/>
          <a:lstStyle/>
          <a:p>
            <a:pPr algn="l" eaLnBrk="1" hangingPunct="1"/>
            <a:r>
              <a:rPr lang="en-US" sz="3600"/>
              <a:t>Two-Related-Samples Tests</a:t>
            </a:r>
          </a:p>
        </p:txBody>
      </p:sp>
      <p:sp>
        <p:nvSpPr>
          <p:cNvPr id="63491" name="AutoShape 2"/>
          <p:cNvSpPr>
            <a:spLocks noChangeArrowheads="1"/>
          </p:cNvSpPr>
          <p:nvPr/>
        </p:nvSpPr>
        <p:spPr bwMode="auto">
          <a:xfrm>
            <a:off x="250825" y="1663700"/>
            <a:ext cx="8435975" cy="4486275"/>
          </a:xfrm>
          <a:prstGeom prst="star16">
            <a:avLst>
              <a:gd name="adj" fmla="val 39009"/>
            </a:avLst>
          </a:prstGeom>
          <a:gradFill rotWithShape="1">
            <a:gsLst>
              <a:gs pos="0">
                <a:srgbClr val="FFFFFF"/>
              </a:gs>
              <a:gs pos="100000">
                <a:srgbClr val="F4650B"/>
              </a:gs>
            </a:gsLst>
            <a:path path="shape">
              <a:fillToRect l="50000" t="50000" r="50000" b="50000"/>
            </a:path>
          </a:gradFill>
          <a:ln w="38100">
            <a:solidFill>
              <a:schemeClr val="tx1"/>
            </a:solidFill>
            <a:miter lim="800000"/>
            <a:headEnd/>
            <a:tailEnd/>
          </a:ln>
          <a:effectLst>
            <a:outerShdw dist="107763" dir="2700000" algn="ctr" rotWithShape="0">
              <a:schemeClr val="tx1"/>
            </a:outerShdw>
          </a:effectLst>
        </p:spPr>
        <p:txBody>
          <a:bodyPr wrap="none" anchor="ctr"/>
          <a:lstStyle/>
          <a:p>
            <a:endParaRPr lang="en-US"/>
          </a:p>
        </p:txBody>
      </p:sp>
      <p:sp>
        <p:nvSpPr>
          <p:cNvPr id="304132" name="AutoShape 4"/>
          <p:cNvSpPr>
            <a:spLocks noChangeArrowheads="1"/>
          </p:cNvSpPr>
          <p:nvPr/>
        </p:nvSpPr>
        <p:spPr bwMode="auto">
          <a:xfrm>
            <a:off x="4843463" y="2979738"/>
            <a:ext cx="3505200" cy="2049462"/>
          </a:xfrm>
          <a:prstGeom prst="homePlate">
            <a:avLst>
              <a:gd name="adj" fmla="val 42758"/>
            </a:avLst>
          </a:prstGeom>
          <a:solidFill>
            <a:srgbClr val="99CCFF"/>
          </a:solidFill>
          <a:ln w="9525">
            <a:solidFill>
              <a:schemeClr val="tx1"/>
            </a:solidFill>
            <a:miter lim="800000"/>
            <a:headEnd/>
            <a:tailEnd/>
          </a:ln>
        </p:spPr>
        <p:txBody>
          <a:bodyPr wrap="none" anchor="ctr"/>
          <a:lstStyle/>
          <a:p>
            <a:pPr algn="ctr"/>
            <a:r>
              <a:rPr lang="en-US" sz="3200"/>
              <a:t>Nonparametric</a:t>
            </a:r>
          </a:p>
        </p:txBody>
      </p:sp>
      <p:sp>
        <p:nvSpPr>
          <p:cNvPr id="304133" name="AutoShape 5"/>
          <p:cNvSpPr>
            <a:spLocks noChangeArrowheads="1"/>
          </p:cNvSpPr>
          <p:nvPr/>
        </p:nvSpPr>
        <p:spPr bwMode="auto">
          <a:xfrm flipH="1">
            <a:off x="846138" y="2979738"/>
            <a:ext cx="3505200" cy="2049462"/>
          </a:xfrm>
          <a:prstGeom prst="homePlate">
            <a:avLst>
              <a:gd name="adj" fmla="val 42758"/>
            </a:avLst>
          </a:prstGeom>
          <a:solidFill>
            <a:srgbClr val="FFDD99"/>
          </a:solidFill>
          <a:ln w="9525">
            <a:solidFill>
              <a:schemeClr val="tx1"/>
            </a:solidFill>
            <a:miter lim="800000"/>
            <a:headEnd/>
            <a:tailEnd/>
          </a:ln>
        </p:spPr>
        <p:txBody>
          <a:bodyPr wrap="none" anchor="ctr"/>
          <a:lstStyle/>
          <a:p>
            <a:pPr algn="ctr"/>
            <a:r>
              <a:rPr lang="en-US" sz="3200"/>
              <a:t>Parametric</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4133"/>
                                        </p:tgtEl>
                                        <p:attrNameLst>
                                          <p:attrName>style.visibility</p:attrName>
                                        </p:attrNameLst>
                                      </p:cBhvr>
                                      <p:to>
                                        <p:strVal val="visible"/>
                                      </p:to>
                                    </p:set>
                                    <p:animEffect transition="in" filter="blinds(horizontal)">
                                      <p:cBhvr>
                                        <p:cTn id="7" dur="500"/>
                                        <p:tgtEl>
                                          <p:spTgt spid="30413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4132"/>
                                        </p:tgtEl>
                                        <p:attrNameLst>
                                          <p:attrName>style.visibility</p:attrName>
                                        </p:attrNameLst>
                                      </p:cBhvr>
                                      <p:to>
                                        <p:strVal val="visible"/>
                                      </p:to>
                                    </p:set>
                                    <p:animEffect transition="in" filter="blinds(horizontal)">
                                      <p:cBhvr>
                                        <p:cTn id="12" dur="500"/>
                                        <p:tgtEl>
                                          <p:spTgt spid="304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4132" grpId="0" animBg="1"/>
      <p:bldP spid="30413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80"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Sales Data for </a:t>
            </a:r>
            <a:br>
              <a:rPr lang="en-US" sz="3600"/>
            </a:br>
            <a:r>
              <a:rPr lang="en-US" sz="3600"/>
              <a:t>Paired-Samples t-Test</a:t>
            </a:r>
          </a:p>
        </p:txBody>
      </p:sp>
      <p:graphicFrame>
        <p:nvGraphicFramePr>
          <p:cNvPr id="306266" name="Group 90"/>
          <p:cNvGraphicFramePr>
            <a:graphicFrameLocks noGrp="1"/>
          </p:cNvGraphicFramePr>
          <p:nvPr>
            <p:ph type="tbl" idx="4294967295"/>
            <p:extLst>
              <p:ext uri="{D42A27DB-BD31-4B8C-83A1-F6EECF244321}">
                <p14:modId xmlns:p14="http://schemas.microsoft.com/office/powerpoint/2010/main" xmlns="" val="2695951917"/>
              </p:ext>
            </p:extLst>
          </p:nvPr>
        </p:nvGraphicFramePr>
        <p:xfrm>
          <a:off x="1116419" y="1633612"/>
          <a:ext cx="7032625" cy="4084637"/>
        </p:xfrm>
        <a:graphic>
          <a:graphicData uri="http://schemas.openxmlformats.org/drawingml/2006/table">
            <a:tbl>
              <a:tblPr/>
              <a:tblGrid>
                <a:gridCol w="1646238">
                  <a:extLst>
                    <a:ext uri="{9D8B030D-6E8A-4147-A177-3AD203B41FA5}">
                      <a16:colId xmlns:a16="http://schemas.microsoft.com/office/drawing/2014/main" xmlns="" val="20000"/>
                    </a:ext>
                  </a:extLst>
                </a:gridCol>
                <a:gridCol w="828675">
                  <a:extLst>
                    <a:ext uri="{9D8B030D-6E8A-4147-A177-3AD203B41FA5}">
                      <a16:colId xmlns:a16="http://schemas.microsoft.com/office/drawing/2014/main" xmlns="" val="20001"/>
                    </a:ext>
                  </a:extLst>
                </a:gridCol>
                <a:gridCol w="1001712">
                  <a:extLst>
                    <a:ext uri="{9D8B030D-6E8A-4147-A177-3AD203B41FA5}">
                      <a16:colId xmlns:a16="http://schemas.microsoft.com/office/drawing/2014/main" xmlns="" val="20002"/>
                    </a:ext>
                  </a:extLst>
                </a:gridCol>
                <a:gridCol w="1727200">
                  <a:extLst>
                    <a:ext uri="{9D8B030D-6E8A-4147-A177-3AD203B41FA5}">
                      <a16:colId xmlns:a16="http://schemas.microsoft.com/office/drawing/2014/main" xmlns="" val="20003"/>
                    </a:ext>
                  </a:extLst>
                </a:gridCol>
                <a:gridCol w="1828800">
                  <a:extLst>
                    <a:ext uri="{9D8B030D-6E8A-4147-A177-3AD203B41FA5}">
                      <a16:colId xmlns:a16="http://schemas.microsoft.com/office/drawing/2014/main" xmlns="" val="20004"/>
                    </a:ext>
                  </a:extLst>
                </a:gridCol>
              </a:tblGrid>
              <a:tr h="11888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1" u="none" strike="noStrike" cap="none" normalizeH="0" baseline="0" dirty="0">
                          <a:ln>
                            <a:noFill/>
                          </a:ln>
                          <a:solidFill>
                            <a:schemeClr val="bg1"/>
                          </a:solidFill>
                          <a:effectLst/>
                          <a:latin typeface="Arial" charset="0"/>
                        </a:rPr>
                        <a:t/>
                      </a:r>
                      <a:br>
                        <a:rPr kumimoji="0" lang="en-US" sz="1800" b="1" i="1" u="none" strike="noStrike" cap="none" normalizeH="0" baseline="0" dirty="0">
                          <a:ln>
                            <a:noFill/>
                          </a:ln>
                          <a:solidFill>
                            <a:schemeClr val="bg1"/>
                          </a:solidFill>
                          <a:effectLst/>
                          <a:latin typeface="Arial" charset="0"/>
                        </a:rPr>
                      </a:br>
                      <a:r>
                        <a:rPr kumimoji="0" lang="en-US" sz="1800" b="1" i="1" u="none" strike="noStrike" cap="none" normalizeH="0" baseline="0" dirty="0">
                          <a:ln>
                            <a:noFill/>
                          </a:ln>
                          <a:solidFill>
                            <a:schemeClr val="bg1"/>
                          </a:solidFill>
                          <a:effectLst/>
                          <a:latin typeface="Arial" charset="0"/>
                        </a:rPr>
                        <a:t>  </a:t>
                      </a:r>
                      <a:r>
                        <a:rPr kumimoji="0" lang="en-US" sz="1800" b="1" i="0" u="none" strike="noStrike" cap="none" normalizeH="0" baseline="0" dirty="0">
                          <a:ln>
                            <a:noFill/>
                          </a:ln>
                          <a:solidFill>
                            <a:schemeClr val="bg1"/>
                          </a:solidFill>
                          <a:effectLst/>
                          <a:latin typeface="Arial" charset="0"/>
                        </a:rPr>
                        <a:t>Company</a:t>
                      </a:r>
                    </a:p>
                  </a:txBody>
                  <a:tcPr marT="45724" marB="45724"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1" u="none" strike="noStrike" cap="none" normalizeH="0" baseline="0" dirty="0">
                          <a:ln>
                            <a:noFill/>
                          </a:ln>
                          <a:solidFill>
                            <a:schemeClr val="bg1"/>
                          </a:solidFill>
                          <a:effectLst/>
                          <a:latin typeface="Arial" charset="0"/>
                        </a:rPr>
                        <a:t>  Sales </a:t>
                      </a:r>
                      <a:r>
                        <a:rPr kumimoji="0" lang="en-US" sz="1800" b="1" i="0" u="none" strike="noStrike" cap="none" normalizeH="0" baseline="0" dirty="0">
                          <a:ln>
                            <a:noFill/>
                          </a:ln>
                          <a:solidFill>
                            <a:schemeClr val="bg1"/>
                          </a:solidFill>
                          <a:effectLst/>
                          <a:latin typeface="Arial" charset="0"/>
                        </a:rPr>
                        <a:t>Year 2</a:t>
                      </a:r>
                    </a:p>
                  </a:txBody>
                  <a:tcPr marT="45724" marB="4572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1" u="none" strike="noStrike" cap="none" normalizeH="0" baseline="0" dirty="0">
                          <a:ln>
                            <a:noFill/>
                          </a:ln>
                          <a:solidFill>
                            <a:schemeClr val="bg1"/>
                          </a:solidFill>
                          <a:effectLst/>
                          <a:latin typeface="Arial" charset="0"/>
                        </a:rPr>
                        <a:t>Sales</a:t>
                      </a:r>
                      <a:br>
                        <a:rPr kumimoji="0" lang="en-US" sz="1800" b="1" i="1" u="none" strike="noStrike" cap="none" normalizeH="0" baseline="0" dirty="0">
                          <a:ln>
                            <a:noFill/>
                          </a:ln>
                          <a:solidFill>
                            <a:schemeClr val="bg1"/>
                          </a:solidFill>
                          <a:effectLst/>
                          <a:latin typeface="Arial" charset="0"/>
                        </a:rPr>
                      </a:br>
                      <a:r>
                        <a:rPr kumimoji="0" lang="en-US" sz="1800" b="1" i="0" u="none" strike="noStrike" cap="none" normalizeH="0" baseline="0" dirty="0">
                          <a:ln>
                            <a:noFill/>
                          </a:ln>
                          <a:solidFill>
                            <a:schemeClr val="bg1"/>
                          </a:solidFill>
                          <a:effectLst/>
                          <a:latin typeface="Arial" charset="0"/>
                        </a:rPr>
                        <a:t>Year 1</a:t>
                      </a:r>
                    </a:p>
                  </a:txBody>
                  <a:tcPr marT="45724" marB="4572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bg1"/>
                          </a:solidFill>
                          <a:effectLst/>
                          <a:latin typeface="Arial" charset="0"/>
                        </a:rPr>
                        <a:t>Difference D</a:t>
                      </a:r>
                    </a:p>
                  </a:txBody>
                  <a:tcPr marT="45724" marB="45724"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a:ln>
                            <a:noFill/>
                          </a:ln>
                          <a:solidFill>
                            <a:schemeClr val="bg1"/>
                          </a:solidFill>
                          <a:effectLst/>
                          <a:latin typeface="Arial" charset="0"/>
                        </a:rPr>
                        <a:t>D</a:t>
                      </a:r>
                      <a:r>
                        <a:rPr kumimoji="0" lang="en-US" sz="1800" b="1" i="1" u="none" strike="noStrike" cap="none" normalizeH="0" baseline="30000" dirty="0">
                          <a:ln>
                            <a:noFill/>
                          </a:ln>
                          <a:solidFill>
                            <a:schemeClr val="bg1"/>
                          </a:solidFill>
                          <a:effectLst/>
                          <a:latin typeface="Arial" charset="0"/>
                        </a:rPr>
                        <a:t>2</a:t>
                      </a:r>
                    </a:p>
                  </a:txBody>
                  <a:tcPr marT="45724" marB="45724"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2895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GM</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GE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Exxon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IBM</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Ford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AT&amp;T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Mobil</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DuPont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Sears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Amoco</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Total</a:t>
                      </a:r>
                    </a:p>
                  </a:txBody>
                  <a:tcPr marT="45724" marB="45724"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126932</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54574</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86656</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62710</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96146</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36112</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50220</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35099</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53794</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23966</a:t>
                      </a:r>
                    </a:p>
                  </a:txBody>
                  <a:tcPr marT="45724" marB="45724"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123505</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49662</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78944</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59512</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92300</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35173</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48111</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32427</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49975</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20779</a:t>
                      </a:r>
                    </a:p>
                  </a:txBody>
                  <a:tcPr marT="45724" marB="45724"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3427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4912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7712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3192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3846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  939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2109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2632</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3819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3187</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0" i="1" u="none" strike="noStrike" cap="none" normalizeH="0" baseline="0">
                          <a:ln>
                            <a:noFill/>
                          </a:ln>
                          <a:solidFill>
                            <a:schemeClr val="tx1"/>
                          </a:solidFill>
                          <a:effectLst/>
                          <a:latin typeface="Arial" charset="0"/>
                          <a:cs typeface="Arial" charset="0"/>
                        </a:rPr>
                        <a:t>Σ</a:t>
                      </a:r>
                      <a:r>
                        <a:rPr kumimoji="0" lang="en-US" sz="1400" b="0" i="0" u="none" strike="noStrike" cap="none" normalizeH="0" baseline="0">
                          <a:ln>
                            <a:noFill/>
                          </a:ln>
                          <a:solidFill>
                            <a:schemeClr val="tx1"/>
                          </a:solidFill>
                          <a:effectLst/>
                          <a:latin typeface="Arial" charset="0"/>
                          <a:cs typeface="Arial" charset="0"/>
                        </a:rPr>
                        <a:t>D</a:t>
                      </a:r>
                      <a:r>
                        <a:rPr kumimoji="0" lang="en-US" sz="1400" b="0" i="1" u="none" strike="noStrike" cap="none" normalizeH="0" baseline="0">
                          <a:ln>
                            <a:noFill/>
                          </a:ln>
                          <a:solidFill>
                            <a:schemeClr val="tx1"/>
                          </a:solidFill>
                          <a:effectLst/>
                          <a:latin typeface="Arial" charset="0"/>
                        </a:rPr>
                        <a:t> = 35781         </a:t>
                      </a:r>
                      <a:r>
                        <a:rPr kumimoji="0" lang="en-US" sz="200" b="0" i="1" u="none" strike="noStrike" cap="none" normalizeH="0" baseline="0">
                          <a:ln>
                            <a:noFill/>
                          </a:ln>
                          <a:solidFill>
                            <a:schemeClr val="tx1"/>
                          </a:solidFill>
                          <a:effectLst/>
                          <a:latin typeface="Arial" charset="0"/>
                        </a:rPr>
                        <a:t>.</a:t>
                      </a:r>
                    </a:p>
                  </a:txBody>
                  <a:tcPr marT="45724" marB="45724" horzOverflow="overflow">
                    <a:lnL>
                      <a:noFill/>
                    </a:lnL>
                    <a:lnR>
                      <a:noFill/>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11744329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24127744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59474944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10227204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14971716</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881721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4447881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6927424</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14584761</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10156969</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l-GR" sz="1400" b="0" i="1" u="none" strike="noStrike" cap="none" normalizeH="0" baseline="0" dirty="0">
                          <a:ln>
                            <a:noFill/>
                          </a:ln>
                          <a:solidFill>
                            <a:schemeClr val="tx1"/>
                          </a:solidFill>
                          <a:effectLst/>
                          <a:latin typeface="Arial" charset="0"/>
                          <a:cs typeface="Arial" charset="0"/>
                        </a:rPr>
                        <a:t>Σ</a:t>
                      </a:r>
                      <a:r>
                        <a:rPr kumimoji="0" lang="en-US" sz="1400" b="0" i="0" u="none" strike="noStrike" cap="none" normalizeH="0" baseline="0" dirty="0">
                          <a:ln>
                            <a:noFill/>
                          </a:ln>
                          <a:solidFill>
                            <a:schemeClr val="tx1"/>
                          </a:solidFill>
                          <a:effectLst/>
                          <a:latin typeface="Arial" charset="0"/>
                          <a:cs typeface="Arial" charset="0"/>
                        </a:rPr>
                        <a:t>D</a:t>
                      </a:r>
                      <a:r>
                        <a:rPr kumimoji="0" lang="en-US" sz="1400" b="0" i="1" u="none" strike="noStrike" cap="none" normalizeH="0" baseline="0" dirty="0">
                          <a:ln>
                            <a:noFill/>
                          </a:ln>
                          <a:solidFill>
                            <a:schemeClr val="tx1"/>
                          </a:solidFill>
                          <a:effectLst/>
                          <a:latin typeface="Arial" charset="0"/>
                        </a:rPr>
                        <a:t> = 157364693          </a:t>
                      </a:r>
                      <a:r>
                        <a:rPr kumimoji="0" lang="en-US" sz="200" b="0" i="1" u="none" strike="noStrike" cap="none" normalizeH="0" baseline="0" dirty="0">
                          <a:ln>
                            <a:noFill/>
                          </a:ln>
                          <a:solidFill>
                            <a:schemeClr val="tx1"/>
                          </a:solidFill>
                          <a:effectLst/>
                          <a:latin typeface="Arial" charset="0"/>
                        </a:rPr>
                        <a:t>.</a:t>
                      </a:r>
                    </a:p>
                  </a:txBody>
                  <a:tcPr marT="45724" marB="45724"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1"/>
                  </a:ext>
                </a:extLst>
              </a:tr>
            </a:tbl>
          </a:graphicData>
        </a:graphic>
      </p:graphicFrame>
    </p:spTree>
  </p:cSld>
  <p:clrMapOvr>
    <a:masterClrMapping/>
  </p:clrMapOvr>
  <p:transition>
    <p:cove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p:txBody>
          <a:bodyPr anchor="t"/>
          <a:lstStyle/>
          <a:p>
            <a:pPr algn="l" eaLnBrk="1" hangingPunct="1"/>
            <a:r>
              <a:rPr lang="en-US" sz="3600"/>
              <a:t>Paired-Samples t-Test Example</a:t>
            </a:r>
          </a:p>
        </p:txBody>
      </p:sp>
      <p:graphicFrame>
        <p:nvGraphicFramePr>
          <p:cNvPr id="309280" name="Group 32"/>
          <p:cNvGraphicFramePr>
            <a:graphicFrameLocks noGrp="1"/>
          </p:cNvGraphicFramePr>
          <p:nvPr>
            <p:ph sz="half" idx="4294967295"/>
            <p:extLst>
              <p:ext uri="{D42A27DB-BD31-4B8C-83A1-F6EECF244321}">
                <p14:modId xmlns:p14="http://schemas.microsoft.com/office/powerpoint/2010/main" xmlns="" val="3245946115"/>
              </p:ext>
            </p:extLst>
          </p:nvPr>
        </p:nvGraphicFramePr>
        <p:xfrm>
          <a:off x="559889" y="1774923"/>
          <a:ext cx="8137525" cy="3221036"/>
        </p:xfrm>
        <a:graphic>
          <a:graphicData uri="http://schemas.openxmlformats.org/drawingml/2006/table">
            <a:tbl>
              <a:tblPr/>
              <a:tblGrid>
                <a:gridCol w="3070225">
                  <a:extLst>
                    <a:ext uri="{9D8B030D-6E8A-4147-A177-3AD203B41FA5}">
                      <a16:colId xmlns:a16="http://schemas.microsoft.com/office/drawing/2014/main" xmlns="" val="20000"/>
                    </a:ext>
                  </a:extLst>
                </a:gridCol>
                <a:gridCol w="5067300">
                  <a:extLst>
                    <a:ext uri="{9D8B030D-6E8A-4147-A177-3AD203B41FA5}">
                      <a16:colId xmlns:a16="http://schemas.microsoft.com/office/drawing/2014/main" xmlns="" val="20001"/>
                    </a:ext>
                  </a:extLst>
                </a:gridCol>
              </a:tblGrid>
              <a:tr h="55661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Null</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Year 1 sales = Year 2 sales</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0"/>
                  </a:ext>
                </a:extLst>
              </a:tr>
              <a:tr h="5334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Statistical test</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Paired sample t-test</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1"/>
                  </a:ext>
                </a:extLst>
              </a:tr>
              <a:tr h="5334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Significance level</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.01</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5334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Calculated value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6.28, </a:t>
                      </a:r>
                      <a:r>
                        <a:rPr kumimoji="0" lang="en-US" sz="2900" b="0" i="1" u="none" strike="noStrike" cap="none" normalizeH="0" baseline="0" dirty="0" err="1">
                          <a:ln>
                            <a:noFill/>
                          </a:ln>
                          <a:solidFill>
                            <a:schemeClr val="tx1"/>
                          </a:solidFill>
                          <a:effectLst/>
                          <a:latin typeface="Arial" charset="0"/>
                        </a:rPr>
                        <a:t>d.f</a:t>
                      </a:r>
                      <a:r>
                        <a:rPr kumimoji="0" lang="en-US" sz="2900" b="0" i="1" u="none" strike="noStrike" cap="none" normalizeH="0" baseline="0" dirty="0">
                          <a:ln>
                            <a:noFill/>
                          </a:ln>
                          <a:solidFill>
                            <a:schemeClr val="tx1"/>
                          </a:solidFill>
                          <a:effectLst/>
                          <a:latin typeface="Arial" charset="0"/>
                        </a:rPr>
                        <a:t>. = 9</a:t>
                      </a: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106394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Critical test value</a:t>
                      </a:r>
                    </a:p>
                  </a:txBody>
                  <a:tcPr marT="45726" marB="4572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3.25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dirty="0">
                        <a:ln>
                          <a:noFill/>
                        </a:ln>
                        <a:solidFill>
                          <a:schemeClr val="tx1"/>
                        </a:solidFill>
                        <a:effectLst/>
                        <a:latin typeface="Arial" charset="0"/>
                      </a:endParaRPr>
                    </a:p>
                  </a:txBody>
                  <a:tcPr marT="45726" marB="4572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
        <p:nvSpPr>
          <p:cNvPr id="65559" name="Text Box 30"/>
          <p:cNvSpPr txBox="1">
            <a:spLocks noChangeArrowheads="1"/>
          </p:cNvSpPr>
          <p:nvPr/>
        </p:nvSpPr>
        <p:spPr bwMode="auto">
          <a:xfrm>
            <a:off x="3625684" y="4621310"/>
            <a:ext cx="507173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dirty="0"/>
              <a:t>(from Appendix C, Exhibit C-2)</a:t>
            </a:r>
          </a:p>
        </p:txBody>
      </p:sp>
    </p:spTree>
  </p:cSld>
  <p:clrMapOvr>
    <a:masterClrMapping/>
  </p:clrMapOvr>
  <p:transition>
    <p:cove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4"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SPSS Output for Paired-Samples </a:t>
            </a:r>
            <a:r>
              <a:rPr lang="en-US" sz="3600" i="1"/>
              <a:t>t</a:t>
            </a:r>
            <a:r>
              <a:rPr lang="en-US" sz="3600"/>
              <a:t>-Test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28600" y="1580794"/>
            <a:ext cx="8654902" cy="32942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p:cove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6"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Related Samples Nonparametric Tests: McNemar Test</a:t>
            </a:r>
          </a:p>
        </p:txBody>
      </p:sp>
      <p:graphicFrame>
        <p:nvGraphicFramePr>
          <p:cNvPr id="315433" name="Group 41"/>
          <p:cNvGraphicFramePr>
            <a:graphicFrameLocks noGrp="1"/>
          </p:cNvGraphicFramePr>
          <p:nvPr>
            <p:ph sz="quarter" idx="4294967295"/>
            <p:extLst>
              <p:ext uri="{D42A27DB-BD31-4B8C-83A1-F6EECF244321}">
                <p14:modId xmlns:p14="http://schemas.microsoft.com/office/powerpoint/2010/main" xmlns="" val="3848455228"/>
              </p:ext>
            </p:extLst>
          </p:nvPr>
        </p:nvGraphicFramePr>
        <p:xfrm>
          <a:off x="499751" y="1714500"/>
          <a:ext cx="8229600" cy="4525963"/>
        </p:xfrm>
        <a:graphic>
          <a:graphicData uri="http://schemas.openxmlformats.org/drawingml/2006/table">
            <a:tbl>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1508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1" i="1" u="none" strike="noStrike" cap="none" normalizeH="0" baseline="0" dirty="0">
                        <a:ln>
                          <a:noFill/>
                        </a:ln>
                        <a:solidFill>
                          <a:schemeClr val="bg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Before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After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Do Not Favor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After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Favor</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1509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1" i="1"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tx1"/>
                          </a:solidFill>
                          <a:effectLst/>
                          <a:latin typeface="Arial" charset="0"/>
                        </a:rPr>
                        <a:t>Favor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A</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B</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1"/>
                  </a:ext>
                </a:extLst>
              </a:tr>
              <a:tr h="15081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1" i="1"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tx1"/>
                          </a:solidFill>
                          <a:effectLst/>
                          <a:latin typeface="Arial" charset="0"/>
                        </a:rPr>
                        <a:t>Do Not Favor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D</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2"/>
                  </a:ext>
                </a:extLst>
              </a:tr>
            </a:tbl>
          </a:graphicData>
        </a:graphic>
      </p:graphicFrame>
    </p:spTree>
  </p:cSld>
  <p:clrMapOvr>
    <a:masterClrMapping/>
  </p:clrMapOvr>
  <p:transition>
    <p:cove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Related Samples Nonparametric Tests: McNemar Test</a:t>
            </a:r>
          </a:p>
        </p:txBody>
      </p:sp>
      <p:graphicFrame>
        <p:nvGraphicFramePr>
          <p:cNvPr id="361499" name="Group 27"/>
          <p:cNvGraphicFramePr>
            <a:graphicFrameLocks noGrp="1"/>
          </p:cNvGraphicFramePr>
          <p:nvPr>
            <p:ph sz="quarter" idx="4294967295"/>
            <p:extLst>
              <p:ext uri="{D42A27DB-BD31-4B8C-83A1-F6EECF244321}">
                <p14:modId xmlns:p14="http://schemas.microsoft.com/office/powerpoint/2010/main" xmlns="" val="4020947441"/>
              </p:ext>
            </p:extLst>
          </p:nvPr>
        </p:nvGraphicFramePr>
        <p:xfrm>
          <a:off x="414687" y="1594544"/>
          <a:ext cx="8229600" cy="4511675"/>
        </p:xfrm>
        <a:graphic>
          <a:graphicData uri="http://schemas.openxmlformats.org/drawingml/2006/table">
            <a:tbl>
              <a:tblPr/>
              <a:tblGrid>
                <a:gridCol w="2743200">
                  <a:extLst>
                    <a:ext uri="{9D8B030D-6E8A-4147-A177-3AD203B41FA5}">
                      <a16:colId xmlns:a16="http://schemas.microsoft.com/office/drawing/2014/main" xmlns="" val="20000"/>
                    </a:ext>
                  </a:extLst>
                </a:gridCol>
                <a:gridCol w="2743200">
                  <a:extLst>
                    <a:ext uri="{9D8B030D-6E8A-4147-A177-3AD203B41FA5}">
                      <a16:colId xmlns:a16="http://schemas.microsoft.com/office/drawing/2014/main" xmlns="" val="20001"/>
                    </a:ext>
                  </a:extLst>
                </a:gridCol>
                <a:gridCol w="2743200">
                  <a:extLst>
                    <a:ext uri="{9D8B030D-6E8A-4147-A177-3AD203B41FA5}">
                      <a16:colId xmlns:a16="http://schemas.microsoft.com/office/drawing/2014/main" xmlns="" val="20002"/>
                    </a:ext>
                  </a:extLst>
                </a:gridCol>
              </a:tblGrid>
              <a:tr h="14936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1" i="1" u="none" strike="noStrike" cap="none" normalizeH="0" baseline="0" dirty="0">
                        <a:ln>
                          <a:noFill/>
                        </a:ln>
                        <a:solidFill>
                          <a:schemeClr val="bg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Before</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After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Do Not Favor</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After</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bg1"/>
                          </a:solidFill>
                          <a:effectLst/>
                          <a:latin typeface="Arial" charset="0"/>
                        </a:rPr>
                        <a:t>Favor</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150982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1" i="1" u="none" strike="noStrike" cap="none" normalizeH="0" baseline="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a:ln>
                            <a:noFill/>
                          </a:ln>
                          <a:solidFill>
                            <a:schemeClr val="tx1"/>
                          </a:solidFill>
                          <a:effectLst/>
                          <a:latin typeface="Arial" charset="0"/>
                        </a:rPr>
                        <a:t>Favor</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A=10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B=90</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1"/>
                  </a:ext>
                </a:extLst>
              </a:tr>
              <a:tr h="150823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1" i="1" u="none" strike="noStrike" cap="none" normalizeH="0" baseline="0" dirty="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1" i="1" u="none" strike="noStrike" cap="none" normalizeH="0" baseline="0" dirty="0">
                          <a:ln>
                            <a:noFill/>
                          </a:ln>
                          <a:solidFill>
                            <a:schemeClr val="tx1"/>
                          </a:solidFill>
                          <a:effectLst/>
                          <a:latin typeface="Arial" charset="0"/>
                        </a:rPr>
                        <a:t>Do Not Favor</a:t>
                      </a:r>
                    </a:p>
                  </a:txBody>
                  <a:tcPr marT="45723" marB="4572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C=60</a:t>
                      </a:r>
                    </a:p>
                  </a:txBody>
                  <a:tcPr marT="45723" marB="45723"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D=40</a:t>
                      </a:r>
                    </a:p>
                  </a:txBody>
                  <a:tcPr marT="45723" marB="45723"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2"/>
                  </a:ext>
                </a:extLst>
              </a:tr>
            </a:tbl>
          </a:graphicData>
        </a:graphic>
      </p:graphicFrame>
    </p:spTree>
  </p:cSld>
  <p:clrMapOvr>
    <a:masterClrMapping/>
  </p:clrMapOvr>
  <p:transition>
    <p:cove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4" name="Rectangle 4"/>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k-Independent-Samples Tests: ANOVA</a:t>
            </a:r>
          </a:p>
        </p:txBody>
      </p:sp>
      <p:sp>
        <p:nvSpPr>
          <p:cNvPr id="69635" name="Rectangle 8"/>
          <p:cNvSpPr>
            <a:spLocks noGrp="1" noChangeArrowheads="1"/>
          </p:cNvSpPr>
          <p:nvPr>
            <p:ph sz="quarter" idx="4294967295"/>
          </p:nvPr>
        </p:nvSpPr>
        <p:spPr>
          <a:xfrm>
            <a:off x="489098" y="1599536"/>
            <a:ext cx="8229600" cy="3143250"/>
          </a:xfrm>
          <a:solidFill>
            <a:srgbClr val="FFDD99"/>
          </a:solidFill>
        </p:spPr>
        <p:txBody>
          <a:bodyPr/>
          <a:lstStyle/>
          <a:p>
            <a:pPr eaLnBrk="1" hangingPunct="1">
              <a:buFontTx/>
              <a:buNone/>
            </a:pPr>
            <a:r>
              <a:rPr lang="en-US" sz="2900" dirty="0"/>
              <a:t>Tests the null hypothesis that the means of three or more populations are equal.</a:t>
            </a:r>
          </a:p>
          <a:p>
            <a:pPr eaLnBrk="1" hangingPunct="1">
              <a:buFontTx/>
              <a:buNone/>
            </a:pPr>
            <a:endParaRPr lang="en-US" sz="2900" dirty="0"/>
          </a:p>
          <a:p>
            <a:pPr eaLnBrk="1" hangingPunct="1">
              <a:buFontTx/>
              <a:buNone/>
            </a:pPr>
            <a:r>
              <a:rPr lang="en-US" sz="2900" dirty="0"/>
              <a:t>One-way: Uses a single-factor, fixed-effects model to compare the effects of a treatment or factor on a continuous dependent variable.</a:t>
            </a:r>
          </a:p>
        </p:txBody>
      </p:sp>
    </p:spTree>
  </p:cSld>
  <p:clrMapOvr>
    <a:masterClrMapping/>
  </p:clrMapOvr>
  <p:transition>
    <p:cove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p:cNvSpPr>
            <a:spLocks noGrp="1" noChangeArrowheads="1"/>
          </p:cNvSpPr>
          <p:nvPr>
            <p:ph type="title"/>
          </p:nvPr>
        </p:nvSpPr>
        <p:spPr/>
        <p:txBody>
          <a:bodyPr anchor="t"/>
          <a:lstStyle/>
          <a:p>
            <a:pPr algn="l" eaLnBrk="1" hangingPunct="1"/>
            <a:r>
              <a:rPr lang="en-US" sz="3600"/>
              <a:t>ANOVA Example</a:t>
            </a:r>
          </a:p>
        </p:txBody>
      </p:sp>
      <p:graphicFrame>
        <p:nvGraphicFramePr>
          <p:cNvPr id="330124" name="Group 396"/>
          <p:cNvGraphicFramePr>
            <a:graphicFrameLocks noGrp="1"/>
          </p:cNvGraphicFramePr>
          <p:nvPr>
            <p:ph sz="half" idx="4294967295"/>
            <p:extLst>
              <p:ext uri="{D42A27DB-BD31-4B8C-83A1-F6EECF244321}">
                <p14:modId xmlns:p14="http://schemas.microsoft.com/office/powerpoint/2010/main" xmlns="" val="3901300130"/>
              </p:ext>
            </p:extLst>
          </p:nvPr>
        </p:nvGraphicFramePr>
        <p:xfrm>
          <a:off x="231186" y="1524666"/>
          <a:ext cx="8639175" cy="2227150"/>
        </p:xfrm>
        <a:graphic>
          <a:graphicData uri="http://schemas.openxmlformats.org/drawingml/2006/table">
            <a:tbl>
              <a:tblPr/>
              <a:tblGrid>
                <a:gridCol w="1439863">
                  <a:extLst>
                    <a:ext uri="{9D8B030D-6E8A-4147-A177-3AD203B41FA5}">
                      <a16:colId xmlns:a16="http://schemas.microsoft.com/office/drawing/2014/main" xmlns="" val="20000"/>
                    </a:ext>
                  </a:extLst>
                </a:gridCol>
                <a:gridCol w="1439862">
                  <a:extLst>
                    <a:ext uri="{9D8B030D-6E8A-4147-A177-3AD203B41FA5}">
                      <a16:colId xmlns:a16="http://schemas.microsoft.com/office/drawing/2014/main" xmlns="" val="20001"/>
                    </a:ext>
                  </a:extLst>
                </a:gridCol>
                <a:gridCol w="1439863">
                  <a:extLst>
                    <a:ext uri="{9D8B030D-6E8A-4147-A177-3AD203B41FA5}">
                      <a16:colId xmlns:a16="http://schemas.microsoft.com/office/drawing/2014/main" xmlns="" val="20002"/>
                    </a:ext>
                  </a:extLst>
                </a:gridCol>
                <a:gridCol w="1439862">
                  <a:extLst>
                    <a:ext uri="{9D8B030D-6E8A-4147-A177-3AD203B41FA5}">
                      <a16:colId xmlns:a16="http://schemas.microsoft.com/office/drawing/2014/main" xmlns="" val="20003"/>
                    </a:ext>
                  </a:extLst>
                </a:gridCol>
                <a:gridCol w="1479550">
                  <a:extLst>
                    <a:ext uri="{9D8B030D-6E8A-4147-A177-3AD203B41FA5}">
                      <a16:colId xmlns:a16="http://schemas.microsoft.com/office/drawing/2014/main" xmlns="" val="20004"/>
                    </a:ext>
                  </a:extLst>
                </a:gridCol>
                <a:gridCol w="1400175">
                  <a:extLst>
                    <a:ext uri="{9D8B030D-6E8A-4147-A177-3AD203B41FA5}">
                      <a16:colId xmlns:a16="http://schemas.microsoft.com/office/drawing/2014/main" xmlns="" val="20005"/>
                    </a:ext>
                  </a:extLst>
                </a:gridCol>
              </a:tblGrid>
              <a:tr h="477016">
                <a:tc gridSpan="6">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______________________________</a:t>
                      </a:r>
                      <a:r>
                        <a:rPr kumimoji="0" lang="en-US" sz="1400" b="1" i="1" u="sng" strike="noStrike" cap="none" normalizeH="0" baseline="0" dirty="0">
                          <a:ln>
                            <a:noFill/>
                          </a:ln>
                          <a:solidFill>
                            <a:schemeClr val="bg1"/>
                          </a:solidFill>
                          <a:effectLst/>
                          <a:latin typeface="Arial" charset="0"/>
                        </a:rPr>
                        <a:t>Model Summary</a:t>
                      </a:r>
                      <a:r>
                        <a:rPr kumimoji="0" lang="en-US" sz="1400" b="1" i="1" u="none" strike="noStrike" cap="none" normalizeH="0" baseline="0" dirty="0">
                          <a:ln>
                            <a:noFill/>
                          </a:ln>
                          <a:solidFill>
                            <a:schemeClr val="bg1"/>
                          </a:solidFill>
                          <a:effectLst/>
                          <a:latin typeface="Arial" charset="0"/>
                        </a:rPr>
                        <a:t>_________________________________________</a:t>
                      </a:r>
                    </a:p>
                  </a:txBody>
                  <a:tcPr marT="45708" marB="45708"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7789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a:ln>
                            <a:noFill/>
                          </a:ln>
                          <a:solidFill>
                            <a:schemeClr val="bg1"/>
                          </a:solidFill>
                          <a:effectLst/>
                          <a:latin typeface="Arial" charset="0"/>
                        </a:rPr>
                        <a:t>Source</a:t>
                      </a:r>
                    </a:p>
                  </a:txBody>
                  <a:tcPr marT="45708" marB="45708"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a:ln>
                            <a:noFill/>
                          </a:ln>
                          <a:solidFill>
                            <a:schemeClr val="bg1"/>
                          </a:solidFill>
                          <a:effectLst/>
                          <a:latin typeface="Arial" charset="0"/>
                        </a:rPr>
                        <a:t>d.f.</a:t>
                      </a:r>
                    </a:p>
                  </a:txBody>
                  <a:tcPr marT="45708" marB="4570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Sum of Squares</a:t>
                      </a:r>
                    </a:p>
                  </a:txBody>
                  <a:tcPr marT="45708" marB="4570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Mean Square</a:t>
                      </a:r>
                    </a:p>
                  </a:txBody>
                  <a:tcPr marT="45708" marB="4570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bg1"/>
                          </a:solidFill>
                          <a:effectLst/>
                          <a:latin typeface="Arial" charset="0"/>
                        </a:rPr>
                        <a:t>F</a:t>
                      </a:r>
                      <a:r>
                        <a:rPr kumimoji="0" lang="en-US" sz="1400" b="1" i="1" u="none" strike="noStrike" cap="none" normalizeH="0" baseline="0" dirty="0">
                          <a:ln>
                            <a:noFill/>
                          </a:ln>
                          <a:solidFill>
                            <a:schemeClr val="bg1"/>
                          </a:solidFill>
                          <a:effectLst/>
                          <a:latin typeface="Arial" charset="0"/>
                        </a:rPr>
                        <a:t> Value</a:t>
                      </a:r>
                    </a:p>
                  </a:txBody>
                  <a:tcPr marT="45708" marB="4570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a:ln>
                            <a:noFill/>
                          </a:ln>
                          <a:solidFill>
                            <a:schemeClr val="bg1"/>
                          </a:solidFill>
                          <a:effectLst/>
                          <a:latin typeface="Arial" charset="0"/>
                        </a:rPr>
                        <a:t>p</a:t>
                      </a:r>
                      <a:r>
                        <a:rPr kumimoji="0" lang="en-US" sz="1400" b="1" i="1" u="none" strike="noStrike" cap="none" normalizeH="0" baseline="0" dirty="0">
                          <a:ln>
                            <a:noFill/>
                          </a:ln>
                          <a:solidFill>
                            <a:schemeClr val="bg1"/>
                          </a:solidFill>
                          <a:effectLst/>
                          <a:latin typeface="Arial" charset="0"/>
                        </a:rPr>
                        <a:t>  Value</a:t>
                      </a:r>
                    </a:p>
                  </a:txBody>
                  <a:tcPr marT="45708" marB="45708"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4106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Model (airline)</a:t>
                      </a:r>
                    </a:p>
                  </a:txBody>
                  <a:tcPr marT="45708" marB="45708"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a:t>
                      </a:r>
                    </a:p>
                  </a:txBody>
                  <a:tcPr marT="45708" marB="4570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11644.033</a:t>
                      </a:r>
                    </a:p>
                  </a:txBody>
                  <a:tcPr marT="45708" marB="4570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5822.017</a:t>
                      </a:r>
                    </a:p>
                  </a:txBody>
                  <a:tcPr marT="45708" marB="4570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28.304</a:t>
                      </a:r>
                    </a:p>
                  </a:txBody>
                  <a:tcPr marT="45708" marB="4570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0.0001</a:t>
                      </a:r>
                    </a:p>
                  </a:txBody>
                  <a:tcPr marT="45708" marB="45708"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41066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Residual (error)</a:t>
                      </a:r>
                    </a:p>
                  </a:txBody>
                  <a:tcPr marT="45708" marB="45708"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57</a:t>
                      </a:r>
                    </a:p>
                  </a:txBody>
                  <a:tcPr marT="45708" marB="4570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11724.550</a:t>
                      </a:r>
                    </a:p>
                  </a:txBody>
                  <a:tcPr marT="45708" marB="4570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205.694</a:t>
                      </a:r>
                    </a:p>
                  </a:txBody>
                  <a:tcPr marT="45708" marB="4570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08" marB="4570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08" marB="45708"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41066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   Total</a:t>
                      </a:r>
                    </a:p>
                  </a:txBody>
                  <a:tcPr marT="45708" marB="45708"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59</a:t>
                      </a:r>
                    </a:p>
                  </a:txBody>
                  <a:tcPr marT="45708" marB="4570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23368.583</a:t>
                      </a:r>
                    </a:p>
                  </a:txBody>
                  <a:tcPr marT="45708" marB="4570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08" marB="4570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08" marB="4570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08" marB="45708"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graphicFrame>
        <p:nvGraphicFramePr>
          <p:cNvPr id="330125" name="Group 397"/>
          <p:cNvGraphicFramePr>
            <a:graphicFrameLocks noGrp="1"/>
          </p:cNvGraphicFramePr>
          <p:nvPr>
            <p:ph sz="half" idx="4294967295"/>
            <p:extLst>
              <p:ext uri="{D42A27DB-BD31-4B8C-83A1-F6EECF244321}">
                <p14:modId xmlns:p14="http://schemas.microsoft.com/office/powerpoint/2010/main" xmlns="" val="1486518908"/>
              </p:ext>
            </p:extLst>
          </p:nvPr>
        </p:nvGraphicFramePr>
        <p:xfrm>
          <a:off x="244559" y="4071938"/>
          <a:ext cx="8620125" cy="1762281"/>
        </p:xfrm>
        <a:graphic>
          <a:graphicData uri="http://schemas.openxmlformats.org/drawingml/2006/table">
            <a:tbl>
              <a:tblPr/>
              <a:tblGrid>
                <a:gridCol w="1724025">
                  <a:extLst>
                    <a:ext uri="{9D8B030D-6E8A-4147-A177-3AD203B41FA5}">
                      <a16:colId xmlns:a16="http://schemas.microsoft.com/office/drawing/2014/main" xmlns="" val="20000"/>
                    </a:ext>
                  </a:extLst>
                </a:gridCol>
                <a:gridCol w="1724025">
                  <a:extLst>
                    <a:ext uri="{9D8B030D-6E8A-4147-A177-3AD203B41FA5}">
                      <a16:colId xmlns:a16="http://schemas.microsoft.com/office/drawing/2014/main" xmlns="" val="20001"/>
                    </a:ext>
                  </a:extLst>
                </a:gridCol>
                <a:gridCol w="1724025">
                  <a:extLst>
                    <a:ext uri="{9D8B030D-6E8A-4147-A177-3AD203B41FA5}">
                      <a16:colId xmlns:a16="http://schemas.microsoft.com/office/drawing/2014/main" xmlns="" val="20002"/>
                    </a:ext>
                  </a:extLst>
                </a:gridCol>
                <a:gridCol w="1724025">
                  <a:extLst>
                    <a:ext uri="{9D8B030D-6E8A-4147-A177-3AD203B41FA5}">
                      <a16:colId xmlns:a16="http://schemas.microsoft.com/office/drawing/2014/main" xmlns="" val="20003"/>
                    </a:ext>
                  </a:extLst>
                </a:gridCol>
                <a:gridCol w="1724025">
                  <a:extLst>
                    <a:ext uri="{9D8B030D-6E8A-4147-A177-3AD203B41FA5}">
                      <a16:colId xmlns:a16="http://schemas.microsoft.com/office/drawing/2014/main" xmlns="" val="20004"/>
                    </a:ext>
                  </a:extLst>
                </a:gridCol>
              </a:tblGrid>
              <a:tr h="51797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dirty="0">
                        <a:ln>
                          <a:noFill/>
                        </a:ln>
                        <a:solidFill>
                          <a:schemeClr val="bg1"/>
                        </a:solidFill>
                        <a:effectLst/>
                        <a:latin typeface="Arial" charset="0"/>
                      </a:endParaRP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_______________</a:t>
                      </a:r>
                      <a:r>
                        <a:rPr kumimoji="0" lang="en-US" sz="1400" b="1" i="1" u="sng" strike="noStrike" cap="none" normalizeH="0" baseline="0" dirty="0">
                          <a:ln>
                            <a:noFill/>
                          </a:ln>
                          <a:solidFill>
                            <a:schemeClr val="bg1"/>
                          </a:solidFill>
                          <a:effectLst/>
                          <a:latin typeface="Arial" charset="0"/>
                        </a:rPr>
                        <a:t>Means Table</a:t>
                      </a:r>
                      <a:r>
                        <a:rPr kumimoji="0" lang="en-US" sz="1400" b="1" i="1" u="none" strike="noStrike" cap="none" normalizeH="0" baseline="0" dirty="0">
                          <a:ln>
                            <a:noFill/>
                          </a:ln>
                          <a:solidFill>
                            <a:schemeClr val="bg1"/>
                          </a:solidFill>
                          <a:effectLst/>
                          <a:latin typeface="Arial" charset="0"/>
                        </a:rPr>
                        <a:t>________________________</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a:ln>
                          <a:noFill/>
                        </a:ln>
                        <a:solidFill>
                          <a:schemeClr val="bg1"/>
                        </a:solidFill>
                        <a:effectLst/>
                        <a:latin typeface="Arial" charset="0"/>
                      </a:endParaRP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30469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a:ln>
                          <a:noFill/>
                        </a:ln>
                        <a:solidFill>
                          <a:schemeClr val="bg1"/>
                        </a:solidFill>
                        <a:effectLst/>
                        <a:latin typeface="Arial" charset="0"/>
                      </a:endParaRPr>
                    </a:p>
                  </a:txBody>
                  <a:tcPr marT="45704" marB="4570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a:ln>
                            <a:noFill/>
                          </a:ln>
                          <a:solidFill>
                            <a:schemeClr val="bg1"/>
                          </a:solidFill>
                          <a:effectLst/>
                          <a:latin typeface="Arial" charset="0"/>
                        </a:rPr>
                        <a:t>Count</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a:ln>
                            <a:noFill/>
                          </a:ln>
                          <a:solidFill>
                            <a:schemeClr val="bg1"/>
                          </a:solidFill>
                          <a:effectLst/>
                          <a:latin typeface="Arial" charset="0"/>
                        </a:rPr>
                        <a:t>Mean</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Std. Dev.</a:t>
                      </a:r>
                    </a:p>
                  </a:txBody>
                  <a:tcPr marT="45704" marB="4570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Std. Error</a:t>
                      </a:r>
                    </a:p>
                  </a:txBody>
                  <a:tcPr marT="45704" marB="4570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30469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Lufthansa</a:t>
                      </a:r>
                    </a:p>
                  </a:txBody>
                  <a:tcPr marT="45704" marB="45704"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20</a:t>
                      </a:r>
                    </a:p>
                  </a:txBody>
                  <a:tcPr marT="45704" marB="4570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38.950</a:t>
                      </a:r>
                    </a:p>
                  </a:txBody>
                  <a:tcPr marT="45704" marB="4570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14.006</a:t>
                      </a:r>
                    </a:p>
                  </a:txBody>
                  <a:tcPr marT="45704" marB="4570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3.132</a:t>
                      </a:r>
                    </a:p>
                  </a:txBody>
                  <a:tcPr marT="45704" marB="45704"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3173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Malaysia Airlines</a:t>
                      </a:r>
                    </a:p>
                  </a:txBody>
                  <a:tcPr marT="45704" marB="45704"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20</a:t>
                      </a:r>
                    </a:p>
                  </a:txBody>
                  <a:tcPr marT="45704" marB="4570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58.900</a:t>
                      </a:r>
                    </a:p>
                  </a:txBody>
                  <a:tcPr marT="45704" marB="4570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15.089</a:t>
                      </a:r>
                    </a:p>
                  </a:txBody>
                  <a:tcPr marT="45704" marB="4570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3.374</a:t>
                      </a:r>
                    </a:p>
                  </a:txBody>
                  <a:tcPr marT="45704" marB="45704"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31738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Cathay Pacific</a:t>
                      </a:r>
                    </a:p>
                  </a:txBody>
                  <a:tcPr marT="45704" marB="45704"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20</a:t>
                      </a:r>
                    </a:p>
                  </a:txBody>
                  <a:tcPr marT="45704" marB="4570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72.900</a:t>
                      </a:r>
                    </a:p>
                  </a:txBody>
                  <a:tcPr marT="45704" marB="4570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13.902</a:t>
                      </a:r>
                    </a:p>
                  </a:txBody>
                  <a:tcPr marT="45704" marB="4570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3.108</a:t>
                      </a:r>
                    </a:p>
                  </a:txBody>
                  <a:tcPr marT="45704" marB="45704"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
        <p:nvSpPr>
          <p:cNvPr id="70730" name="Text Box 387"/>
          <p:cNvSpPr txBox="1">
            <a:spLocks noChangeArrowheads="1"/>
          </p:cNvSpPr>
          <p:nvPr/>
        </p:nvSpPr>
        <p:spPr bwMode="auto">
          <a:xfrm>
            <a:off x="460459" y="5954713"/>
            <a:ext cx="3584575" cy="276999"/>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1200" b="1"/>
              <a:t>All data are hypothetical</a:t>
            </a:r>
          </a:p>
        </p:txBody>
      </p:sp>
    </p:spTree>
  </p:cSld>
  <p:clrMapOvr>
    <a:masterClrMapping/>
  </p:clrMapOvr>
  <p:transition>
    <p:cove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title"/>
          </p:nvPr>
        </p:nvSpPr>
        <p:spPr/>
        <p:txBody>
          <a:bodyPr anchor="t"/>
          <a:lstStyle/>
          <a:p>
            <a:pPr algn="l" eaLnBrk="1" hangingPunct="1"/>
            <a:r>
              <a:rPr lang="en-US" sz="3600"/>
              <a:t>ANOVA Example Continued</a:t>
            </a:r>
          </a:p>
        </p:txBody>
      </p:sp>
      <p:graphicFrame>
        <p:nvGraphicFramePr>
          <p:cNvPr id="332834" name="Group 34"/>
          <p:cNvGraphicFramePr>
            <a:graphicFrameLocks noGrp="1"/>
          </p:cNvGraphicFramePr>
          <p:nvPr>
            <p:ph sz="half" idx="4294967295"/>
            <p:extLst>
              <p:ext uri="{D42A27DB-BD31-4B8C-83A1-F6EECF244321}">
                <p14:modId xmlns:p14="http://schemas.microsoft.com/office/powerpoint/2010/main" xmlns="" val="3065789481"/>
              </p:ext>
            </p:extLst>
          </p:nvPr>
        </p:nvGraphicFramePr>
        <p:xfrm>
          <a:off x="340256" y="1809368"/>
          <a:ext cx="8137525" cy="3197312"/>
        </p:xfrm>
        <a:graphic>
          <a:graphicData uri="http://schemas.openxmlformats.org/drawingml/2006/table">
            <a:tbl>
              <a:tblPr/>
              <a:tblGrid>
                <a:gridCol w="3070225">
                  <a:extLst>
                    <a:ext uri="{9D8B030D-6E8A-4147-A177-3AD203B41FA5}">
                      <a16:colId xmlns:a16="http://schemas.microsoft.com/office/drawing/2014/main" xmlns="" val="20000"/>
                    </a:ext>
                  </a:extLst>
                </a:gridCol>
                <a:gridCol w="5067300">
                  <a:extLst>
                    <a:ext uri="{9D8B030D-6E8A-4147-A177-3AD203B41FA5}">
                      <a16:colId xmlns:a16="http://schemas.microsoft.com/office/drawing/2014/main" xmlns="" val="20001"/>
                    </a:ext>
                  </a:extLst>
                </a:gridCol>
              </a:tblGrid>
              <a:tr h="53337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Null</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sym typeface="Symbol" pitchFamily="18" charset="2"/>
                        </a:rPr>
                        <a:t>A1 = A2 =  A3</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0"/>
                  </a:ext>
                </a:extLst>
              </a:tr>
              <a:tr h="53337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Statistical test</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ANOVA and F ratio</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1"/>
                  </a:ext>
                </a:extLst>
              </a:tr>
              <a:tr h="53337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Significance level</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.05</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53337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Calculated value</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28.304, </a:t>
                      </a:r>
                      <a:r>
                        <a:rPr kumimoji="0" lang="en-US" sz="2900" b="0" i="1" u="none" strike="noStrike" cap="none" normalizeH="0" baseline="0" dirty="0" err="1">
                          <a:ln>
                            <a:noFill/>
                          </a:ln>
                          <a:solidFill>
                            <a:schemeClr val="tx1"/>
                          </a:solidFill>
                          <a:effectLst/>
                          <a:latin typeface="Arial" charset="0"/>
                        </a:rPr>
                        <a:t>d.f.</a:t>
                      </a:r>
                      <a:r>
                        <a:rPr kumimoji="0" lang="en-US" sz="2900" b="0" i="1" u="none" strike="noStrike" cap="none" normalizeH="0" baseline="0" dirty="0">
                          <a:ln>
                            <a:noFill/>
                          </a:ln>
                          <a:solidFill>
                            <a:schemeClr val="tx1"/>
                          </a:solidFill>
                          <a:effectLst/>
                          <a:latin typeface="Arial" charset="0"/>
                        </a:rPr>
                        <a:t> = 2, 57</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106371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Critical test value</a:t>
                      </a:r>
                    </a:p>
                  </a:txBody>
                  <a:tcPr marT="45716" marB="4571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3.16 </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dirty="0">
                        <a:ln>
                          <a:noFill/>
                        </a:ln>
                        <a:solidFill>
                          <a:schemeClr val="tx1"/>
                        </a:solidFill>
                        <a:effectLst/>
                        <a:latin typeface="Arial" charset="0"/>
                      </a:endParaRP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bl>
          </a:graphicData>
        </a:graphic>
      </p:graphicFrame>
      <p:sp>
        <p:nvSpPr>
          <p:cNvPr id="71703" name="Text Box 26"/>
          <p:cNvSpPr txBox="1">
            <a:spLocks noChangeArrowheads="1"/>
          </p:cNvSpPr>
          <p:nvPr/>
        </p:nvSpPr>
        <p:spPr bwMode="auto">
          <a:xfrm>
            <a:off x="3455581" y="4530543"/>
            <a:ext cx="50222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dirty="0"/>
              <a:t>(from Appendix C, Exhibit C-9)</a:t>
            </a:r>
          </a:p>
        </p:txBody>
      </p:sp>
    </p:spTree>
  </p:cSld>
  <p:clrMapOvr>
    <a:masterClrMapping/>
  </p:clrMapOvr>
  <p:transition>
    <p:cove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a:t>Post Hoc: Scheffe’s S Multiple Comparison Procedure</a:t>
            </a:r>
          </a:p>
        </p:txBody>
      </p:sp>
      <p:graphicFrame>
        <p:nvGraphicFramePr>
          <p:cNvPr id="334911" name="Group 63"/>
          <p:cNvGraphicFramePr>
            <a:graphicFrameLocks noGrp="1"/>
          </p:cNvGraphicFramePr>
          <p:nvPr>
            <p:ph sz="quarter" idx="4294967295"/>
            <p:extLst>
              <p:ext uri="{D42A27DB-BD31-4B8C-83A1-F6EECF244321}">
                <p14:modId xmlns:p14="http://schemas.microsoft.com/office/powerpoint/2010/main" xmlns="" val="3953430224"/>
              </p:ext>
            </p:extLst>
          </p:nvPr>
        </p:nvGraphicFramePr>
        <p:xfrm>
          <a:off x="457200" y="1582517"/>
          <a:ext cx="8229600" cy="4045087"/>
        </p:xfrm>
        <a:graphic>
          <a:graphicData uri="http://schemas.openxmlformats.org/drawingml/2006/table">
            <a:tbl>
              <a:tblPr/>
              <a:tblGrid>
                <a:gridCol w="1905000">
                  <a:extLst>
                    <a:ext uri="{9D8B030D-6E8A-4147-A177-3AD203B41FA5}">
                      <a16:colId xmlns:a16="http://schemas.microsoft.com/office/drawing/2014/main" xmlns="" val="20000"/>
                    </a:ext>
                  </a:extLst>
                </a:gridCol>
                <a:gridCol w="1782763">
                  <a:extLst>
                    <a:ext uri="{9D8B030D-6E8A-4147-A177-3AD203B41FA5}">
                      <a16:colId xmlns:a16="http://schemas.microsoft.com/office/drawing/2014/main" xmlns="" val="20001"/>
                    </a:ext>
                  </a:extLst>
                </a:gridCol>
                <a:gridCol w="1417637">
                  <a:extLst>
                    <a:ext uri="{9D8B030D-6E8A-4147-A177-3AD203B41FA5}">
                      <a16:colId xmlns:a16="http://schemas.microsoft.com/office/drawing/2014/main" xmlns="" val="20002"/>
                    </a:ext>
                  </a:extLst>
                </a:gridCol>
                <a:gridCol w="1477963">
                  <a:extLst>
                    <a:ext uri="{9D8B030D-6E8A-4147-A177-3AD203B41FA5}">
                      <a16:colId xmlns:a16="http://schemas.microsoft.com/office/drawing/2014/main" xmlns="" val="20003"/>
                    </a:ext>
                  </a:extLst>
                </a:gridCol>
                <a:gridCol w="1646237">
                  <a:extLst>
                    <a:ext uri="{9D8B030D-6E8A-4147-A177-3AD203B41FA5}">
                      <a16:colId xmlns:a16="http://schemas.microsoft.com/office/drawing/2014/main" xmlns="" val="20004"/>
                    </a:ext>
                  </a:extLst>
                </a:gridCol>
              </a:tblGrid>
              <a:tr h="111904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dirty="0">
                        <a:ln>
                          <a:noFill/>
                        </a:ln>
                        <a:solidFill>
                          <a:schemeClr val="bg1"/>
                        </a:solidFill>
                        <a:effectLst/>
                        <a:latin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Verses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Diff</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Crit. Diff.</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a:ln>
                          <a:noFill/>
                        </a:ln>
                        <a:solidFill>
                          <a:schemeClr val="tx1"/>
                        </a:solidFill>
                        <a:effectLst/>
                        <a:latin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p Value</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0"/>
                  </a:ext>
                </a:extLst>
              </a:tr>
              <a:tr h="97530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Lufthansa</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Malaysia Airlines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19,950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11.400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.0002</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1"/>
                  </a:ext>
                </a:extLst>
              </a:tr>
              <a:tr h="97530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900" b="0" i="1" u="none" strike="noStrike" cap="none" normalizeH="0" baseline="0">
                        <a:ln>
                          <a:noFill/>
                        </a:ln>
                        <a:solidFill>
                          <a:schemeClr val="tx1"/>
                        </a:solidFill>
                        <a:effectLst/>
                        <a:latin typeface="Arial" charset="0"/>
                      </a:endParaRP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Cathay Pacific</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33.950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11.400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a:ln>
                            <a:noFill/>
                          </a:ln>
                          <a:solidFill>
                            <a:schemeClr val="tx1"/>
                          </a:solidFill>
                          <a:effectLst/>
                          <a:latin typeface="Arial" charset="0"/>
                        </a:rPr>
                        <a:t>.0001</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97530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Malaysia Airlines</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Cathay Pacific</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14.000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11.400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900" b="0" i="1" u="none" strike="noStrike" cap="none" normalizeH="0" baseline="0" dirty="0">
                          <a:ln>
                            <a:noFill/>
                          </a:ln>
                          <a:solidFill>
                            <a:schemeClr val="tx1"/>
                          </a:solidFill>
                          <a:effectLst/>
                          <a:latin typeface="Arial" charset="0"/>
                        </a:rPr>
                        <a:t>.0122</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bl>
          </a:graphicData>
        </a:graphic>
      </p:graphicFrame>
    </p:spTree>
  </p:cSld>
  <p:clrMapOvr>
    <a:masterClrMapping/>
  </p:clrMapOvr>
  <p:transition>
    <p:cove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title"/>
          </p:nvPr>
        </p:nvSpPr>
        <p:spPr/>
        <p:txBody>
          <a:bodyPr anchor="t"/>
          <a:lstStyle/>
          <a:p>
            <a:pPr algn="l" eaLnBrk="1" hangingPunct="1"/>
            <a:r>
              <a:rPr lang="en-US" sz="3600"/>
              <a:t>Multiple Comparison Procedures</a:t>
            </a:r>
          </a:p>
        </p:txBody>
      </p:sp>
      <p:graphicFrame>
        <p:nvGraphicFramePr>
          <p:cNvPr id="343395" name="Group 355"/>
          <p:cNvGraphicFramePr>
            <a:graphicFrameLocks noGrp="1"/>
          </p:cNvGraphicFramePr>
          <p:nvPr>
            <p:ph sz="half" idx="4294967295"/>
            <p:extLst>
              <p:ext uri="{D42A27DB-BD31-4B8C-83A1-F6EECF244321}">
                <p14:modId xmlns:p14="http://schemas.microsoft.com/office/powerpoint/2010/main" xmlns="" val="1567962068"/>
              </p:ext>
            </p:extLst>
          </p:nvPr>
        </p:nvGraphicFramePr>
        <p:xfrm>
          <a:off x="228600" y="1373188"/>
          <a:ext cx="8716962" cy="4951484"/>
        </p:xfrm>
        <a:graphic>
          <a:graphicData uri="http://schemas.openxmlformats.org/drawingml/2006/table">
            <a:tbl>
              <a:tblPr/>
              <a:tblGrid>
                <a:gridCol w="1392237">
                  <a:extLst>
                    <a:ext uri="{9D8B030D-6E8A-4147-A177-3AD203B41FA5}">
                      <a16:colId xmlns:a16="http://schemas.microsoft.com/office/drawing/2014/main" xmlns="" val="20000"/>
                    </a:ext>
                  </a:extLst>
                </a:gridCol>
                <a:gridCol w="1350963">
                  <a:extLst>
                    <a:ext uri="{9D8B030D-6E8A-4147-A177-3AD203B41FA5}">
                      <a16:colId xmlns:a16="http://schemas.microsoft.com/office/drawing/2014/main" xmlns="" val="20001"/>
                    </a:ext>
                  </a:extLst>
                </a:gridCol>
                <a:gridCol w="1362075">
                  <a:extLst>
                    <a:ext uri="{9D8B030D-6E8A-4147-A177-3AD203B41FA5}">
                      <a16:colId xmlns:a16="http://schemas.microsoft.com/office/drawing/2014/main" xmlns="" val="20002"/>
                    </a:ext>
                  </a:extLst>
                </a:gridCol>
                <a:gridCol w="949325">
                  <a:extLst>
                    <a:ext uri="{9D8B030D-6E8A-4147-A177-3AD203B41FA5}">
                      <a16:colId xmlns:a16="http://schemas.microsoft.com/office/drawing/2014/main" xmlns="" val="20003"/>
                    </a:ext>
                  </a:extLst>
                </a:gridCol>
                <a:gridCol w="1220787">
                  <a:extLst>
                    <a:ext uri="{9D8B030D-6E8A-4147-A177-3AD203B41FA5}">
                      <a16:colId xmlns:a16="http://schemas.microsoft.com/office/drawing/2014/main" xmlns="" val="20004"/>
                    </a:ext>
                  </a:extLst>
                </a:gridCol>
                <a:gridCol w="1220788">
                  <a:extLst>
                    <a:ext uri="{9D8B030D-6E8A-4147-A177-3AD203B41FA5}">
                      <a16:colId xmlns:a16="http://schemas.microsoft.com/office/drawing/2014/main" xmlns="" val="20005"/>
                    </a:ext>
                  </a:extLst>
                </a:gridCol>
                <a:gridCol w="1220787">
                  <a:extLst>
                    <a:ext uri="{9D8B030D-6E8A-4147-A177-3AD203B41FA5}">
                      <a16:colId xmlns:a16="http://schemas.microsoft.com/office/drawing/2014/main" xmlns="" val="20006"/>
                    </a:ext>
                  </a:extLst>
                </a:gridCol>
              </a:tblGrid>
              <a:tr h="94481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Test</a:t>
                      </a:r>
                    </a:p>
                  </a:txBody>
                  <a:tcPr marT="45717" marB="45717"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Complex</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Comparisons</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Pairwise</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Comparisons</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Equal</a:t>
                      </a:r>
                      <a:br>
                        <a:rPr kumimoji="0" lang="en-US" sz="1400" b="1" i="1" u="none" strike="noStrike" cap="none" normalizeH="0" baseline="0" dirty="0">
                          <a:ln>
                            <a:noFill/>
                          </a:ln>
                          <a:solidFill>
                            <a:schemeClr val="bg1"/>
                          </a:solidFill>
                          <a:effectLst/>
                          <a:latin typeface="Arial" charset="0"/>
                        </a:rPr>
                      </a:br>
                      <a:r>
                        <a:rPr kumimoji="0" lang="en-US" sz="1400" b="1" i="0" u="none" strike="noStrike" cap="none" normalizeH="0" baseline="0" dirty="0">
                          <a:ln>
                            <a:noFill/>
                          </a:ln>
                          <a:solidFill>
                            <a:schemeClr val="bg1"/>
                          </a:solidFill>
                          <a:effectLst/>
                          <a:latin typeface="Arial" charset="0"/>
                        </a:rPr>
                        <a:t>n</a:t>
                      </a:r>
                      <a:r>
                        <a:rPr kumimoji="0" lang="en-US" sz="1400" b="1" i="1" u="none" strike="noStrike" cap="none" normalizeH="0" baseline="0" dirty="0">
                          <a:ln>
                            <a:noFill/>
                          </a:ln>
                          <a:solidFill>
                            <a:schemeClr val="bg1"/>
                          </a:solidFill>
                          <a:effectLst/>
                          <a:latin typeface="Arial" charset="0"/>
                        </a:rPr>
                        <a:t>’s</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Only</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Unequal</a:t>
                      </a:r>
                      <a:br>
                        <a:rPr kumimoji="0" lang="en-US" sz="1400" b="1" i="1" u="none" strike="noStrike" cap="none" normalizeH="0" baseline="0" dirty="0">
                          <a:ln>
                            <a:noFill/>
                          </a:ln>
                          <a:solidFill>
                            <a:schemeClr val="bg1"/>
                          </a:solidFill>
                          <a:effectLst/>
                          <a:latin typeface="Arial" charset="0"/>
                        </a:rPr>
                      </a:br>
                      <a:r>
                        <a:rPr kumimoji="0" lang="en-US" sz="1400" b="1" i="0" u="none" strike="noStrike" cap="none" normalizeH="0" baseline="0" dirty="0">
                          <a:ln>
                            <a:noFill/>
                          </a:ln>
                          <a:solidFill>
                            <a:schemeClr val="bg1"/>
                          </a:solidFill>
                          <a:effectLst/>
                          <a:latin typeface="Arial" charset="0"/>
                        </a:rPr>
                        <a:t>n</a:t>
                      </a:r>
                      <a:r>
                        <a:rPr kumimoji="0" lang="en-US" sz="1400" b="1" i="1" u="none" strike="noStrike" cap="none" normalizeH="0" baseline="0" dirty="0">
                          <a:ln>
                            <a:noFill/>
                          </a:ln>
                          <a:solidFill>
                            <a:schemeClr val="bg1"/>
                          </a:solidFill>
                          <a:effectLst/>
                          <a:latin typeface="Arial" charset="0"/>
                        </a:rPr>
                        <a:t>’s</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Equal</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Variances</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Assumed</a:t>
                      </a:r>
                    </a:p>
                  </a:txBody>
                  <a:tcPr marT="45717" marB="45717"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1" u="none" strike="noStrike" cap="none" normalizeH="0" baseline="0" dirty="0">
                          <a:ln>
                            <a:noFill/>
                          </a:ln>
                          <a:solidFill>
                            <a:schemeClr val="bg1"/>
                          </a:solidFill>
                          <a:effectLst/>
                          <a:latin typeface="Arial" charset="0"/>
                        </a:rPr>
                        <a:t>Unequal</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Variances</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Not</a:t>
                      </a:r>
                      <a:br>
                        <a:rPr kumimoji="0" lang="en-US" sz="1400" b="1" i="1" u="none" strike="noStrike" cap="none" normalizeH="0" baseline="0" dirty="0">
                          <a:ln>
                            <a:noFill/>
                          </a:ln>
                          <a:solidFill>
                            <a:schemeClr val="bg1"/>
                          </a:solidFill>
                          <a:effectLst/>
                          <a:latin typeface="Arial" charset="0"/>
                        </a:rPr>
                      </a:br>
                      <a:r>
                        <a:rPr kumimoji="0" lang="en-US" sz="1400" b="1" i="1" u="none" strike="noStrike" cap="none" normalizeH="0" baseline="0" dirty="0">
                          <a:ln>
                            <a:noFill/>
                          </a:ln>
                          <a:solidFill>
                            <a:schemeClr val="bg1"/>
                          </a:solidFill>
                          <a:effectLst/>
                          <a:latin typeface="Arial" charset="0"/>
                        </a:rPr>
                        <a:t>Assumed</a:t>
                      </a:r>
                    </a:p>
                  </a:txBody>
                  <a:tcPr marT="45717" marB="45717"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30795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Fisher LSD</a:t>
                      </a:r>
                    </a:p>
                  </a:txBody>
                  <a:tcPr marT="45717" marB="45717"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1"/>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err="1">
                          <a:ln>
                            <a:noFill/>
                          </a:ln>
                          <a:solidFill>
                            <a:schemeClr val="tx1"/>
                          </a:solidFill>
                          <a:effectLst/>
                          <a:latin typeface="Arial" charset="0"/>
                        </a:rPr>
                        <a:t>Bonferroni</a:t>
                      </a:r>
                      <a:endParaRPr kumimoji="0" lang="en-US" sz="1400" b="0" i="1" u="none" strike="noStrike" cap="none" normalizeH="0" baseline="0" dirty="0">
                        <a:ln>
                          <a:noFill/>
                        </a:ln>
                        <a:solidFill>
                          <a:schemeClr val="tx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2"/>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Tukey HSD</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3"/>
                  </a:ext>
                </a:extLst>
              </a:tr>
              <a:tr h="3047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kern="1200" cap="none" normalizeH="0" baseline="0" dirty="0" err="1">
                          <a:ln>
                            <a:noFill/>
                          </a:ln>
                          <a:solidFill>
                            <a:schemeClr val="tx1"/>
                          </a:solidFill>
                          <a:effectLst/>
                          <a:latin typeface="Arial" charset="0"/>
                          <a:ea typeface="+mn-ea"/>
                          <a:cs typeface="+mn-cs"/>
                        </a:rPr>
                        <a:t>Tukey</a:t>
                      </a:r>
                      <a:r>
                        <a:rPr kumimoji="0" lang="en-US" sz="1400" b="0" i="1" u="none" strike="noStrike" kern="1200" cap="none" normalizeH="0" baseline="0" dirty="0">
                          <a:ln>
                            <a:noFill/>
                          </a:ln>
                          <a:solidFill>
                            <a:schemeClr val="tx1"/>
                          </a:solidFill>
                          <a:effectLst/>
                          <a:latin typeface="Arial" charset="0"/>
                          <a:ea typeface="+mn-ea"/>
                          <a:cs typeface="+mn-cs"/>
                        </a:rPr>
                        <a:t>-Kramer</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kern="1200" cap="none" normalizeH="0" baseline="0" dirty="0">
                          <a:ln>
                            <a:noFill/>
                          </a:ln>
                          <a:solidFill>
                            <a:schemeClr val="tx1"/>
                          </a:solidFill>
                          <a:effectLst/>
                          <a:latin typeface="Arial" charset="0"/>
                          <a:ea typeface="+mn-ea"/>
                          <a:cs typeface="+mn-cs"/>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kern="1200" cap="none" normalizeH="0" baseline="0" dirty="0">
                        <a:ln>
                          <a:noFill/>
                        </a:ln>
                        <a:solidFill>
                          <a:schemeClr val="tx1"/>
                        </a:solidFill>
                        <a:effectLst/>
                        <a:latin typeface="Arial" charset="0"/>
                        <a:ea typeface="+mn-ea"/>
                        <a:cs typeface="+mn-cs"/>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kern="1200" cap="none" normalizeH="0" baseline="0">
                        <a:ln>
                          <a:noFill/>
                        </a:ln>
                        <a:solidFill>
                          <a:schemeClr val="tx1"/>
                        </a:solidFill>
                        <a:effectLst/>
                        <a:latin typeface="Arial" charset="0"/>
                        <a:ea typeface="+mn-ea"/>
                        <a:cs typeface="+mn-cs"/>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kern="1200" cap="none" normalizeH="0" baseline="0" dirty="0">
                          <a:ln>
                            <a:noFill/>
                          </a:ln>
                          <a:solidFill>
                            <a:schemeClr val="tx1"/>
                          </a:solidFill>
                          <a:effectLst/>
                          <a:latin typeface="Arial" charset="0"/>
                          <a:ea typeface="+mn-ea"/>
                          <a:cs typeface="+mn-cs"/>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kern="1200" cap="none" normalizeH="0" baseline="0" dirty="0">
                          <a:ln>
                            <a:noFill/>
                          </a:ln>
                          <a:solidFill>
                            <a:schemeClr val="tx1"/>
                          </a:solidFill>
                          <a:effectLst/>
                          <a:latin typeface="Arial" charset="0"/>
                          <a:ea typeface="+mn-ea"/>
                          <a:cs typeface="+mn-cs"/>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kern="1200" cap="none" normalizeH="0" baseline="0" dirty="0">
                        <a:ln>
                          <a:noFill/>
                        </a:ln>
                        <a:solidFill>
                          <a:schemeClr val="tx1"/>
                        </a:solidFill>
                        <a:effectLst/>
                        <a:latin typeface="Arial" charset="0"/>
                        <a:ea typeface="+mn-ea"/>
                        <a:cs typeface="+mn-cs"/>
                      </a:endParaRP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4"/>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Games-Howell</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5"/>
                  </a:ext>
                </a:extLst>
              </a:tr>
              <a:tr h="334941">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Tamhane T2</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X</a:t>
                      </a: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6"/>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Scheff</a:t>
                      </a:r>
                      <a:r>
                        <a:rPr kumimoji="0" lang="en-US" sz="1400" b="0" i="1" u="none" strike="noStrike" cap="none" normalizeH="0" baseline="0">
                          <a:ln>
                            <a:noFill/>
                          </a:ln>
                          <a:solidFill>
                            <a:schemeClr val="tx1"/>
                          </a:solidFill>
                          <a:effectLst/>
                          <a:latin typeface="Arial" charset="0"/>
                          <a:cs typeface="Arial" charset="0"/>
                        </a:rPr>
                        <a:t>é</a:t>
                      </a:r>
                      <a:r>
                        <a:rPr kumimoji="0" lang="en-US" sz="1400" b="0" i="1" u="none" strike="noStrike" cap="none" normalizeH="0" baseline="0">
                          <a:ln>
                            <a:noFill/>
                          </a:ln>
                          <a:solidFill>
                            <a:schemeClr val="tx1"/>
                          </a:solidFill>
                          <a:effectLst/>
                          <a:latin typeface="Arial" charset="0"/>
                        </a:rPr>
                        <a:t> S</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7"/>
                  </a:ext>
                </a:extLst>
              </a:tr>
              <a:tr h="5190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Brown-Forsythe</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X</a:t>
                      </a: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8"/>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Newman-Keuls</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9"/>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Duncan</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10"/>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Dunnet’s T3</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X</a:t>
                      </a:r>
                    </a:p>
                  </a:txBody>
                  <a:tcPr marT="45717" marB="45717"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11"/>
                  </a:ext>
                </a:extLst>
              </a:tr>
              <a:tr h="31748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a:ln>
                            <a:noFill/>
                          </a:ln>
                          <a:solidFill>
                            <a:schemeClr val="tx1"/>
                          </a:solidFill>
                          <a:effectLst/>
                          <a:latin typeface="Arial" charset="0"/>
                        </a:rPr>
                        <a:t>Dunnet’s C</a:t>
                      </a:r>
                    </a:p>
                  </a:txBody>
                  <a:tcPr marT="45717" marB="45717"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dirty="0">
                        <a:ln>
                          <a:noFill/>
                        </a:ln>
                        <a:solidFill>
                          <a:schemeClr val="tx1"/>
                        </a:solidFill>
                        <a:effectLst/>
                        <a:latin typeface="Arial" charset="0"/>
                      </a:endParaRPr>
                    </a:p>
                  </a:txBody>
                  <a:tcPr marT="45717" marB="4571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0" i="1" u="none" strike="noStrike" cap="none" normalizeH="0" baseline="0">
                        <a:ln>
                          <a:noFill/>
                        </a:ln>
                        <a:solidFill>
                          <a:schemeClr val="tx1"/>
                        </a:solidFill>
                        <a:effectLst/>
                        <a:latin typeface="Arial" charset="0"/>
                      </a:endParaRPr>
                    </a:p>
                  </a:txBody>
                  <a:tcPr marT="45717" marB="4571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0" i="1" u="none" strike="noStrike" cap="none" normalizeH="0" baseline="0" dirty="0">
                          <a:ln>
                            <a:noFill/>
                          </a:ln>
                          <a:solidFill>
                            <a:schemeClr val="tx1"/>
                          </a:solidFill>
                          <a:effectLst/>
                          <a:latin typeface="Arial" charset="0"/>
                        </a:rPr>
                        <a:t>X</a:t>
                      </a:r>
                    </a:p>
                  </a:txBody>
                  <a:tcPr marT="45717" marB="45717"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12"/>
                  </a:ext>
                </a:extLst>
              </a:tr>
            </a:tbl>
          </a:graphicData>
        </a:graphic>
      </p:graphicFrame>
    </p:spTree>
  </p:cSld>
  <p:clrMapOvr>
    <a:masterClrMapping/>
  </p:clrMapOvr>
  <p:transition>
    <p:cove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Copy of coo01757_171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433963" y="1367465"/>
            <a:ext cx="3522195" cy="26960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p:txBody>
          <a:bodyPr/>
          <a:lstStyle/>
          <a:p>
            <a:pPr algn="l"/>
            <a:r>
              <a:rPr lang="en-US" dirty="0"/>
              <a:t>ANOVA Plots</a:t>
            </a:r>
          </a:p>
        </p:txBody>
      </p:sp>
      <p:pic>
        <p:nvPicPr>
          <p:cNvPr id="1126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tretch>
            <a:fillRect/>
          </a:stretch>
        </p:blipFill>
        <p:spPr bwMode="auto">
          <a:xfrm>
            <a:off x="148746" y="1372285"/>
            <a:ext cx="3392442" cy="509812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9" descr="Copy (2) of coo01757_171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2408563" y="3745782"/>
            <a:ext cx="3488599" cy="258454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01682488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4"/>
          <p:cNvSpPr>
            <a:spLocks noGrp="1" noChangeArrowheads="1"/>
          </p:cNvSpPr>
          <p:nvPr>
            <p:ph type="title"/>
          </p:nvPr>
        </p:nvSpPr>
        <p:spPr/>
        <p:txBody>
          <a:bodyPr anchor="t"/>
          <a:lstStyle/>
          <a:p>
            <a:pPr algn="l" eaLnBrk="1" hangingPunct="1"/>
            <a:r>
              <a:rPr lang="en-US" sz="3200" dirty="0"/>
              <a:t>Two-Way ANOVA Example</a:t>
            </a:r>
          </a:p>
        </p:txBody>
      </p:sp>
      <p:pic>
        <p:nvPicPr>
          <p:cNvPr id="75779" name="Picture 7" descr="exhibit20-15"/>
          <p:cNvPicPr>
            <a:picLocks noGrp="1" noChangeAspect="1" noChangeArrowheads="1"/>
          </p:cNvPicPr>
          <p:nvPr>
            <p:ph sz="quarter" idx="4294967295"/>
          </p:nvPr>
        </p:nvPicPr>
        <p:blipFill>
          <a:blip r:embed="rId3">
            <a:extLst>
              <a:ext uri="{28A0092B-C50C-407E-A947-70E740481C1C}">
                <a14:useLocalDpi xmlns:a14="http://schemas.microsoft.com/office/drawing/2010/main" xmlns="" val="0"/>
              </a:ext>
            </a:extLst>
          </a:blip>
          <a:srcRect/>
          <a:stretch>
            <a:fillRect/>
          </a:stretch>
        </p:blipFill>
        <p:spPr>
          <a:xfrm>
            <a:off x="0" y="2657475"/>
            <a:ext cx="44450" cy="71438"/>
          </a:xfrm>
          <a:noFill/>
        </p:spPr>
      </p:pic>
      <p:pic>
        <p:nvPicPr>
          <p:cNvPr id="75780" name="Picture 9" descr="exhibit20-15"/>
          <p:cNvPicPr>
            <a:picLocks noGrp="1" noChangeAspect="1" noChangeArrowheads="1"/>
          </p:cNvPicPr>
          <p:nvPr>
            <p:ph sz="quarter" idx="4294967295"/>
          </p:nvPr>
        </p:nvPicPr>
        <p:blipFill>
          <a:blip r:embed="rId4" cstate="print">
            <a:extLst>
              <a:ext uri="{28A0092B-C50C-407E-A947-70E740481C1C}">
                <a14:useLocalDpi xmlns:a14="http://schemas.microsoft.com/office/drawing/2010/main" xmlns="" val="0"/>
              </a:ext>
            </a:extLst>
          </a:blip>
          <a:srcRect/>
          <a:stretch>
            <a:fillRect/>
          </a:stretch>
        </p:blipFill>
        <p:spPr>
          <a:xfrm>
            <a:off x="8908156" y="2662238"/>
            <a:ext cx="44450" cy="61912"/>
          </a:xfrm>
          <a:noFill/>
        </p:spPr>
      </p:pic>
      <p:graphicFrame>
        <p:nvGraphicFramePr>
          <p:cNvPr id="317806" name="Group 366"/>
          <p:cNvGraphicFramePr>
            <a:graphicFrameLocks noGrp="1"/>
          </p:cNvGraphicFramePr>
          <p:nvPr>
            <p:ph sz="quarter" idx="4294967295"/>
            <p:extLst>
              <p:ext uri="{D42A27DB-BD31-4B8C-83A1-F6EECF244321}">
                <p14:modId xmlns:p14="http://schemas.microsoft.com/office/powerpoint/2010/main" xmlns="" val="3211072232"/>
              </p:ext>
            </p:extLst>
          </p:nvPr>
        </p:nvGraphicFramePr>
        <p:xfrm>
          <a:off x="2880419" y="177800"/>
          <a:ext cx="6071189" cy="2108967"/>
        </p:xfrm>
        <a:graphic>
          <a:graphicData uri="http://schemas.openxmlformats.org/drawingml/2006/table">
            <a:tbl>
              <a:tblPr/>
              <a:tblGrid>
                <a:gridCol w="1411463">
                  <a:extLst>
                    <a:ext uri="{9D8B030D-6E8A-4147-A177-3AD203B41FA5}">
                      <a16:colId xmlns:a16="http://schemas.microsoft.com/office/drawing/2014/main" xmlns="" val="20000"/>
                    </a:ext>
                  </a:extLst>
                </a:gridCol>
                <a:gridCol w="782943">
                  <a:extLst>
                    <a:ext uri="{9D8B030D-6E8A-4147-A177-3AD203B41FA5}">
                      <a16:colId xmlns:a16="http://schemas.microsoft.com/office/drawing/2014/main" xmlns="" val="20001"/>
                    </a:ext>
                  </a:extLst>
                </a:gridCol>
                <a:gridCol w="983419">
                  <a:extLst>
                    <a:ext uri="{9D8B030D-6E8A-4147-A177-3AD203B41FA5}">
                      <a16:colId xmlns:a16="http://schemas.microsoft.com/office/drawing/2014/main" xmlns="" val="20002"/>
                    </a:ext>
                  </a:extLst>
                </a:gridCol>
                <a:gridCol w="894017">
                  <a:extLst>
                    <a:ext uri="{9D8B030D-6E8A-4147-A177-3AD203B41FA5}">
                      <a16:colId xmlns:a16="http://schemas.microsoft.com/office/drawing/2014/main" xmlns="" val="20003"/>
                    </a:ext>
                  </a:extLst>
                </a:gridCol>
                <a:gridCol w="1024056">
                  <a:extLst>
                    <a:ext uri="{9D8B030D-6E8A-4147-A177-3AD203B41FA5}">
                      <a16:colId xmlns:a16="http://schemas.microsoft.com/office/drawing/2014/main" xmlns="" val="20004"/>
                    </a:ext>
                  </a:extLst>
                </a:gridCol>
                <a:gridCol w="975291">
                  <a:extLst>
                    <a:ext uri="{9D8B030D-6E8A-4147-A177-3AD203B41FA5}">
                      <a16:colId xmlns:a16="http://schemas.microsoft.com/office/drawing/2014/main" xmlns="" val="20005"/>
                    </a:ext>
                  </a:extLst>
                </a:gridCol>
              </a:tblGrid>
              <a:tr h="371607">
                <a:tc gridSpan="6">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bg1"/>
                          </a:solidFill>
                          <a:effectLst/>
                          <a:latin typeface="Arial" charset="0"/>
                        </a:rPr>
                        <a:t>________________________________</a:t>
                      </a:r>
                      <a:r>
                        <a:rPr kumimoji="0" lang="en-US" sz="1200" b="1" i="0" u="sng" strike="noStrike" cap="none" normalizeH="0" baseline="0" dirty="0">
                          <a:ln>
                            <a:noFill/>
                          </a:ln>
                          <a:solidFill>
                            <a:schemeClr val="bg1"/>
                          </a:solidFill>
                          <a:effectLst/>
                          <a:latin typeface="Arial" charset="0"/>
                        </a:rPr>
                        <a:t>Model Summary</a:t>
                      </a:r>
                      <a:r>
                        <a:rPr kumimoji="0" lang="en-US" sz="1200" b="1" i="0" u="none" strike="noStrike" cap="none" normalizeH="0" baseline="0" dirty="0">
                          <a:ln>
                            <a:noFill/>
                          </a:ln>
                          <a:solidFill>
                            <a:schemeClr val="bg1"/>
                          </a:solidFill>
                          <a:effectLst/>
                          <a:latin typeface="Arial" charset="0"/>
                        </a:rPr>
                        <a:t>________________________</a:t>
                      </a:r>
                    </a:p>
                  </a:txBody>
                  <a:tcPr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40891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bg1"/>
                          </a:solidFill>
                          <a:effectLst/>
                          <a:latin typeface="Arial" charset="0"/>
                        </a:rPr>
                        <a:t>Source</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err="1">
                          <a:ln>
                            <a:noFill/>
                          </a:ln>
                          <a:solidFill>
                            <a:schemeClr val="bg1"/>
                          </a:solidFill>
                          <a:effectLst/>
                          <a:latin typeface="Arial" charset="0"/>
                        </a:rPr>
                        <a:t>d.f.</a:t>
                      </a:r>
                      <a:endParaRPr kumimoji="0" lang="en-US" sz="1200" b="1" i="0" u="none" strike="noStrike" cap="none" normalizeH="0" baseline="0" dirty="0">
                        <a:ln>
                          <a:noFill/>
                        </a:ln>
                        <a:solidFill>
                          <a:schemeClr val="bg1"/>
                        </a:solidFill>
                        <a:effectLst/>
                        <a:latin typeface="Arial" charset="0"/>
                      </a:endParaRP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bg1"/>
                          </a:solidFill>
                          <a:effectLst/>
                          <a:latin typeface="Arial" charset="0"/>
                        </a:rPr>
                        <a:t>Sum of Squares</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bg1"/>
                          </a:solidFill>
                          <a:effectLst/>
                          <a:latin typeface="Arial" charset="0"/>
                        </a:rPr>
                        <a:t>Mean Square</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none" strike="noStrike" cap="none" normalizeH="0" baseline="0" dirty="0">
                          <a:ln>
                            <a:noFill/>
                          </a:ln>
                          <a:solidFill>
                            <a:schemeClr val="bg1"/>
                          </a:solidFill>
                          <a:effectLst/>
                          <a:latin typeface="Arial" charset="0"/>
                        </a:rPr>
                        <a:t>F Value</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a:ln>
                            <a:noFill/>
                          </a:ln>
                          <a:solidFill>
                            <a:schemeClr val="bg1"/>
                          </a:solidFill>
                          <a:effectLst/>
                          <a:latin typeface="Arial" charset="0"/>
                        </a:rPr>
                        <a:t>p </a:t>
                      </a:r>
                      <a:r>
                        <a:rPr kumimoji="0" lang="en-US" sz="1200" b="1" i="0" u="none" strike="noStrike" cap="none" normalizeH="0" baseline="0" dirty="0">
                          <a:ln>
                            <a:noFill/>
                          </a:ln>
                          <a:solidFill>
                            <a:schemeClr val="bg1"/>
                          </a:solidFill>
                          <a:effectLst/>
                          <a:latin typeface="Arial" charset="0"/>
                        </a:rPr>
                        <a:t> Value</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2453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Airline</a:t>
                      </a:r>
                    </a:p>
                  </a:txBody>
                  <a:tcPr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2</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11644.033</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5822.017</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39.178</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0.0001</a:t>
                      </a:r>
                    </a:p>
                  </a:txBody>
                  <a:tcPr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2453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Seat selection</a:t>
                      </a:r>
                    </a:p>
                  </a:txBody>
                  <a:tcP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a:t>
                      </a:r>
                    </a:p>
                  </a:txBody>
                  <a:tcP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3182.817</a:t>
                      </a:r>
                    </a:p>
                  </a:txBody>
                  <a:tcP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3182.817</a:t>
                      </a:r>
                    </a:p>
                  </a:txBody>
                  <a:tcP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21.418</a:t>
                      </a:r>
                    </a:p>
                  </a:txBody>
                  <a:tcPr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0.0001</a:t>
                      </a: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40891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Airline by seat selection</a:t>
                      </a:r>
                    </a:p>
                  </a:txBody>
                  <a:tcPr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2</a:t>
                      </a:r>
                    </a:p>
                  </a:txBody>
                  <a:tcPr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517.033</a:t>
                      </a:r>
                    </a:p>
                  </a:txBody>
                  <a:tcPr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258.517</a:t>
                      </a:r>
                    </a:p>
                  </a:txBody>
                  <a:tcPr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1.740</a:t>
                      </a:r>
                    </a:p>
                  </a:txBody>
                  <a:tcPr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0.1853</a:t>
                      </a:r>
                    </a:p>
                  </a:txBody>
                  <a:tcPr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4"/>
                  </a:ext>
                </a:extLst>
              </a:tr>
              <a:tr h="24535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Residual</a:t>
                      </a:r>
                    </a:p>
                  </a:txBody>
                  <a:tcPr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54</a:t>
                      </a: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8024.700</a:t>
                      </a: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148.606</a:t>
                      </a: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1" u="none" strike="noStrike" cap="none" normalizeH="0" baseline="0">
                        <a:ln>
                          <a:noFill/>
                        </a:ln>
                        <a:solidFill>
                          <a:schemeClr val="tx1"/>
                        </a:solidFill>
                        <a:effectLst/>
                        <a:latin typeface="Arial" charset="0"/>
                      </a:endParaRPr>
                    </a:p>
                  </a:txBody>
                  <a:tcPr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1" u="none" strike="noStrike" cap="none" normalizeH="0" baseline="0" dirty="0">
                        <a:ln>
                          <a:noFill/>
                        </a:ln>
                        <a:solidFill>
                          <a:schemeClr val="tx1"/>
                        </a:solidFill>
                        <a:effectLst/>
                        <a:latin typeface="Arial" charset="0"/>
                      </a:endParaRPr>
                    </a:p>
                  </a:txBody>
                  <a:tcP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5"/>
                  </a:ext>
                </a:extLst>
              </a:tr>
            </a:tbl>
          </a:graphicData>
        </a:graphic>
      </p:graphicFrame>
      <p:graphicFrame>
        <p:nvGraphicFramePr>
          <p:cNvPr id="317810" name="Group 370"/>
          <p:cNvGraphicFramePr>
            <a:graphicFrameLocks noGrp="1"/>
          </p:cNvGraphicFramePr>
          <p:nvPr>
            <p:ph sz="quarter" idx="4294967295"/>
            <p:extLst>
              <p:ext uri="{D42A27DB-BD31-4B8C-83A1-F6EECF244321}">
                <p14:modId xmlns:p14="http://schemas.microsoft.com/office/powerpoint/2010/main" xmlns="" val="4192132428"/>
              </p:ext>
            </p:extLst>
          </p:nvPr>
        </p:nvGraphicFramePr>
        <p:xfrm>
          <a:off x="2988369" y="2338388"/>
          <a:ext cx="5964282" cy="4106714"/>
        </p:xfrm>
        <a:graphic>
          <a:graphicData uri="http://schemas.openxmlformats.org/drawingml/2006/table">
            <a:tbl>
              <a:tblPr/>
              <a:tblGrid>
                <a:gridCol w="1120466">
                  <a:extLst>
                    <a:ext uri="{9D8B030D-6E8A-4147-A177-3AD203B41FA5}">
                      <a16:colId xmlns:a16="http://schemas.microsoft.com/office/drawing/2014/main" xmlns="" val="20000"/>
                    </a:ext>
                  </a:extLst>
                </a:gridCol>
                <a:gridCol w="1250875">
                  <a:extLst>
                    <a:ext uri="{9D8B030D-6E8A-4147-A177-3AD203B41FA5}">
                      <a16:colId xmlns:a16="http://schemas.microsoft.com/office/drawing/2014/main" xmlns="" val="20001"/>
                    </a:ext>
                  </a:extLst>
                </a:gridCol>
                <a:gridCol w="1256199">
                  <a:extLst>
                    <a:ext uri="{9D8B030D-6E8A-4147-A177-3AD203B41FA5}">
                      <a16:colId xmlns:a16="http://schemas.microsoft.com/office/drawing/2014/main" xmlns="" val="20002"/>
                    </a:ext>
                  </a:extLst>
                </a:gridCol>
                <a:gridCol w="1037961">
                  <a:extLst>
                    <a:ext uri="{9D8B030D-6E8A-4147-A177-3AD203B41FA5}">
                      <a16:colId xmlns:a16="http://schemas.microsoft.com/office/drawing/2014/main" xmlns="" val="20003"/>
                    </a:ext>
                  </a:extLst>
                </a:gridCol>
                <a:gridCol w="1298781">
                  <a:extLst>
                    <a:ext uri="{9D8B030D-6E8A-4147-A177-3AD203B41FA5}">
                      <a16:colId xmlns:a16="http://schemas.microsoft.com/office/drawing/2014/main" xmlns="" val="20004"/>
                    </a:ext>
                  </a:extLst>
                </a:gridCol>
              </a:tblGrid>
              <a:tr h="30646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dirty="0">
                        <a:ln>
                          <a:noFill/>
                        </a:ln>
                        <a:solidFill>
                          <a:schemeClr val="bg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0" u="sng" strike="noStrike" cap="none" normalizeH="0" baseline="0" dirty="0">
                          <a:ln>
                            <a:noFill/>
                          </a:ln>
                          <a:solidFill>
                            <a:schemeClr val="bg1"/>
                          </a:solidFill>
                          <a:effectLst/>
                          <a:latin typeface="Arial" charset="0"/>
                        </a:rPr>
                        <a:t>Means Table Effect: Airline by Seat Selection</a:t>
                      </a:r>
                      <a:endParaRPr kumimoji="0" lang="en-US" sz="1200" b="1" i="0"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1" i="1" u="none" strike="noStrike" cap="none" normalizeH="0" baseline="0" dirty="0">
                        <a:ln>
                          <a:noFill/>
                        </a:ln>
                        <a:solidFill>
                          <a:schemeClr val="bg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0"/>
                  </a:ext>
                </a:extLst>
              </a:tr>
              <a:tr h="30646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1" u="none" strike="noStrike" cap="none" normalizeH="0" baseline="0">
                        <a:ln>
                          <a:noFill/>
                        </a:ln>
                        <a:solidFill>
                          <a:schemeClr val="bg1"/>
                        </a:solidFill>
                        <a:effectLst/>
                        <a:latin typeface="Arial" charset="0"/>
                      </a:endParaRPr>
                    </a:p>
                  </a:txBody>
                  <a:tcPr marT="45717" marB="4571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a:ln>
                            <a:noFill/>
                          </a:ln>
                          <a:solidFill>
                            <a:schemeClr val="bg1"/>
                          </a:solidFill>
                          <a:effectLst/>
                          <a:latin typeface="Arial" charset="0"/>
                        </a:rPr>
                        <a:t>Count</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a:ln>
                            <a:noFill/>
                          </a:ln>
                          <a:solidFill>
                            <a:schemeClr val="bg1"/>
                          </a:solidFill>
                          <a:effectLst/>
                          <a:latin typeface="Arial" charset="0"/>
                        </a:rPr>
                        <a:t>Mean</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a:ln>
                            <a:noFill/>
                          </a:ln>
                          <a:solidFill>
                            <a:schemeClr val="bg1"/>
                          </a:solidFill>
                          <a:effectLst/>
                          <a:latin typeface="Arial" charset="0"/>
                        </a:rPr>
                        <a:t>Std. Dev.</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1" i="1" u="none" strike="noStrike" cap="none" normalizeH="0" baseline="0" dirty="0">
                          <a:ln>
                            <a:noFill/>
                          </a:ln>
                          <a:solidFill>
                            <a:schemeClr val="bg1"/>
                          </a:solidFill>
                          <a:effectLst/>
                          <a:latin typeface="Arial" charset="0"/>
                        </a:rPr>
                        <a:t>Std. Error</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4597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Lufthansa economy</a:t>
                      </a:r>
                    </a:p>
                  </a:txBody>
                  <a:tcPr marT="45717" marB="45717"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10</a:t>
                      </a:r>
                    </a:p>
                  </a:txBody>
                  <a:tcPr marT="45717" marB="4571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35.600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12.140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3.839</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2"/>
                  </a:ext>
                </a:extLst>
              </a:tr>
              <a:tr h="4597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Lufthansa business</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10</a:t>
                      </a:r>
                    </a:p>
                  </a:txBody>
                  <a:tcPr marT="45717" marB="4571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42.300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15.550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4.917</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6435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Malaysia Airlines economy</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10</a:t>
                      </a:r>
                    </a:p>
                  </a:txBody>
                  <a:tcPr marT="45717" marB="4571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48.500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12.501</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3.953</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4"/>
                  </a:ext>
                </a:extLst>
              </a:tr>
              <a:tr h="6435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Malaysia Airlines business</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10</a:t>
                      </a:r>
                    </a:p>
                  </a:txBody>
                  <a:tcPr marT="45717" marB="4571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69.300</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9.166</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2.898</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5"/>
                  </a:ext>
                </a:extLst>
              </a:tr>
              <a:tr h="6435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Cathay Pacific economy</a:t>
                      </a:r>
                    </a:p>
                  </a:txBody>
                  <a:tcPr marT="45717" marB="45717"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10</a:t>
                      </a:r>
                    </a:p>
                  </a:txBody>
                  <a:tcPr marT="45717" marB="4571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64.800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1"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13.037</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4.123</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6"/>
                  </a:ext>
                </a:extLst>
              </a:tr>
              <a:tr h="64359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Cathay Pacific business</a:t>
                      </a:r>
                    </a:p>
                  </a:txBody>
                  <a:tcPr marT="45717" marB="45717"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10</a:t>
                      </a:r>
                    </a:p>
                  </a:txBody>
                  <a:tcPr marT="45717" marB="45717"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81.000</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200" b="0" i="1" u="none" strike="noStrike" cap="none" normalizeH="0" baseline="0">
                        <a:ln>
                          <a:noFill/>
                        </a:ln>
                        <a:solidFill>
                          <a:schemeClr val="tx1"/>
                        </a:solidFill>
                        <a:effectLst/>
                        <a:latin typeface="Arial" charset="0"/>
                      </a:endParaRP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a:ln>
                            <a:noFill/>
                          </a:ln>
                          <a:solidFill>
                            <a:schemeClr val="tx1"/>
                          </a:solidFill>
                          <a:effectLst/>
                          <a:latin typeface="Arial" charset="0"/>
                        </a:rPr>
                        <a:t>9.603</a:t>
                      </a:r>
                    </a:p>
                  </a:txBody>
                  <a:tcPr marT="45717" marB="4571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1" u="none" strike="noStrike" cap="none" normalizeH="0" baseline="0" dirty="0">
                          <a:ln>
                            <a:noFill/>
                          </a:ln>
                          <a:solidFill>
                            <a:schemeClr val="tx1"/>
                          </a:solidFill>
                          <a:effectLst/>
                          <a:latin typeface="Arial" charset="0"/>
                        </a:rPr>
                        <a:t>3.037</a:t>
                      </a:r>
                    </a:p>
                  </a:txBody>
                  <a:tcPr marT="45717" marB="4571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7"/>
                  </a:ext>
                </a:extLst>
              </a:tr>
            </a:tbl>
          </a:graphicData>
        </a:graphic>
      </p:graphicFrame>
      <p:sp>
        <p:nvSpPr>
          <p:cNvPr id="75878" name="Text Box 11"/>
          <p:cNvSpPr txBox="1">
            <a:spLocks noChangeArrowheads="1"/>
          </p:cNvSpPr>
          <p:nvPr/>
        </p:nvSpPr>
        <p:spPr bwMode="auto">
          <a:xfrm>
            <a:off x="191386" y="5924343"/>
            <a:ext cx="224347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1400" b="1" dirty="0"/>
              <a:t>All data are hypothetical</a:t>
            </a:r>
          </a:p>
        </p:txBody>
      </p:sp>
    </p:spTree>
  </p:cSld>
  <p:clrMapOvr>
    <a:masterClrMapping/>
  </p:clrMapOvr>
  <p:transition>
    <p:cove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Two-way Analysis of Variance Plots</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2273" y="1647825"/>
            <a:ext cx="8585470" cy="40086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76697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6"/>
          <p:cNvSpPr>
            <a:spLocks noGrp="1" noChangeArrowheads="1"/>
          </p:cNvSpPr>
          <p:nvPr>
            <p:ph type="title"/>
          </p:nvPr>
        </p:nvSpPr>
        <p:spPr/>
        <p:txBody>
          <a:bodyPr anchor="t"/>
          <a:lstStyle/>
          <a:p>
            <a:pPr algn="l" eaLnBrk="1" hangingPunct="1"/>
            <a:r>
              <a:rPr lang="en-US" sz="3600"/>
              <a:t>k-Related-Samples Tests</a:t>
            </a:r>
          </a:p>
        </p:txBody>
      </p:sp>
      <p:sp>
        <p:nvSpPr>
          <p:cNvPr id="348169" name="AutoShape 9"/>
          <p:cNvSpPr>
            <a:spLocks noChangeArrowheads="1"/>
          </p:cNvSpPr>
          <p:nvPr/>
        </p:nvSpPr>
        <p:spPr bwMode="auto">
          <a:xfrm>
            <a:off x="533400" y="1738313"/>
            <a:ext cx="5943600" cy="1173162"/>
          </a:xfrm>
          <a:prstGeom prst="roundRect">
            <a:avLst>
              <a:gd name="adj" fmla="val 16667"/>
            </a:avLst>
          </a:prstGeom>
          <a:solidFill>
            <a:srgbClr val="F4650B"/>
          </a:solidFill>
          <a:ln w="9525">
            <a:solidFill>
              <a:schemeClr val="tx1"/>
            </a:solidFill>
            <a:round/>
            <a:headEnd/>
            <a:tailEnd/>
          </a:ln>
        </p:spPr>
        <p:txBody>
          <a:bodyPr wrap="none" anchor="ctr"/>
          <a:lstStyle/>
          <a:p>
            <a:pPr algn="ctr"/>
            <a:r>
              <a:rPr lang="en-US" sz="3200" dirty="0"/>
              <a:t>More than two levels in </a:t>
            </a:r>
          </a:p>
          <a:p>
            <a:pPr algn="ctr"/>
            <a:r>
              <a:rPr lang="en-US" sz="3200" dirty="0"/>
              <a:t>grouping factor</a:t>
            </a:r>
          </a:p>
        </p:txBody>
      </p:sp>
      <p:sp>
        <p:nvSpPr>
          <p:cNvPr id="348170" name="AutoShape 10"/>
          <p:cNvSpPr>
            <a:spLocks noChangeArrowheads="1"/>
          </p:cNvSpPr>
          <p:nvPr/>
        </p:nvSpPr>
        <p:spPr bwMode="auto">
          <a:xfrm>
            <a:off x="1639888" y="3265488"/>
            <a:ext cx="5943600" cy="1173162"/>
          </a:xfrm>
          <a:prstGeom prst="roundRect">
            <a:avLst>
              <a:gd name="adj" fmla="val 16667"/>
            </a:avLst>
          </a:prstGeom>
          <a:solidFill>
            <a:srgbClr val="FFDD99"/>
          </a:solidFill>
          <a:ln w="9525">
            <a:solidFill>
              <a:schemeClr val="tx1"/>
            </a:solidFill>
            <a:round/>
            <a:headEnd/>
            <a:tailEnd/>
          </a:ln>
        </p:spPr>
        <p:txBody>
          <a:bodyPr wrap="none" anchor="ctr"/>
          <a:lstStyle/>
          <a:p>
            <a:pPr algn="ctr"/>
            <a:r>
              <a:rPr lang="en-US" sz="3200"/>
              <a:t>Observations are matched</a:t>
            </a:r>
          </a:p>
        </p:txBody>
      </p:sp>
      <p:sp>
        <p:nvSpPr>
          <p:cNvPr id="348171" name="AutoShape 11"/>
          <p:cNvSpPr>
            <a:spLocks noChangeArrowheads="1"/>
          </p:cNvSpPr>
          <p:nvPr/>
        </p:nvSpPr>
        <p:spPr bwMode="auto">
          <a:xfrm>
            <a:off x="2743200" y="4699000"/>
            <a:ext cx="5943600" cy="1173163"/>
          </a:xfrm>
          <a:prstGeom prst="roundRect">
            <a:avLst>
              <a:gd name="adj" fmla="val 16667"/>
            </a:avLst>
          </a:prstGeom>
          <a:solidFill>
            <a:srgbClr val="99CCFF"/>
          </a:solidFill>
          <a:ln w="9525">
            <a:solidFill>
              <a:schemeClr val="tx1"/>
            </a:solidFill>
            <a:round/>
            <a:headEnd/>
            <a:tailEnd/>
          </a:ln>
        </p:spPr>
        <p:txBody>
          <a:bodyPr wrap="none" anchor="ctr"/>
          <a:lstStyle/>
          <a:p>
            <a:pPr algn="ctr"/>
            <a:r>
              <a:rPr lang="en-US" sz="3200"/>
              <a:t>Data are interval or ratio</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8169"/>
                                        </p:tgtEl>
                                        <p:attrNameLst>
                                          <p:attrName>style.visibility</p:attrName>
                                        </p:attrNameLst>
                                      </p:cBhvr>
                                      <p:to>
                                        <p:strVal val="visible"/>
                                      </p:to>
                                    </p:set>
                                    <p:animEffect transition="in" filter="blinds(horizontal)">
                                      <p:cBhvr>
                                        <p:cTn id="7" dur="500"/>
                                        <p:tgtEl>
                                          <p:spTgt spid="34816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8170"/>
                                        </p:tgtEl>
                                        <p:attrNameLst>
                                          <p:attrName>style.visibility</p:attrName>
                                        </p:attrNameLst>
                                      </p:cBhvr>
                                      <p:to>
                                        <p:strVal val="visible"/>
                                      </p:to>
                                    </p:set>
                                    <p:animEffect transition="in" filter="blinds(horizontal)">
                                      <p:cBhvr>
                                        <p:cTn id="12" dur="500"/>
                                        <p:tgtEl>
                                          <p:spTgt spid="3481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8171"/>
                                        </p:tgtEl>
                                        <p:attrNameLst>
                                          <p:attrName>style.visibility</p:attrName>
                                        </p:attrNameLst>
                                      </p:cBhvr>
                                      <p:to>
                                        <p:strVal val="visible"/>
                                      </p:to>
                                    </p:set>
                                    <p:animEffect transition="in" filter="blinds(horizontal)">
                                      <p:cBhvr>
                                        <p:cTn id="17" dur="500"/>
                                        <p:tgtEl>
                                          <p:spTgt spid="348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9" grpId="0" animBg="1"/>
      <p:bldP spid="348170" grpId="0" animBg="1"/>
      <p:bldP spid="34817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ChangeArrowheads="1"/>
          </p:cNvSpPr>
          <p:nvPr>
            <p:ph type="title"/>
          </p:nvPr>
        </p:nvSpPr>
        <p:spPr>
          <a:ln>
            <a:miter lim="800000"/>
            <a:headEnd/>
            <a:tailEnd/>
          </a:ln>
        </p:spPr>
        <p:txBody>
          <a:bodyPr anchor="t">
            <a:normAutofit fontScale="90000"/>
          </a:bodyPr>
          <a:lstStyle/>
          <a:p>
            <a:pPr algn="l" eaLnBrk="1" hangingPunct="1">
              <a:defRPr/>
            </a:pPr>
            <a:r>
              <a:rPr lang="en-US" sz="3600" dirty="0"/>
              <a:t>Summary</a:t>
            </a:r>
            <a:br>
              <a:rPr lang="en-US" sz="3600" dirty="0"/>
            </a:br>
            <a:r>
              <a:rPr lang="en-US" sz="3600" dirty="0"/>
              <a:t>Tables</a:t>
            </a:r>
            <a:br>
              <a:rPr lang="en-US" sz="3600" dirty="0"/>
            </a:br>
            <a:r>
              <a:rPr lang="en-US" sz="3600" dirty="0"/>
              <a:t>for</a:t>
            </a:r>
            <a:br>
              <a:rPr lang="en-US" sz="3600" dirty="0"/>
            </a:br>
            <a:r>
              <a:rPr lang="en-US" sz="3600" dirty="0"/>
              <a:t>Repeated-Measures ANOVA</a:t>
            </a:r>
          </a:p>
        </p:txBody>
      </p:sp>
      <p:graphicFrame>
        <p:nvGraphicFramePr>
          <p:cNvPr id="368428" name="Group 812"/>
          <p:cNvGraphicFramePr>
            <a:graphicFrameLocks noGrp="1"/>
          </p:cNvGraphicFramePr>
          <p:nvPr>
            <p:ph sz="quarter" idx="4294967295"/>
            <p:extLst>
              <p:ext uri="{D42A27DB-BD31-4B8C-83A1-F6EECF244321}">
                <p14:modId xmlns:p14="http://schemas.microsoft.com/office/powerpoint/2010/main" xmlns="" val="929716324"/>
              </p:ext>
            </p:extLst>
          </p:nvPr>
        </p:nvGraphicFramePr>
        <p:xfrm>
          <a:off x="2832943" y="161925"/>
          <a:ext cx="6151194" cy="2049697"/>
        </p:xfrm>
        <a:graphic>
          <a:graphicData uri="http://schemas.openxmlformats.org/drawingml/2006/table">
            <a:tbl>
              <a:tblPr/>
              <a:tblGrid>
                <a:gridCol w="1374124">
                  <a:extLst>
                    <a:ext uri="{9D8B030D-6E8A-4147-A177-3AD203B41FA5}">
                      <a16:colId xmlns:a16="http://schemas.microsoft.com/office/drawing/2014/main" xmlns="" val="20000"/>
                    </a:ext>
                  </a:extLst>
                </a:gridCol>
                <a:gridCol w="762930">
                  <a:extLst>
                    <a:ext uri="{9D8B030D-6E8A-4147-A177-3AD203B41FA5}">
                      <a16:colId xmlns:a16="http://schemas.microsoft.com/office/drawing/2014/main" xmlns="" val="20001"/>
                    </a:ext>
                  </a:extLst>
                </a:gridCol>
                <a:gridCol w="959234">
                  <a:extLst>
                    <a:ext uri="{9D8B030D-6E8A-4147-A177-3AD203B41FA5}">
                      <a16:colId xmlns:a16="http://schemas.microsoft.com/office/drawing/2014/main" xmlns="" val="20002"/>
                    </a:ext>
                  </a:extLst>
                </a:gridCol>
                <a:gridCol w="870102">
                  <a:extLst>
                    <a:ext uri="{9D8B030D-6E8A-4147-A177-3AD203B41FA5}">
                      <a16:colId xmlns:a16="http://schemas.microsoft.com/office/drawing/2014/main" xmlns="" val="20003"/>
                    </a:ext>
                  </a:extLst>
                </a:gridCol>
                <a:gridCol w="999555">
                  <a:extLst>
                    <a:ext uri="{9D8B030D-6E8A-4147-A177-3AD203B41FA5}">
                      <a16:colId xmlns:a16="http://schemas.microsoft.com/office/drawing/2014/main" xmlns="" val="20004"/>
                    </a:ext>
                  </a:extLst>
                </a:gridCol>
                <a:gridCol w="1185249">
                  <a:extLst>
                    <a:ext uri="{9D8B030D-6E8A-4147-A177-3AD203B41FA5}">
                      <a16:colId xmlns:a16="http://schemas.microsoft.com/office/drawing/2014/main" xmlns="" val="20005"/>
                    </a:ext>
                  </a:extLst>
                </a:gridCol>
              </a:tblGrid>
              <a:tr h="320538">
                <a:tc gridSpan="6">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__________________</a:t>
                      </a:r>
                      <a:r>
                        <a:rPr kumimoji="0" lang="en-US" sz="1000" b="1" i="1" u="sng" strike="noStrike" cap="none" normalizeH="0" baseline="0" dirty="0">
                          <a:ln>
                            <a:noFill/>
                          </a:ln>
                          <a:solidFill>
                            <a:schemeClr val="bg1"/>
                          </a:solidFill>
                          <a:effectLst/>
                          <a:latin typeface="Arial" charset="0"/>
                        </a:rPr>
                        <a:t>Model Summary</a:t>
                      </a:r>
                      <a:r>
                        <a:rPr kumimoji="0" lang="en-US" sz="1000" b="1" i="1" u="none" strike="noStrike" cap="none" normalizeH="0" baseline="0" dirty="0">
                          <a:ln>
                            <a:noFill/>
                          </a:ln>
                          <a:solidFill>
                            <a:schemeClr val="bg1"/>
                          </a:solidFill>
                          <a:effectLst/>
                          <a:latin typeface="Arial" charset="0"/>
                        </a:rPr>
                        <a:t>____________________</a:t>
                      </a:r>
                    </a:p>
                  </a:txBody>
                  <a:tcPr marT="45728" marB="45728" anchor="b"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36395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a:ln>
                            <a:noFill/>
                          </a:ln>
                          <a:solidFill>
                            <a:schemeClr val="bg1"/>
                          </a:solidFill>
                          <a:effectLst/>
                          <a:latin typeface="Arial" charset="0"/>
                        </a:rPr>
                        <a:t>Source</a:t>
                      </a:r>
                    </a:p>
                  </a:txBody>
                  <a:tcPr marT="45728" marB="45728"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err="1">
                          <a:ln>
                            <a:noFill/>
                          </a:ln>
                          <a:solidFill>
                            <a:schemeClr val="bg1"/>
                          </a:solidFill>
                          <a:effectLst/>
                          <a:latin typeface="Arial" charset="0"/>
                        </a:rPr>
                        <a:t>d.f.</a:t>
                      </a:r>
                      <a:endParaRPr kumimoji="0" lang="en-US" sz="1000" b="1" i="1" u="none" strike="noStrike" cap="none" normalizeH="0" baseline="0" dirty="0">
                        <a:ln>
                          <a:noFill/>
                        </a:ln>
                        <a:solidFill>
                          <a:schemeClr val="bg1"/>
                        </a:solidFill>
                        <a:effectLst/>
                        <a:latin typeface="Arial" charset="0"/>
                      </a:endParaRPr>
                    </a:p>
                  </a:txBody>
                  <a:tcPr marT="45728" marB="4572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Sum of Squares</a:t>
                      </a:r>
                    </a:p>
                  </a:txBody>
                  <a:tcPr marT="45728" marB="4572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Mean Square</a:t>
                      </a:r>
                    </a:p>
                  </a:txBody>
                  <a:tcPr marT="45728" marB="4572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bg1"/>
                          </a:solidFill>
                          <a:effectLst/>
                          <a:latin typeface="Arial" charset="0"/>
                        </a:rPr>
                        <a:t>F</a:t>
                      </a:r>
                      <a:r>
                        <a:rPr kumimoji="0" lang="en-US" sz="1000" b="1" i="1" u="none" strike="noStrike" cap="none" normalizeH="0" baseline="0" dirty="0">
                          <a:ln>
                            <a:noFill/>
                          </a:ln>
                          <a:solidFill>
                            <a:schemeClr val="bg1"/>
                          </a:solidFill>
                          <a:effectLst/>
                          <a:latin typeface="Arial" charset="0"/>
                        </a:rPr>
                        <a:t> Value</a:t>
                      </a:r>
                    </a:p>
                  </a:txBody>
                  <a:tcPr marT="45728" marB="45728"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0" u="none" strike="noStrike" cap="none" normalizeH="0" baseline="0" dirty="0">
                          <a:ln>
                            <a:noFill/>
                          </a:ln>
                          <a:solidFill>
                            <a:schemeClr val="bg1"/>
                          </a:solidFill>
                          <a:effectLst/>
                          <a:latin typeface="Arial" charset="0"/>
                        </a:rPr>
                        <a:t>p</a:t>
                      </a:r>
                      <a:r>
                        <a:rPr kumimoji="0" lang="en-US" sz="1000" b="1" i="1" u="none" strike="noStrike" cap="none" normalizeH="0" baseline="0" dirty="0">
                          <a:ln>
                            <a:noFill/>
                          </a:ln>
                          <a:solidFill>
                            <a:schemeClr val="bg1"/>
                          </a:solidFill>
                          <a:effectLst/>
                          <a:latin typeface="Arial" charset="0"/>
                        </a:rPr>
                        <a:t>  Value</a:t>
                      </a:r>
                    </a:p>
                  </a:txBody>
                  <a:tcPr marT="45728" marB="45728"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2693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Airline</a:t>
                      </a:r>
                    </a:p>
                  </a:txBody>
                  <a:tcPr marT="45728" marB="45728"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2</a:t>
                      </a:r>
                    </a:p>
                  </a:txBody>
                  <a:tcPr marT="45728" marB="4572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3552735.50</a:t>
                      </a:r>
                    </a:p>
                  </a:txBody>
                  <a:tcPr marT="45728" marB="4572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17763.775</a:t>
                      </a:r>
                    </a:p>
                  </a:txBody>
                  <a:tcPr marT="45728" marB="4572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67.199</a:t>
                      </a:r>
                    </a:p>
                  </a:txBody>
                  <a:tcPr marT="45728" marB="45728"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0.0001</a:t>
                      </a:r>
                    </a:p>
                  </a:txBody>
                  <a:tcPr marT="45728" marB="45728"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2693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Subject (group)</a:t>
                      </a:r>
                    </a:p>
                  </a:txBody>
                  <a:tcPr marT="45728" marB="45728"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57</a:t>
                      </a: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15067.650</a:t>
                      </a: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264.345</a:t>
                      </a: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1" u="none" strike="noStrike" cap="none" normalizeH="0" baseline="0" dirty="0">
                        <a:ln>
                          <a:noFill/>
                        </a:ln>
                        <a:solidFill>
                          <a:schemeClr val="tx1"/>
                        </a:solidFill>
                        <a:effectLst/>
                        <a:latin typeface="Arial" charset="0"/>
                      </a:endParaRP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1" u="none" strike="noStrike" cap="none" normalizeH="0" baseline="0" dirty="0">
                        <a:ln>
                          <a:noFill/>
                        </a:ln>
                        <a:solidFill>
                          <a:schemeClr val="tx1"/>
                        </a:solidFill>
                        <a:effectLst/>
                        <a:latin typeface="Arial" charset="0"/>
                      </a:endParaRPr>
                    </a:p>
                  </a:txBody>
                  <a:tcPr marT="45728" marB="45728"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2693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Ratings</a:t>
                      </a:r>
                    </a:p>
                  </a:txBody>
                  <a:tcPr marT="45728" marB="45728"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a:t>
                      </a:r>
                    </a:p>
                  </a:txBody>
                  <a:tcPr marT="45728" marB="45728"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625.633</a:t>
                      </a:r>
                    </a:p>
                  </a:txBody>
                  <a:tcPr marT="45728" marB="45728"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625.633</a:t>
                      </a:r>
                    </a:p>
                  </a:txBody>
                  <a:tcPr marT="45728" marB="45728"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14.318</a:t>
                      </a:r>
                    </a:p>
                  </a:txBody>
                  <a:tcPr marT="45728" marB="45728"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0.0004</a:t>
                      </a:r>
                    </a:p>
                  </a:txBody>
                  <a:tcPr marT="45728" marB="45728"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4"/>
                  </a:ext>
                </a:extLst>
              </a:tr>
              <a:tr h="2554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Ratings by air.......</a:t>
                      </a:r>
                    </a:p>
                  </a:txBody>
                  <a:tcPr marT="45728" marB="45728"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a:t>
                      </a: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2061.717</a:t>
                      </a: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1030.858</a:t>
                      </a: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23.592</a:t>
                      </a:r>
                    </a:p>
                  </a:txBody>
                  <a:tcPr marT="45728" marB="45728"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0.0001</a:t>
                      </a:r>
                    </a:p>
                  </a:txBody>
                  <a:tcPr marT="45728" marB="45728"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5"/>
                  </a:ext>
                </a:extLst>
              </a:tr>
              <a:tr h="269374">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Ratings by subj.....</a:t>
                      </a:r>
                    </a:p>
                  </a:txBody>
                  <a:tcPr marT="45728" marB="45728"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57</a:t>
                      </a:r>
                    </a:p>
                  </a:txBody>
                  <a:tcPr marT="45728" marB="4572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2490.650</a:t>
                      </a:r>
                    </a:p>
                  </a:txBody>
                  <a:tcPr marT="45728" marB="4572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43.696</a:t>
                      </a:r>
                    </a:p>
                  </a:txBody>
                  <a:tcPr marT="45728" marB="4572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1" u="none" strike="noStrike" cap="none" normalizeH="0" baseline="0">
                        <a:ln>
                          <a:noFill/>
                        </a:ln>
                        <a:solidFill>
                          <a:schemeClr val="tx1"/>
                        </a:solidFill>
                        <a:effectLst/>
                        <a:latin typeface="Arial" charset="0"/>
                      </a:endParaRPr>
                    </a:p>
                  </a:txBody>
                  <a:tcPr marT="45728" marB="45728"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0" i="1" u="none" strike="noStrike" cap="none" normalizeH="0" baseline="0" dirty="0">
                        <a:ln>
                          <a:noFill/>
                        </a:ln>
                        <a:solidFill>
                          <a:schemeClr val="tx1"/>
                        </a:solidFill>
                        <a:effectLst/>
                        <a:latin typeface="Arial" charset="0"/>
                      </a:endParaRPr>
                    </a:p>
                  </a:txBody>
                  <a:tcPr marT="45728" marB="45728"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FDD99"/>
                    </a:solidFill>
                  </a:tcPr>
                </a:tc>
                <a:extLst>
                  <a:ext uri="{0D108BD9-81ED-4DB2-BD59-A6C34878D82A}">
                    <a16:rowId xmlns:a16="http://schemas.microsoft.com/office/drawing/2014/main" xmlns="" val="10006"/>
                  </a:ext>
                </a:extLst>
              </a:tr>
            </a:tbl>
          </a:graphicData>
        </a:graphic>
      </p:graphicFrame>
      <p:graphicFrame>
        <p:nvGraphicFramePr>
          <p:cNvPr id="130175" name="Group 127"/>
          <p:cNvGraphicFramePr>
            <a:graphicFrameLocks noGrp="1"/>
          </p:cNvGraphicFramePr>
          <p:nvPr>
            <p:ph sz="quarter" idx="4294967295"/>
            <p:extLst>
              <p:ext uri="{D42A27DB-BD31-4B8C-83A1-F6EECF244321}">
                <p14:modId xmlns:p14="http://schemas.microsoft.com/office/powerpoint/2010/main" xmlns="" val="842398450"/>
              </p:ext>
            </p:extLst>
          </p:nvPr>
        </p:nvGraphicFramePr>
        <p:xfrm>
          <a:off x="2891680" y="5110163"/>
          <a:ext cx="6092455" cy="1100855"/>
        </p:xfrm>
        <a:graphic>
          <a:graphicData uri="http://schemas.openxmlformats.org/drawingml/2006/table">
            <a:tbl>
              <a:tblPr/>
              <a:tblGrid>
                <a:gridCol w="1219338">
                  <a:extLst>
                    <a:ext uri="{9D8B030D-6E8A-4147-A177-3AD203B41FA5}">
                      <a16:colId xmlns:a16="http://schemas.microsoft.com/office/drawing/2014/main" xmlns="" val="20000"/>
                    </a:ext>
                  </a:extLst>
                </a:gridCol>
                <a:gridCol w="1218279">
                  <a:extLst>
                    <a:ext uri="{9D8B030D-6E8A-4147-A177-3AD203B41FA5}">
                      <a16:colId xmlns:a16="http://schemas.microsoft.com/office/drawing/2014/main" xmlns="" val="20001"/>
                    </a:ext>
                  </a:extLst>
                </a:gridCol>
                <a:gridCol w="1217221">
                  <a:extLst>
                    <a:ext uri="{9D8B030D-6E8A-4147-A177-3AD203B41FA5}">
                      <a16:colId xmlns:a16="http://schemas.microsoft.com/office/drawing/2014/main" xmlns="" val="20002"/>
                    </a:ext>
                  </a:extLst>
                </a:gridCol>
                <a:gridCol w="1218279">
                  <a:extLst>
                    <a:ext uri="{9D8B030D-6E8A-4147-A177-3AD203B41FA5}">
                      <a16:colId xmlns:a16="http://schemas.microsoft.com/office/drawing/2014/main" xmlns="" val="20003"/>
                    </a:ext>
                  </a:extLst>
                </a:gridCol>
                <a:gridCol w="1219338">
                  <a:extLst>
                    <a:ext uri="{9D8B030D-6E8A-4147-A177-3AD203B41FA5}">
                      <a16:colId xmlns:a16="http://schemas.microsoft.com/office/drawing/2014/main" xmlns="" val="20004"/>
                    </a:ext>
                  </a:extLst>
                </a:gridCol>
              </a:tblGrid>
              <a:tr h="367439">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___________________</a:t>
                      </a:r>
                      <a:r>
                        <a:rPr kumimoji="0" lang="en-US" sz="1000" b="1" i="1" u="sng" strike="noStrike" cap="none" normalizeH="0" baseline="0" dirty="0">
                          <a:ln>
                            <a:noFill/>
                          </a:ln>
                          <a:solidFill>
                            <a:schemeClr val="bg1"/>
                          </a:solidFill>
                          <a:effectLst/>
                          <a:latin typeface="Arial" charset="0"/>
                        </a:rPr>
                        <a:t>Means Table Effect: Ratings______________</a:t>
                      </a:r>
                      <a:r>
                        <a:rPr kumimoji="0" lang="en-US" sz="1000" b="1" i="1" u="none" strike="noStrike" cap="none" normalizeH="0" baseline="0" dirty="0">
                          <a:ln>
                            <a:noFill/>
                          </a:ln>
                          <a:solidFill>
                            <a:schemeClr val="bg1"/>
                          </a:solidFill>
                          <a:effectLst/>
                          <a:latin typeface="Arial" charset="0"/>
                        </a:rPr>
                        <a:t>___________</a:t>
                      </a:r>
                    </a:p>
                  </a:txBody>
                  <a:tcPr marT="45707" marB="45707"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22610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1" u="none" strike="noStrike" cap="none" normalizeH="0" baseline="0">
                        <a:ln>
                          <a:noFill/>
                        </a:ln>
                        <a:solidFill>
                          <a:schemeClr val="bg1"/>
                        </a:solidFill>
                        <a:effectLst/>
                        <a:latin typeface="Arial" charset="0"/>
                      </a:endParaRP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a:ln>
                            <a:noFill/>
                          </a:ln>
                          <a:solidFill>
                            <a:schemeClr val="bg1"/>
                          </a:solidFill>
                          <a:effectLst/>
                          <a:latin typeface="Arial" charset="0"/>
                        </a:rPr>
                        <a:t>Count</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Mean</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Std. Dev.</a:t>
                      </a:r>
                    </a:p>
                  </a:txBody>
                  <a:tcPr marT="45707" marB="4570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Std. Error</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2457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Rating 1</a:t>
                      </a:r>
                    </a:p>
                  </a:txBody>
                  <a:tcPr marT="45707" marB="45707"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60</a:t>
                      </a:r>
                    </a:p>
                  </a:txBody>
                  <a:tcPr marT="45707" marB="4570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56.917</a:t>
                      </a:r>
                    </a:p>
                  </a:txBody>
                  <a:tcPr marT="45707" marB="4570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19.902</a:t>
                      </a:r>
                    </a:p>
                  </a:txBody>
                  <a:tcPr marT="45707" marB="45707"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2.569</a:t>
                      </a:r>
                    </a:p>
                  </a:txBody>
                  <a:tcPr marT="45707" marB="45707"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22610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Rating 2</a:t>
                      </a:r>
                    </a:p>
                  </a:txBody>
                  <a:tcPr marT="45707" marB="45707"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60</a:t>
                      </a:r>
                    </a:p>
                  </a:txBody>
                  <a:tcPr marT="45707" marB="4570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61.483</a:t>
                      </a:r>
                    </a:p>
                  </a:txBody>
                  <a:tcPr marT="45707" marB="4570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23.208</a:t>
                      </a:r>
                    </a:p>
                  </a:txBody>
                  <a:tcPr marT="45707" marB="45707"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2.996</a:t>
                      </a:r>
                    </a:p>
                  </a:txBody>
                  <a:tcPr marT="45707" marB="45707"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bl>
          </a:graphicData>
        </a:graphic>
      </p:graphicFrame>
      <p:graphicFrame>
        <p:nvGraphicFramePr>
          <p:cNvPr id="368431" name="Group 815"/>
          <p:cNvGraphicFramePr>
            <a:graphicFrameLocks noGrp="1"/>
          </p:cNvGraphicFramePr>
          <p:nvPr>
            <p:ph sz="half" idx="4294967295"/>
            <p:extLst>
              <p:ext uri="{D42A27DB-BD31-4B8C-83A1-F6EECF244321}">
                <p14:modId xmlns:p14="http://schemas.microsoft.com/office/powerpoint/2010/main" xmlns="" val="1303376794"/>
              </p:ext>
            </p:extLst>
          </p:nvPr>
        </p:nvGraphicFramePr>
        <p:xfrm>
          <a:off x="2891680" y="2462213"/>
          <a:ext cx="6092456" cy="2365272"/>
        </p:xfrm>
        <a:graphic>
          <a:graphicData uri="http://schemas.openxmlformats.org/drawingml/2006/table">
            <a:tbl>
              <a:tblPr/>
              <a:tblGrid>
                <a:gridCol w="2238509">
                  <a:extLst>
                    <a:ext uri="{9D8B030D-6E8A-4147-A177-3AD203B41FA5}">
                      <a16:colId xmlns:a16="http://schemas.microsoft.com/office/drawing/2014/main" xmlns="" val="20000"/>
                    </a:ext>
                  </a:extLst>
                </a:gridCol>
                <a:gridCol w="785235">
                  <a:extLst>
                    <a:ext uri="{9D8B030D-6E8A-4147-A177-3AD203B41FA5}">
                      <a16:colId xmlns:a16="http://schemas.microsoft.com/office/drawing/2014/main" xmlns="" val="20001"/>
                    </a:ext>
                  </a:extLst>
                </a:gridCol>
                <a:gridCol w="870620">
                  <a:extLst>
                    <a:ext uri="{9D8B030D-6E8A-4147-A177-3AD203B41FA5}">
                      <a16:colId xmlns:a16="http://schemas.microsoft.com/office/drawing/2014/main" xmlns="" val="20002"/>
                    </a:ext>
                  </a:extLst>
                </a:gridCol>
                <a:gridCol w="993095">
                  <a:extLst>
                    <a:ext uri="{9D8B030D-6E8A-4147-A177-3AD203B41FA5}">
                      <a16:colId xmlns:a16="http://schemas.microsoft.com/office/drawing/2014/main" xmlns="" val="20003"/>
                    </a:ext>
                  </a:extLst>
                </a:gridCol>
                <a:gridCol w="1204997">
                  <a:extLst>
                    <a:ext uri="{9D8B030D-6E8A-4147-A177-3AD203B41FA5}">
                      <a16:colId xmlns:a16="http://schemas.microsoft.com/office/drawing/2014/main" xmlns="" val="20004"/>
                    </a:ext>
                  </a:extLst>
                </a:gridCol>
              </a:tblGrid>
              <a:tr h="360284">
                <a:tc gridSpan="5">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______________________</a:t>
                      </a:r>
                      <a:r>
                        <a:rPr kumimoji="0" lang="en-US" sz="1000" b="1" i="1" u="sng" strike="noStrike" cap="none" normalizeH="0" baseline="0" dirty="0">
                          <a:ln>
                            <a:noFill/>
                          </a:ln>
                          <a:solidFill>
                            <a:schemeClr val="bg1"/>
                          </a:solidFill>
                          <a:effectLst/>
                          <a:latin typeface="Arial" charset="0"/>
                        </a:rPr>
                        <a:t>Means Table by  Airline ____________</a:t>
                      </a:r>
                      <a:r>
                        <a:rPr kumimoji="0" lang="en-US" sz="1000" b="1" i="1" u="none" strike="noStrike" cap="none" normalizeH="0" baseline="0" dirty="0">
                          <a:ln>
                            <a:noFill/>
                          </a:ln>
                          <a:solidFill>
                            <a:schemeClr val="bg1"/>
                          </a:solidFill>
                          <a:effectLst/>
                          <a:latin typeface="Arial" charset="0"/>
                        </a:rPr>
                        <a:t>_________</a:t>
                      </a:r>
                    </a:p>
                  </a:txBody>
                  <a:tcPr marT="45734" marB="45734"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xmlns="" val="10000"/>
                  </a:ext>
                </a:extLst>
              </a:tr>
              <a:tr h="22172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000" b="1" i="1" u="none" strike="noStrike" cap="none" normalizeH="0" baseline="0" dirty="0">
                        <a:ln>
                          <a:noFill/>
                        </a:ln>
                        <a:solidFill>
                          <a:schemeClr val="bg1"/>
                        </a:solidFill>
                        <a:effectLst/>
                        <a:latin typeface="Arial" charset="0"/>
                      </a:endParaRPr>
                    </a:p>
                  </a:txBody>
                  <a:tcPr marT="45734" marB="4573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Count</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Mean</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Std. Dev.</a:t>
                      </a:r>
                    </a:p>
                  </a:txBody>
                  <a:tcPr marT="45734" marB="4573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1" i="1" u="none" strike="noStrike" cap="none" normalizeH="0" baseline="0" dirty="0">
                          <a:ln>
                            <a:noFill/>
                          </a:ln>
                          <a:solidFill>
                            <a:schemeClr val="bg1"/>
                          </a:solidFill>
                          <a:effectLst/>
                          <a:latin typeface="Arial" charset="0"/>
                        </a:rPr>
                        <a:t>Std. Error</a:t>
                      </a:r>
                    </a:p>
                  </a:txBody>
                  <a:tcPr marT="45734" marB="4573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50"/>
                    </a:solidFill>
                  </a:tcPr>
                </a:tc>
                <a:extLst>
                  <a:ext uri="{0D108BD9-81ED-4DB2-BD59-A6C34878D82A}">
                    <a16:rowId xmlns:a16="http://schemas.microsoft.com/office/drawing/2014/main" xmlns="" val="10001"/>
                  </a:ext>
                </a:extLst>
              </a:tr>
              <a:tr h="293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 1, Lufthansa</a:t>
                      </a:r>
                    </a:p>
                  </a:txBody>
                  <a:tcPr marT="45734" marB="45734" horzOverflow="overflow">
                    <a:lnL w="28575"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20</a:t>
                      </a:r>
                    </a:p>
                  </a:txBody>
                  <a:tcPr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38.950</a:t>
                      </a:r>
                    </a:p>
                  </a:txBody>
                  <a:tcPr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14.006</a:t>
                      </a:r>
                    </a:p>
                  </a:txBody>
                  <a:tcPr marT="45734" marB="45734"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3.132</a:t>
                      </a:r>
                    </a:p>
                  </a:txBody>
                  <a:tcPr marT="45734" marB="45734" horzOverflow="overflow">
                    <a:lnL>
                      <a:noFill/>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solidFill>
                      <a:srgbClr val="FFDD99"/>
                    </a:solidFill>
                  </a:tcPr>
                </a:tc>
                <a:extLst>
                  <a:ext uri="{0D108BD9-81ED-4DB2-BD59-A6C34878D82A}">
                    <a16:rowId xmlns:a16="http://schemas.microsoft.com/office/drawing/2014/main" xmlns="" val="10002"/>
                  </a:ext>
                </a:extLst>
              </a:tr>
              <a:tr h="293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 1, Malaysia Airlines</a:t>
                      </a:r>
                    </a:p>
                  </a:txBody>
                  <a:tcPr marT="45734" marB="45734"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20</a:t>
                      </a:r>
                    </a:p>
                  </a:txBody>
                  <a:tcPr marT="45734" marB="4573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58.900</a:t>
                      </a:r>
                    </a:p>
                  </a:txBody>
                  <a:tcPr marT="45734" marB="4573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15.089</a:t>
                      </a:r>
                    </a:p>
                  </a:txBody>
                  <a:tcPr marT="45734" marB="4573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3.374</a:t>
                      </a:r>
                    </a:p>
                  </a:txBody>
                  <a:tcPr marT="45734" marB="45734"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3"/>
                  </a:ext>
                </a:extLst>
              </a:tr>
              <a:tr h="293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 1, Cathay Pacific</a:t>
                      </a:r>
                    </a:p>
                  </a:txBody>
                  <a:tcPr marT="45734" marB="45734"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20</a:t>
                      </a:r>
                    </a:p>
                  </a:txBody>
                  <a:tcPr marT="45734" marB="45734"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72.900</a:t>
                      </a:r>
                    </a:p>
                  </a:txBody>
                  <a:tcPr marT="45734" marB="45734"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13.902</a:t>
                      </a:r>
                    </a:p>
                  </a:txBody>
                  <a:tcPr marT="45734" marB="45734"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3.108</a:t>
                      </a:r>
                    </a:p>
                  </a:txBody>
                  <a:tcPr marT="45734" marB="45734"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4"/>
                  </a:ext>
                </a:extLst>
              </a:tr>
              <a:tr h="293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 2, Lufthansa</a:t>
                      </a:r>
                    </a:p>
                  </a:txBody>
                  <a:tcPr marT="45734" marB="45734"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20</a:t>
                      </a:r>
                    </a:p>
                  </a:txBody>
                  <a:tcPr marT="45734" marB="4573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32.400</a:t>
                      </a:r>
                    </a:p>
                  </a:txBody>
                  <a:tcPr marT="45734" marB="4573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8.268</a:t>
                      </a:r>
                    </a:p>
                  </a:txBody>
                  <a:tcPr marT="45734" marB="45734" horzOverflow="overflow">
                    <a:lnL>
                      <a:noFill/>
                    </a:lnL>
                    <a:lnR>
                      <a:noFill/>
                    </a:lnR>
                    <a:lnT>
                      <a:noFill/>
                    </a:lnT>
                    <a:lnB>
                      <a:noFill/>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1.849</a:t>
                      </a:r>
                    </a:p>
                  </a:txBody>
                  <a:tcPr marT="45734" marB="45734"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4650B">
                        <a:alpha val="69804"/>
                      </a:srgbClr>
                    </a:solidFill>
                  </a:tcPr>
                </a:tc>
                <a:extLst>
                  <a:ext uri="{0D108BD9-81ED-4DB2-BD59-A6C34878D82A}">
                    <a16:rowId xmlns:a16="http://schemas.microsoft.com/office/drawing/2014/main" xmlns="" val="10005"/>
                  </a:ext>
                </a:extLst>
              </a:tr>
              <a:tr h="293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 2, Malaysia Airlines</a:t>
                      </a:r>
                    </a:p>
                  </a:txBody>
                  <a:tcPr marT="45734" marB="45734" horzOverflow="overflow">
                    <a:lnL w="28575" cap="flat" cmpd="sng" algn="ctr">
                      <a:solidFill>
                        <a:schemeClr val="tx1"/>
                      </a:solidFill>
                      <a:prstDash val="solid"/>
                      <a:round/>
                      <a:headEnd type="none" w="med" len="med"/>
                      <a:tailEnd type="none" w="med" len="med"/>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20</a:t>
                      </a:r>
                    </a:p>
                  </a:txBody>
                  <a:tcPr marT="45734" marB="45734"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72.250</a:t>
                      </a:r>
                    </a:p>
                  </a:txBody>
                  <a:tcPr marT="45734" marB="45734"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10.572</a:t>
                      </a:r>
                    </a:p>
                  </a:txBody>
                  <a:tcPr marT="45734" marB="45734" horzOverflow="overflow">
                    <a:lnL>
                      <a:noFill/>
                    </a:lnL>
                    <a:lnR>
                      <a:noFill/>
                    </a:lnR>
                    <a:lnT>
                      <a:noFill/>
                    </a:lnT>
                    <a:lnB>
                      <a:noFill/>
                    </a:lnB>
                    <a:lnTlToBr>
                      <a:noFill/>
                    </a:lnTlToBr>
                    <a:lnBlToTr>
                      <a:noFill/>
                    </a:lnBlToTr>
                    <a:solidFill>
                      <a:srgbClr val="FFDD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2.364</a:t>
                      </a:r>
                    </a:p>
                  </a:txBody>
                  <a:tcPr marT="45734" marB="45734"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solidFill>
                      <a:srgbClr val="FFDD99"/>
                    </a:solidFill>
                  </a:tcPr>
                </a:tc>
                <a:extLst>
                  <a:ext uri="{0D108BD9-81ED-4DB2-BD59-A6C34878D82A}">
                    <a16:rowId xmlns:a16="http://schemas.microsoft.com/office/drawing/2014/main" xmlns="" val="10006"/>
                  </a:ext>
                </a:extLst>
              </a:tr>
              <a:tr h="29352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Rating 2, Cathay Pacific</a:t>
                      </a:r>
                    </a:p>
                  </a:txBody>
                  <a:tcPr marT="45734" marB="45734" horzOverflow="overflow">
                    <a:lnL w="28575"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20</a:t>
                      </a:r>
                    </a:p>
                  </a:txBody>
                  <a:tcPr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79.800</a:t>
                      </a:r>
                    </a:p>
                  </a:txBody>
                  <a:tcPr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a:ln>
                            <a:noFill/>
                          </a:ln>
                          <a:solidFill>
                            <a:schemeClr val="tx1"/>
                          </a:solidFill>
                          <a:effectLst/>
                          <a:latin typeface="Arial" charset="0"/>
                        </a:rPr>
                        <a:t>11.265</a:t>
                      </a:r>
                    </a:p>
                  </a:txBody>
                  <a:tcPr marT="45734" marB="45734"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000" b="0" i="1" u="none" strike="noStrike" cap="none" normalizeH="0" baseline="0" dirty="0">
                          <a:ln>
                            <a:noFill/>
                          </a:ln>
                          <a:solidFill>
                            <a:schemeClr val="tx1"/>
                          </a:solidFill>
                          <a:effectLst/>
                          <a:latin typeface="Arial" charset="0"/>
                        </a:rPr>
                        <a:t>2.519</a:t>
                      </a:r>
                    </a:p>
                  </a:txBody>
                  <a:tcPr marT="45734" marB="45734"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solidFill>
                      <a:srgbClr val="F4650B">
                        <a:alpha val="69804"/>
                      </a:srgbClr>
                    </a:solidFill>
                  </a:tcPr>
                </a:tc>
                <a:extLst>
                  <a:ext uri="{0D108BD9-81ED-4DB2-BD59-A6C34878D82A}">
                    <a16:rowId xmlns:a16="http://schemas.microsoft.com/office/drawing/2014/main" xmlns="" val="10007"/>
                  </a:ext>
                </a:extLst>
              </a:tr>
            </a:tbl>
          </a:graphicData>
        </a:graphic>
      </p:graphicFrame>
      <p:sp>
        <p:nvSpPr>
          <p:cNvPr id="77950" name="Text Box 9"/>
          <p:cNvSpPr txBox="1">
            <a:spLocks noChangeArrowheads="1"/>
          </p:cNvSpPr>
          <p:nvPr/>
        </p:nvSpPr>
        <p:spPr bwMode="auto">
          <a:xfrm>
            <a:off x="2891680" y="6175244"/>
            <a:ext cx="3773487"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1200" b="1" dirty="0"/>
              <a:t>All data are hypothetical.</a:t>
            </a:r>
          </a:p>
        </p:txBody>
      </p:sp>
    </p:spTree>
    <p:extLst>
      <p:ext uri="{BB962C8B-B14F-4D97-AF65-F5344CB8AC3E}">
        <p14:creationId xmlns:p14="http://schemas.microsoft.com/office/powerpoint/2010/main" xmlns="" val="1415219917"/>
      </p:ext>
    </p:extLst>
  </p:cSld>
  <p:clrMapOvr>
    <a:masterClrMapping/>
  </p:clrMapOvr>
  <p:transition>
    <p:cove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Repeated Measures ANOVA Plot</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441930" y="1490812"/>
            <a:ext cx="6245409" cy="49329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40196043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6"/>
          <p:cNvSpPr>
            <a:spLocks noGrp="1" noChangeArrowheads="1"/>
          </p:cNvSpPr>
          <p:nvPr>
            <p:ph type="title"/>
          </p:nvPr>
        </p:nvSpPr>
        <p:spPr/>
        <p:txBody>
          <a:bodyPr anchor="t"/>
          <a:lstStyle/>
          <a:p>
            <a:pPr algn="l" eaLnBrk="1" hangingPunct="1"/>
            <a:r>
              <a:rPr lang="en-US" sz="3600"/>
              <a:t>Key Terms</a:t>
            </a:r>
          </a:p>
        </p:txBody>
      </p:sp>
      <p:sp>
        <p:nvSpPr>
          <p:cNvPr id="78851" name="Rectangle 7"/>
          <p:cNvSpPr>
            <a:spLocks noGrp="1" noChangeArrowheads="1"/>
          </p:cNvSpPr>
          <p:nvPr>
            <p:ph sz="half" idx="1"/>
          </p:nvPr>
        </p:nvSpPr>
        <p:spPr>
          <a:xfrm>
            <a:off x="204968" y="1474788"/>
            <a:ext cx="4388297" cy="4897437"/>
          </a:xfrm>
          <a:solidFill>
            <a:srgbClr val="FFDD99"/>
          </a:solidFill>
          <a:ln>
            <a:solidFill>
              <a:srgbClr val="000000"/>
            </a:solidFill>
            <a:miter lim="800000"/>
            <a:headEnd/>
            <a:tailEnd/>
          </a:ln>
        </p:spPr>
        <p:txBody>
          <a:bodyPr/>
          <a:lstStyle/>
          <a:p>
            <a:pPr eaLnBrk="1" hangingPunct="1"/>
            <a:r>
              <a:rPr lang="en-US" sz="2400" i="1" dirty="0"/>
              <a:t>a priori </a:t>
            </a:r>
            <a:r>
              <a:rPr lang="en-US" sz="2400" dirty="0"/>
              <a:t>contrasts</a:t>
            </a:r>
          </a:p>
          <a:p>
            <a:pPr eaLnBrk="1" hangingPunct="1"/>
            <a:r>
              <a:rPr lang="en-US" sz="2400" dirty="0"/>
              <a:t>Alternative hypothesis</a:t>
            </a:r>
          </a:p>
          <a:p>
            <a:pPr eaLnBrk="1" hangingPunct="1"/>
            <a:r>
              <a:rPr lang="en-US" sz="2400" dirty="0"/>
              <a:t>Analysis of variance (ANOVA)</a:t>
            </a:r>
          </a:p>
          <a:p>
            <a:pPr eaLnBrk="1" hangingPunct="1"/>
            <a:r>
              <a:rPr lang="en-US" sz="2400" dirty="0"/>
              <a:t>Bayesian statistics</a:t>
            </a:r>
          </a:p>
          <a:p>
            <a:pPr eaLnBrk="1" hangingPunct="1"/>
            <a:r>
              <a:rPr lang="en-US" sz="2400" dirty="0"/>
              <a:t>Chi-square test</a:t>
            </a:r>
          </a:p>
          <a:p>
            <a:pPr eaLnBrk="1" hangingPunct="1"/>
            <a:r>
              <a:rPr lang="en-US" sz="2400" dirty="0"/>
              <a:t>Classical statistics</a:t>
            </a:r>
          </a:p>
          <a:p>
            <a:pPr eaLnBrk="1" hangingPunct="1"/>
            <a:r>
              <a:rPr lang="en-US" sz="2400" dirty="0"/>
              <a:t>Critical value</a:t>
            </a:r>
          </a:p>
          <a:p>
            <a:pPr eaLnBrk="1" hangingPunct="1"/>
            <a:r>
              <a:rPr lang="en-US" sz="2400" dirty="0"/>
              <a:t>F ratio</a:t>
            </a:r>
          </a:p>
          <a:p>
            <a:pPr eaLnBrk="1" hangingPunct="1"/>
            <a:r>
              <a:rPr lang="en-US" sz="2400" dirty="0"/>
              <a:t>Inferential statistics</a:t>
            </a:r>
          </a:p>
          <a:p>
            <a:r>
              <a:rPr lang="en-US" sz="2400" dirty="0"/>
              <a:t>K-independent-samples tests</a:t>
            </a:r>
          </a:p>
          <a:p>
            <a:pPr eaLnBrk="1" hangingPunct="1"/>
            <a:endParaRPr lang="en-US" sz="2400" dirty="0"/>
          </a:p>
        </p:txBody>
      </p:sp>
      <p:sp>
        <p:nvSpPr>
          <p:cNvPr id="78852" name="Rectangle 8"/>
          <p:cNvSpPr>
            <a:spLocks noGrp="1" noChangeArrowheads="1"/>
          </p:cNvSpPr>
          <p:nvPr>
            <p:ph sz="half" idx="2"/>
          </p:nvPr>
        </p:nvSpPr>
        <p:spPr>
          <a:xfrm>
            <a:off x="4794250" y="1479550"/>
            <a:ext cx="4156075" cy="4883150"/>
          </a:xfrm>
          <a:solidFill>
            <a:srgbClr val="FFDD99"/>
          </a:solidFill>
          <a:ln>
            <a:solidFill>
              <a:srgbClr val="000000"/>
            </a:solidFill>
            <a:miter lim="800000"/>
            <a:headEnd/>
            <a:tailEnd/>
          </a:ln>
        </p:spPr>
        <p:txBody>
          <a:bodyPr/>
          <a:lstStyle/>
          <a:p>
            <a:pPr eaLnBrk="1" hangingPunct="1"/>
            <a:r>
              <a:rPr lang="en-US" sz="2400" dirty="0"/>
              <a:t>K-related-samples tests</a:t>
            </a:r>
          </a:p>
          <a:p>
            <a:pPr eaLnBrk="1" hangingPunct="1"/>
            <a:r>
              <a:rPr lang="en-US" sz="2400" dirty="0"/>
              <a:t>Level of significance</a:t>
            </a:r>
          </a:p>
          <a:p>
            <a:pPr eaLnBrk="1" hangingPunct="1"/>
            <a:r>
              <a:rPr lang="en-US" sz="2400" dirty="0"/>
              <a:t>Mean square</a:t>
            </a:r>
          </a:p>
          <a:p>
            <a:pPr eaLnBrk="1" hangingPunct="1"/>
            <a:r>
              <a:rPr lang="en-US" sz="2400" dirty="0"/>
              <a:t>Multiple comparison tests (range tests)</a:t>
            </a:r>
          </a:p>
          <a:p>
            <a:pPr eaLnBrk="1" hangingPunct="1"/>
            <a:r>
              <a:rPr lang="en-US" sz="2400" dirty="0"/>
              <a:t>Nonparametric tests</a:t>
            </a:r>
          </a:p>
          <a:p>
            <a:pPr eaLnBrk="1" hangingPunct="1"/>
            <a:r>
              <a:rPr lang="en-US" sz="2400" dirty="0"/>
              <a:t>Normal probability plot</a:t>
            </a:r>
          </a:p>
          <a:p>
            <a:pPr eaLnBrk="1" hangingPunct="1"/>
            <a:r>
              <a:rPr lang="en-US" sz="2400" dirty="0"/>
              <a:t>Null hypothesis</a:t>
            </a:r>
          </a:p>
          <a:p>
            <a:pPr eaLnBrk="1" hangingPunct="1"/>
            <a:r>
              <a:rPr lang="en-US" sz="2400" dirty="0"/>
              <a:t>Observed significance level</a:t>
            </a:r>
          </a:p>
          <a:p>
            <a:pPr eaLnBrk="1" hangingPunct="1"/>
            <a:r>
              <a:rPr lang="en-US" sz="2400" dirty="0"/>
              <a:t>One-sample tests</a:t>
            </a:r>
          </a:p>
          <a:p>
            <a:r>
              <a:rPr lang="en-US" sz="2400" dirty="0"/>
              <a:t>One-tailed test</a:t>
            </a:r>
          </a:p>
          <a:p>
            <a:pPr eaLnBrk="1" hangingPunct="1"/>
            <a:endParaRPr lang="en-US" sz="2400" dirty="0"/>
          </a:p>
          <a:p>
            <a:pPr eaLnBrk="1" hangingPunct="1"/>
            <a:endParaRPr lang="en-US" sz="2400" dirty="0"/>
          </a:p>
        </p:txBody>
      </p:sp>
      <p:sp>
        <p:nvSpPr>
          <p:cNvPr id="78853" name="Rectangle 4"/>
          <p:cNvSpPr txBox="1">
            <a:spLocks noChangeArrowheads="1"/>
          </p:cNvSpPr>
          <p:nvPr/>
        </p:nvSpPr>
        <p:spPr bwMode="auto">
          <a:xfrm>
            <a:off x="7219950" y="6321425"/>
            <a:ext cx="457200" cy="44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rIns="4572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100">
                <a:solidFill>
                  <a:schemeClr val="bg1"/>
                </a:solidFill>
                <a:latin typeface="Times New Roman" pitchFamily="18" charset="0"/>
                <a:cs typeface="Times New Roman" pitchFamily="18" charset="0"/>
              </a:rPr>
              <a:t>17-</a:t>
            </a:r>
            <a:fld id="{EFE225C6-47FB-498E-92C8-64766DD62D2C}" type="slidenum">
              <a:rPr lang="en-US" sz="1100">
                <a:solidFill>
                  <a:schemeClr val="bg1"/>
                </a:solidFill>
                <a:latin typeface="Times New Roman" pitchFamily="18" charset="0"/>
                <a:cs typeface="Times New Roman" pitchFamily="18" charset="0"/>
              </a:rPr>
              <a:pPr algn="ctr" eaLnBrk="1" hangingPunct="1"/>
              <a:t>58</a:t>
            </a:fld>
            <a:endParaRPr lang="en-US" sz="1100">
              <a:solidFill>
                <a:schemeClr val="bg1"/>
              </a:solidFill>
              <a:latin typeface="Times New Roman" pitchFamily="18" charset="0"/>
              <a:cs typeface="Times New Roman" pitchFamily="18" charset="0"/>
            </a:endParaRPr>
          </a:p>
        </p:txBody>
      </p:sp>
    </p:spTree>
  </p:cSld>
  <p:clrMapOvr>
    <a:masterClrMapping/>
  </p:clrMapOvr>
  <p:transition>
    <p:cove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nchor="t"/>
          <a:lstStyle/>
          <a:p>
            <a:pPr algn="l" eaLnBrk="1" hangingPunct="1"/>
            <a:r>
              <a:rPr lang="en-US" sz="3600"/>
              <a:t>Key Terms</a:t>
            </a:r>
          </a:p>
        </p:txBody>
      </p:sp>
      <p:sp>
        <p:nvSpPr>
          <p:cNvPr id="79875" name="Rectangle 3"/>
          <p:cNvSpPr>
            <a:spLocks noGrp="1" noChangeArrowheads="1"/>
          </p:cNvSpPr>
          <p:nvPr>
            <p:ph sz="half" idx="1"/>
          </p:nvPr>
        </p:nvSpPr>
        <p:spPr>
          <a:xfrm>
            <a:off x="422275" y="1660525"/>
            <a:ext cx="4048125" cy="4494213"/>
          </a:xfrm>
          <a:solidFill>
            <a:srgbClr val="FFDD99"/>
          </a:solidFill>
          <a:ln>
            <a:solidFill>
              <a:srgbClr val="000000"/>
            </a:solidFill>
            <a:miter lim="800000"/>
            <a:headEnd/>
            <a:tailEnd/>
          </a:ln>
        </p:spPr>
        <p:txBody>
          <a:bodyPr/>
          <a:lstStyle/>
          <a:p>
            <a:pPr eaLnBrk="1" hangingPunct="1"/>
            <a:r>
              <a:rPr lang="en-US" sz="2400" i="1" dirty="0"/>
              <a:t>p</a:t>
            </a:r>
            <a:r>
              <a:rPr lang="en-US" sz="2400" dirty="0"/>
              <a:t> value</a:t>
            </a:r>
          </a:p>
          <a:p>
            <a:pPr eaLnBrk="1" hangingPunct="1"/>
            <a:r>
              <a:rPr lang="en-US" sz="2400" dirty="0"/>
              <a:t>Parametric tests</a:t>
            </a:r>
          </a:p>
          <a:p>
            <a:pPr eaLnBrk="1" hangingPunct="1"/>
            <a:r>
              <a:rPr lang="en-US" sz="2400" dirty="0"/>
              <a:t>Power of the test</a:t>
            </a:r>
          </a:p>
          <a:p>
            <a:pPr eaLnBrk="1" hangingPunct="1"/>
            <a:r>
              <a:rPr lang="en-US" sz="2400" dirty="0"/>
              <a:t>Practical significance</a:t>
            </a:r>
          </a:p>
          <a:p>
            <a:pPr eaLnBrk="1" hangingPunct="1"/>
            <a:r>
              <a:rPr lang="en-US" sz="2400" dirty="0"/>
              <a:t>Region of acceptance</a:t>
            </a:r>
          </a:p>
          <a:p>
            <a:pPr eaLnBrk="1" hangingPunct="1"/>
            <a:r>
              <a:rPr lang="en-US" sz="2400" dirty="0"/>
              <a:t>Region of rejection</a:t>
            </a:r>
          </a:p>
          <a:p>
            <a:pPr eaLnBrk="1" hangingPunct="1"/>
            <a:r>
              <a:rPr lang="en-US" sz="2400" dirty="0"/>
              <a:t>Statistical significance</a:t>
            </a:r>
          </a:p>
          <a:p>
            <a:pPr eaLnBrk="1" hangingPunct="1"/>
            <a:r>
              <a:rPr lang="en-US" sz="2400" dirty="0"/>
              <a:t>t distribution</a:t>
            </a:r>
          </a:p>
          <a:p>
            <a:pPr eaLnBrk="1" hangingPunct="1"/>
            <a:r>
              <a:rPr lang="en-US" sz="2400" dirty="0"/>
              <a:t>Trials</a:t>
            </a:r>
          </a:p>
          <a:p>
            <a:pPr eaLnBrk="1" hangingPunct="1"/>
            <a:r>
              <a:rPr lang="en-US" sz="2400" dirty="0"/>
              <a:t>t-test</a:t>
            </a:r>
          </a:p>
          <a:p>
            <a:pPr eaLnBrk="1" hangingPunct="1"/>
            <a:endParaRPr lang="en-US" sz="2400" dirty="0"/>
          </a:p>
        </p:txBody>
      </p:sp>
      <p:sp>
        <p:nvSpPr>
          <p:cNvPr id="79876" name="Rectangle 4"/>
          <p:cNvSpPr>
            <a:spLocks noGrp="1" noChangeArrowheads="1"/>
          </p:cNvSpPr>
          <p:nvPr>
            <p:ph sz="half" idx="2"/>
          </p:nvPr>
        </p:nvSpPr>
        <p:spPr>
          <a:xfrm>
            <a:off x="4675188" y="1660525"/>
            <a:ext cx="4032250" cy="4494213"/>
          </a:xfrm>
          <a:solidFill>
            <a:srgbClr val="FFDD99"/>
          </a:solidFill>
          <a:ln>
            <a:solidFill>
              <a:srgbClr val="000000"/>
            </a:solidFill>
            <a:miter lim="800000"/>
            <a:headEnd/>
            <a:tailEnd/>
          </a:ln>
        </p:spPr>
        <p:txBody>
          <a:bodyPr/>
          <a:lstStyle/>
          <a:p>
            <a:pPr eaLnBrk="1" hangingPunct="1"/>
            <a:r>
              <a:rPr lang="en-US" sz="2400" dirty="0"/>
              <a:t>Two-independent-samples tests</a:t>
            </a:r>
          </a:p>
          <a:p>
            <a:pPr eaLnBrk="1" hangingPunct="1"/>
            <a:r>
              <a:rPr lang="en-US" sz="2400" dirty="0"/>
              <a:t>Two-related-samples tests</a:t>
            </a:r>
          </a:p>
          <a:p>
            <a:pPr eaLnBrk="1" hangingPunct="1"/>
            <a:r>
              <a:rPr lang="en-US" sz="2400" dirty="0"/>
              <a:t>Two-tailed test</a:t>
            </a:r>
          </a:p>
          <a:p>
            <a:pPr eaLnBrk="1" hangingPunct="1"/>
            <a:r>
              <a:rPr lang="en-US" sz="2400" dirty="0"/>
              <a:t>Type I error</a:t>
            </a:r>
          </a:p>
          <a:p>
            <a:pPr marL="274320" indent="-274320" eaLnBrk="1" hangingPunct="1">
              <a:buFont typeface="Arial" pitchFamily="34" charset="0"/>
              <a:buChar char="•"/>
              <a:defRPr/>
            </a:pPr>
            <a:r>
              <a:rPr lang="en-US" sz="2400" dirty="0"/>
              <a:t>Type II error</a:t>
            </a:r>
          </a:p>
          <a:p>
            <a:pPr marL="274320" indent="-274320" eaLnBrk="1" hangingPunct="1">
              <a:buFont typeface="Arial" pitchFamily="34" charset="0"/>
              <a:buChar char="•"/>
              <a:defRPr/>
            </a:pPr>
            <a:r>
              <a:rPr lang="en-US" sz="2400" dirty="0"/>
              <a:t>Z distribution</a:t>
            </a:r>
          </a:p>
          <a:p>
            <a:pPr marL="274320" indent="-274320" eaLnBrk="1" hangingPunct="1">
              <a:buFont typeface="Arial" pitchFamily="34" charset="0"/>
              <a:buChar char="•"/>
              <a:defRPr/>
            </a:pPr>
            <a:r>
              <a:rPr lang="en-US" sz="2400" dirty="0"/>
              <a:t>Z test</a:t>
            </a:r>
          </a:p>
          <a:p>
            <a:pPr marL="0" indent="0" eaLnBrk="1" hangingPunct="1">
              <a:buNone/>
            </a:pPr>
            <a:endParaRPr lang="en-US" sz="2400" dirty="0"/>
          </a:p>
        </p:txBody>
      </p:sp>
      <p:sp>
        <p:nvSpPr>
          <p:cNvPr id="79877" name="Rectangle 4"/>
          <p:cNvSpPr txBox="1">
            <a:spLocks noChangeArrowheads="1"/>
          </p:cNvSpPr>
          <p:nvPr/>
        </p:nvSpPr>
        <p:spPr bwMode="auto">
          <a:xfrm>
            <a:off x="7219950" y="6321425"/>
            <a:ext cx="457200" cy="44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45720" rIns="4572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100">
                <a:solidFill>
                  <a:schemeClr val="bg1"/>
                </a:solidFill>
                <a:latin typeface="Times New Roman" pitchFamily="18" charset="0"/>
                <a:cs typeface="Times New Roman" pitchFamily="18" charset="0"/>
              </a:rPr>
              <a:t>17-</a:t>
            </a:r>
            <a:fld id="{36185A4B-CBF8-4723-B848-23027587FB1A}" type="slidenum">
              <a:rPr lang="en-US" sz="1100">
                <a:solidFill>
                  <a:schemeClr val="bg1"/>
                </a:solidFill>
                <a:latin typeface="Times New Roman" pitchFamily="18" charset="0"/>
                <a:cs typeface="Times New Roman" pitchFamily="18" charset="0"/>
              </a:rPr>
              <a:pPr algn="ctr" eaLnBrk="1" hangingPunct="1"/>
              <a:t>59</a:t>
            </a:fld>
            <a:endParaRPr lang="en-US" sz="1100">
              <a:solidFill>
                <a:schemeClr val="bg1"/>
              </a:solidFill>
              <a:latin typeface="Times New Roman" pitchFamily="18" charset="0"/>
              <a:cs typeface="Times New Roman" pitchFamily="18" charset="0"/>
            </a:endParaRPr>
          </a:p>
        </p:txBody>
      </p:sp>
    </p:spTree>
  </p:cSld>
  <p:clrMapOvr>
    <a:masterClrMapping/>
  </p:clrMapOvr>
  <p:transition>
    <p:cover/>
  </p:transition>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_Civic">
  <a:themeElements>
    <a:clrScheme name="BRM13e-v2">
      <a:dk1>
        <a:sysClr val="windowText" lastClr="000000"/>
      </a:dk1>
      <a:lt1>
        <a:sysClr val="window" lastClr="FFFFFF"/>
      </a:lt1>
      <a:dk2>
        <a:srgbClr val="646B86"/>
      </a:dk2>
      <a:lt2>
        <a:srgbClr val="C5D1D7"/>
      </a:lt2>
      <a:accent1>
        <a:srgbClr val="D6813E"/>
      </a:accent1>
      <a:accent2>
        <a:srgbClr val="FFB219"/>
      </a:accent2>
      <a:accent3>
        <a:srgbClr val="002C59"/>
      </a:accent3>
      <a:accent4>
        <a:srgbClr val="0071E2"/>
      </a:accent4>
      <a:accent5>
        <a:srgbClr val="FD4031"/>
      </a:accent5>
      <a:accent6>
        <a:srgbClr val="05BF36"/>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5453</TotalTime>
  <Words>7990</Words>
  <Application>Microsoft Office PowerPoint</Application>
  <PresentationFormat>On-screen Show (4:3)</PresentationFormat>
  <Paragraphs>1111</Paragraphs>
  <Slides>59</Slides>
  <Notes>59</Notes>
  <HiddenSlides>0</HiddenSlides>
  <MMClips>0</MMClips>
  <ScaleCrop>false</ScaleCrop>
  <HeadingPairs>
    <vt:vector size="4" baseType="variant">
      <vt:variant>
        <vt:lpstr>Theme</vt:lpstr>
      </vt:variant>
      <vt:variant>
        <vt:i4>1</vt:i4>
      </vt:variant>
      <vt:variant>
        <vt:lpstr>Slide Titles</vt:lpstr>
      </vt:variant>
      <vt:variant>
        <vt:i4>59</vt:i4>
      </vt:variant>
    </vt:vector>
  </HeadingPairs>
  <TitlesOfParts>
    <vt:vector size="60" baseType="lpstr">
      <vt:lpstr>1_Civic</vt:lpstr>
      <vt:lpstr>Chapter 14</vt:lpstr>
      <vt:lpstr>Learning Objectives</vt:lpstr>
      <vt:lpstr>Hypothesis Testing</vt:lpstr>
      <vt:lpstr>Reasoning and Hypotheses</vt:lpstr>
      <vt:lpstr>Reasoning and Hypotheses</vt:lpstr>
      <vt:lpstr>Statistical Procedures</vt:lpstr>
      <vt:lpstr>Hypothesis Testing and the Research Process</vt:lpstr>
      <vt:lpstr>The “Ah-Ha” Moment</vt:lpstr>
      <vt:lpstr>Approaches to Hypothesis Testing</vt:lpstr>
      <vt:lpstr>Significance &amp; Hypotheses</vt:lpstr>
      <vt:lpstr>Null vs. Alternative Hypotheses</vt:lpstr>
      <vt:lpstr>Two-Tailed Test of Significance</vt:lpstr>
      <vt:lpstr>One-Tailed Test of Significance</vt:lpstr>
      <vt:lpstr>Decision Rule</vt:lpstr>
      <vt:lpstr>Statistical Decisions</vt:lpstr>
      <vt:lpstr>Probability of Making a Type I Error</vt:lpstr>
      <vt:lpstr>Critical Values</vt:lpstr>
      <vt:lpstr>Probability of Making A Type I Error </vt:lpstr>
      <vt:lpstr>Factors Affecting Probability of  Committing a  Error</vt:lpstr>
      <vt:lpstr>Probability of Making A Type II Error</vt:lpstr>
      <vt:lpstr>Statistical Testing Procedures</vt:lpstr>
      <vt:lpstr>Tests of Significance</vt:lpstr>
      <vt:lpstr>Assumptions for Using Parametric Tests</vt:lpstr>
      <vt:lpstr>Probability Plot</vt:lpstr>
      <vt:lpstr>Probability Plot</vt:lpstr>
      <vt:lpstr>Probability Plot</vt:lpstr>
      <vt:lpstr>Advantages of Nonparametric Tests</vt:lpstr>
      <vt:lpstr>How to Select a Test</vt:lpstr>
      <vt:lpstr>Recommended Statistical Techniques</vt:lpstr>
      <vt:lpstr>Questions Answered by  One-Sample Tests</vt:lpstr>
      <vt:lpstr>Parametric Tests</vt:lpstr>
      <vt:lpstr>One-Sample t-Test Example</vt:lpstr>
      <vt:lpstr>One Sample Chi-Square Test Example</vt:lpstr>
      <vt:lpstr>One-Sample Chi-Square Example</vt:lpstr>
      <vt:lpstr>Two-Sample Parametric Tests</vt:lpstr>
      <vt:lpstr>Two-Sample t-Test Example</vt:lpstr>
      <vt:lpstr>Two-Sample t-Test Example</vt:lpstr>
      <vt:lpstr>Two-Sample Nonparametric Tests:  Chi-Square</vt:lpstr>
      <vt:lpstr>Two-Sample Chi-Square Example</vt:lpstr>
      <vt:lpstr>SPSS Cross-Tabulation Procedure</vt:lpstr>
      <vt:lpstr>Two-Related-Samples Tests</vt:lpstr>
      <vt:lpstr>Sales Data for  Paired-Samples t-Test</vt:lpstr>
      <vt:lpstr>Paired-Samples t-Test Example</vt:lpstr>
      <vt:lpstr>SPSS Output for Paired-Samples t-Test</vt:lpstr>
      <vt:lpstr>Related Samples Nonparametric Tests: McNemar Test</vt:lpstr>
      <vt:lpstr>Related Samples Nonparametric Tests: McNemar Test</vt:lpstr>
      <vt:lpstr>k-Independent-Samples Tests: ANOVA</vt:lpstr>
      <vt:lpstr>ANOVA Example</vt:lpstr>
      <vt:lpstr>ANOVA Example Continued</vt:lpstr>
      <vt:lpstr>Post Hoc: Scheffe’s S Multiple Comparison Procedure</vt:lpstr>
      <vt:lpstr>Multiple Comparison Procedures</vt:lpstr>
      <vt:lpstr>ANOVA Plots</vt:lpstr>
      <vt:lpstr>Two-Way ANOVA Example</vt:lpstr>
      <vt:lpstr>Two-way Analysis of Variance Plots</vt:lpstr>
      <vt:lpstr>k-Related-Samples Tests</vt:lpstr>
      <vt:lpstr>Summary Tables for Repeated-Measures ANOVA</vt:lpstr>
      <vt:lpstr>Repeated Measures ANOVA Plot</vt:lpstr>
      <vt:lpstr>Key Terms</vt:lpstr>
      <vt:lpstr>Key Terms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20</dc:title>
  <dc:creator>Tracy Tuten Ryan</dc:creator>
  <cp:lastModifiedBy>Windows User</cp:lastModifiedBy>
  <cp:revision>463</cp:revision>
  <dcterms:created xsi:type="dcterms:W3CDTF">2004-12-01T12:58:54Z</dcterms:created>
  <dcterms:modified xsi:type="dcterms:W3CDTF">2023-05-05T10:25:15Z</dcterms:modified>
</cp:coreProperties>
</file>