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4"/>
  </p:notesMasterIdLst>
  <p:sldIdLst>
    <p:sldId id="256" r:id="rId3"/>
    <p:sldId id="259" r:id="rId4"/>
    <p:sldId id="261" r:id="rId5"/>
    <p:sldId id="262" r:id="rId6"/>
    <p:sldId id="269" r:id="rId7"/>
    <p:sldId id="266" r:id="rId8"/>
    <p:sldId id="264" r:id="rId9"/>
    <p:sldId id="272" r:id="rId10"/>
    <p:sldId id="270" r:id="rId11"/>
    <p:sldId id="268" r:id="rId12"/>
    <p:sldId id="271" r:id="rId13"/>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4673" autoAdjust="0"/>
  </p:normalViewPr>
  <p:slideViewPr>
    <p:cSldViewPr>
      <p:cViewPr>
        <p:scale>
          <a:sx n="90" d="100"/>
          <a:sy n="90" d="100"/>
        </p:scale>
        <p:origin x="-594" y="-612"/>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532D4D-B4E0-4770-B5B7-15B09E4135E6}" type="datetimeFigureOut">
              <a:rPr lang="en-US" smtClean="0"/>
              <a:pPr/>
              <a:t>8/21/2021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2A009E-244D-4B60-B31A-9C82A45963A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Intervention plan for diabetic management among elderly will involve the use of physical activity and adequate diet practice. The key</a:t>
            </a:r>
            <a:r>
              <a:rPr lang="en-US" sz="1200" kern="1200" baseline="0" dirty="0" smtClean="0">
                <a:solidFill>
                  <a:schemeClr val="tx1"/>
                </a:solidFill>
                <a:latin typeface="+mn-lt"/>
                <a:ea typeface="+mn-ea"/>
                <a:cs typeface="+mn-cs"/>
              </a:rPr>
              <a:t> elements of the intervention include n</a:t>
            </a:r>
            <a:r>
              <a:rPr lang="en-US" sz="1200" kern="1200" dirty="0" smtClean="0">
                <a:solidFill>
                  <a:schemeClr val="tx1"/>
                </a:solidFill>
                <a:latin typeface="+mn-lt"/>
                <a:ea typeface="+mn-ea"/>
                <a:cs typeface="+mn-cs"/>
              </a:rPr>
              <a:t>ursing  education, coordinating with physical therapy with activity plan, engaging</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dietician to personalize food plan, and</a:t>
            </a:r>
            <a:r>
              <a:rPr lang="en-US" sz="1200" kern="1200" baseline="0" dirty="0" smtClean="0">
                <a:solidFill>
                  <a:schemeClr val="tx1"/>
                </a:solidFill>
                <a:latin typeface="+mn-lt"/>
                <a:ea typeface="+mn-ea"/>
                <a:cs typeface="+mn-cs"/>
              </a:rPr>
              <a:t> engaging </a:t>
            </a:r>
            <a:r>
              <a:rPr lang="en-US" sz="1200" kern="1200" dirty="0" smtClean="0">
                <a:solidFill>
                  <a:schemeClr val="tx1"/>
                </a:solidFill>
                <a:latin typeface="+mn-lt"/>
                <a:ea typeface="+mn-ea"/>
                <a:cs typeface="+mn-cs"/>
              </a:rPr>
              <a:t>social workers in community assistance for food and activity support personals.</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992A009E-244D-4B60-B31A-9C82A45963AB}"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Taylor et al. (2016) look to determine the effect of social cognitive theory in promoting a lifestyle that promotes the effective management of diabetes among pre-diabetes individuals. The researchers find that there is a positive relationship that exists between the individuals coping efficacy and the success of managing type-2-diabetes. Matthews et al. (2017) look  to find out the effectiveness of delivering physical activity consultation to individuals with type-2-diabetes as a necessary strategy for managing diabetes. The researchers found that the engagement of physical activity consultation has a positive effect on promoting exercise to manage blood sugar levels among patients. </a:t>
            </a:r>
          </a:p>
          <a:p>
            <a:r>
              <a:rPr lang="en-US" sz="1200" kern="1200" dirty="0" smtClean="0">
                <a:solidFill>
                  <a:schemeClr val="tx1"/>
                </a:solidFill>
                <a:latin typeface="+mn-lt"/>
                <a:ea typeface="+mn-ea"/>
                <a:cs typeface="+mn-cs"/>
              </a:rPr>
              <a:t> Good supportive comments and reference for the background with the reference sources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992A009E-244D-4B60-B31A-9C82A45963AB}"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Mendes (2016) looks to determine the role of nutrition in dealing with diabetes. The researcher finds that diabetes is a key issue affecting the community but at the same time, the condition is not properly managed through lifestyle modifications especially diet management. </a:t>
            </a:r>
            <a:r>
              <a:rPr lang="en-US" sz="1200" kern="1200" dirty="0" err="1" smtClean="0">
                <a:solidFill>
                  <a:schemeClr val="tx1"/>
                </a:solidFill>
                <a:latin typeface="+mn-lt"/>
                <a:ea typeface="+mn-ea"/>
                <a:cs typeface="+mn-cs"/>
              </a:rPr>
              <a:t>Barreira</a:t>
            </a:r>
            <a:r>
              <a:rPr lang="en-US" sz="1200" kern="1200" dirty="0" smtClean="0">
                <a:solidFill>
                  <a:schemeClr val="tx1"/>
                </a:solidFill>
                <a:latin typeface="+mn-lt"/>
                <a:ea typeface="+mn-ea"/>
                <a:cs typeface="+mn-cs"/>
              </a:rPr>
              <a:t> et al. (2018), looks to find out the effect of diet programs and physical activity on regulating blood sugar of type-2-diabetes patients. Physical exercise is  a key tool that is used in the control of glucose and lipid profile and combined with nutrition programs, there is an increased success chance.</a:t>
            </a:r>
            <a:endParaRPr lang="en-US" dirty="0"/>
          </a:p>
        </p:txBody>
      </p:sp>
      <p:sp>
        <p:nvSpPr>
          <p:cNvPr id="4" name="Slide Number Placeholder 3"/>
          <p:cNvSpPr>
            <a:spLocks noGrp="1"/>
          </p:cNvSpPr>
          <p:nvPr>
            <p:ph type="sldNum" sz="quarter" idx="10"/>
          </p:nvPr>
        </p:nvSpPr>
        <p:spPr/>
        <p:txBody>
          <a:bodyPr/>
          <a:lstStyle/>
          <a:p>
            <a:fld id="{992A009E-244D-4B60-B31A-9C82A45963AB}"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1) an expectation of improving diet plan. 2) A reduction in the rate of reporting diabetic symptoms. 3) an expected increase in the rate of physical activity. 4) an expected improvement in finger blood stick result and HbA1c. </a:t>
            </a:r>
            <a:endParaRPr lang="en-US" dirty="0"/>
          </a:p>
        </p:txBody>
      </p:sp>
      <p:sp>
        <p:nvSpPr>
          <p:cNvPr id="4" name="Slide Number Placeholder 3"/>
          <p:cNvSpPr>
            <a:spLocks noGrp="1"/>
          </p:cNvSpPr>
          <p:nvPr>
            <p:ph type="sldNum" sz="quarter" idx="10"/>
          </p:nvPr>
        </p:nvSpPr>
        <p:spPr/>
        <p:txBody>
          <a:bodyPr/>
          <a:lstStyle/>
          <a:p>
            <a:fld id="{992A009E-244D-4B60-B31A-9C82A45963AB}"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health.gov (2019)</a:t>
            </a:r>
            <a:r>
              <a:rPr lang="en-US" sz="1200" kern="1200" baseline="0" dirty="0" smtClean="0">
                <a:solidFill>
                  <a:schemeClr val="tx1"/>
                </a:solidFill>
                <a:latin typeface="+mn-lt"/>
                <a:ea typeface="+mn-ea"/>
                <a:cs typeface="+mn-cs"/>
              </a:rPr>
              <a:t> second edition on physical activity is a key guideline that can be used to offer direction on the duration and variety of exercises for individuals. The dietary recommendations should be developed to suit the specific needs of individuals. As such, the engagement of dietitians is an important element in ensuring all individuals have the appropriate guidelines.</a:t>
            </a:r>
            <a:endParaRPr lang="en-US" dirty="0"/>
          </a:p>
        </p:txBody>
      </p:sp>
      <p:sp>
        <p:nvSpPr>
          <p:cNvPr id="4" name="Slide Number Placeholder 3"/>
          <p:cNvSpPr>
            <a:spLocks noGrp="1"/>
          </p:cNvSpPr>
          <p:nvPr>
            <p:ph type="sldNum" sz="quarter" idx="10"/>
          </p:nvPr>
        </p:nvSpPr>
        <p:spPr/>
        <p:txBody>
          <a:bodyPr/>
          <a:lstStyle/>
          <a:p>
            <a:fld id="{992A009E-244D-4B60-B31A-9C82A45963AB}"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First, there is an expectation of improving the diet plans in the home care systems. The improvements are in consideration of the diet needs of the elderly patients to have a better ability to deal with diabetes complications. Second, there is an expected reduction in the rate of reporting of diabetes symptoms and attacks. Some of the common signs include blurry vision, fatigue, and frequent thirst. Third, there is an expected increase in the standard precautions that are undertaken to prevent diabetes in the home-based care setting. </a:t>
            </a:r>
            <a:endParaRPr lang="en-US" dirty="0"/>
          </a:p>
        </p:txBody>
      </p:sp>
      <p:sp>
        <p:nvSpPr>
          <p:cNvPr id="4" name="Slide Number Placeholder 3"/>
          <p:cNvSpPr>
            <a:spLocks noGrp="1"/>
          </p:cNvSpPr>
          <p:nvPr>
            <p:ph type="sldNum" sz="quarter" idx="10"/>
          </p:nvPr>
        </p:nvSpPr>
        <p:spPr/>
        <p:txBody>
          <a:bodyPr/>
          <a:lstStyle/>
          <a:p>
            <a:fld id="{992A009E-244D-4B60-B31A-9C82A45963AB}"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Fourth, there is an expectation of an increase in the rate of physical activity engagement by elderly persons. The use of physical activity is an important strategy for engaging the elderly to have a long life and healthy sustenance (</a:t>
            </a:r>
            <a:r>
              <a:rPr lang="en-US" sz="1200" kern="1200" dirty="0" err="1" smtClean="0">
                <a:solidFill>
                  <a:schemeClr val="tx1"/>
                </a:solidFill>
                <a:latin typeface="+mn-lt"/>
                <a:ea typeface="+mn-ea"/>
                <a:cs typeface="+mn-cs"/>
              </a:rPr>
              <a:t>Langhammer</a:t>
            </a:r>
            <a:r>
              <a:rPr lang="en-US" sz="1200" kern="1200" dirty="0" smtClean="0">
                <a:solidFill>
                  <a:schemeClr val="tx1"/>
                </a:solidFill>
                <a:latin typeface="+mn-lt"/>
                <a:ea typeface="+mn-ea"/>
                <a:cs typeface="+mn-cs"/>
              </a:rPr>
              <a:t> et al., 2018).  Fifth, there is an increase that is expected in the efficiency of the home care setting in providing physical activity assistance and dietary needs to the elderly. </a:t>
            </a:r>
            <a:endParaRPr lang="en-US" dirty="0"/>
          </a:p>
        </p:txBody>
      </p:sp>
      <p:sp>
        <p:nvSpPr>
          <p:cNvPr id="4" name="Slide Number Placeholder 3"/>
          <p:cNvSpPr>
            <a:spLocks noGrp="1"/>
          </p:cNvSpPr>
          <p:nvPr>
            <p:ph type="sldNum" sz="quarter" idx="10"/>
          </p:nvPr>
        </p:nvSpPr>
        <p:spPr/>
        <p:txBody>
          <a:bodyPr/>
          <a:lstStyle/>
          <a:p>
            <a:fld id="{992A009E-244D-4B60-B31A-9C82A45963AB}"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evaluation will engage the process evaluation approaches with a target on the resources and interventions. The evaluation approach offers a key success on the project as a set-outset-out model. The output is also determined with the evaluation being a factor that engages the results and goals of the processes implemented (CDC, 2020). Additionally, during the implementation process, the evaluation is conducted multiple times. The evaluation allows for an ability to measure the process and review the stages to improve the activities on an ongoing basis. There is also a key allowance on the identification and correction of slight deviation to create better control of intervention activities. Process evaluation is also useful where there are no accurate data to provide the appropriate information on an ongoing process which can create flexibility in implementation.</a:t>
            </a:r>
            <a:endParaRPr lang="en-US" dirty="0"/>
          </a:p>
        </p:txBody>
      </p:sp>
      <p:sp>
        <p:nvSpPr>
          <p:cNvPr id="4" name="Slide Number Placeholder 3"/>
          <p:cNvSpPr>
            <a:spLocks noGrp="1"/>
          </p:cNvSpPr>
          <p:nvPr>
            <p:ph type="sldNum" sz="quarter" idx="10"/>
          </p:nvPr>
        </p:nvSpPr>
        <p:spPr/>
        <p:txBody>
          <a:bodyPr/>
          <a:lstStyle/>
          <a:p>
            <a:fld id="{992A009E-244D-4B60-B31A-9C82A45963AB}"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key aspects</a:t>
            </a:r>
            <a:r>
              <a:rPr lang="en-US" sz="1200" kern="1200" baseline="0" dirty="0" smtClean="0">
                <a:solidFill>
                  <a:schemeClr val="tx1"/>
                </a:solidFill>
                <a:latin typeface="+mn-lt"/>
                <a:ea typeface="+mn-ea"/>
                <a:cs typeface="+mn-cs"/>
              </a:rPr>
              <a:t> that will be measured includes the number of diabetes attack cases. This will offer a measure of the effectiveness of the intervention in home care settings. The average period engaged by elderly patients in physical activity per week is a key measure of the alignment to exercise. The rate of adherence to meal plans is a key measurement of the dietary engagement to meet diabetes needs.</a:t>
            </a:r>
            <a:endParaRPr lang="en-US" dirty="0"/>
          </a:p>
        </p:txBody>
      </p:sp>
      <p:sp>
        <p:nvSpPr>
          <p:cNvPr id="4" name="Slide Number Placeholder 3"/>
          <p:cNvSpPr>
            <a:spLocks noGrp="1"/>
          </p:cNvSpPr>
          <p:nvPr>
            <p:ph type="sldNum" sz="quarter" idx="10"/>
          </p:nvPr>
        </p:nvSpPr>
        <p:spPr/>
        <p:txBody>
          <a:bodyPr/>
          <a:lstStyle/>
          <a:p>
            <a:fld id="{992A009E-244D-4B60-B31A-9C82A45963AB}"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smtClean="0"/>
              <a:t> Free PPT _ Click to add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Tree>
    <p:extLst>
      <p:ext uri="{BB962C8B-B14F-4D97-AF65-F5344CB8AC3E}">
        <p14:creationId xmlns:p14="http://schemas.microsoft.com/office/powerpoint/2010/main" xmlns=""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smtClean="0"/>
              <a:t>Free PPT _ Click to add title</a:t>
            </a:r>
            <a:endParaRPr lang="ko-KR" altLang="en-US" dirty="0"/>
          </a:p>
        </p:txBody>
      </p:sp>
      <p:sp>
        <p:nvSpPr>
          <p:cNvPr id="4" name="Content Placeholder 2"/>
          <p:cNvSpPr>
            <a:spLocks noGrp="1"/>
          </p:cNvSpPr>
          <p:nvPr>
            <p:ph idx="1"/>
          </p:nvPr>
        </p:nvSpPr>
        <p:spPr>
          <a:xfrm>
            <a:off x="1979712" y="987574"/>
            <a:ext cx="6912768"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
        <p:nvSpPr>
          <p:cNvPr id="5" name="Content Placeholder 2"/>
          <p:cNvSpPr>
            <a:spLocks noGrp="1"/>
          </p:cNvSpPr>
          <p:nvPr>
            <p:ph idx="10"/>
          </p:nvPr>
        </p:nvSpPr>
        <p:spPr>
          <a:xfrm>
            <a:off x="1990056" y="1664245"/>
            <a:ext cx="6912768"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Tree>
    <p:extLst>
      <p:ext uri="{BB962C8B-B14F-4D97-AF65-F5344CB8AC3E}">
        <p14:creationId xmlns:p14="http://schemas.microsoft.com/office/powerpoint/2010/main" xmlns="" val="922808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pPr/>
              <a:t>8/21/2021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1895959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pPr/>
              <a:t>8/21/2021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815133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937D59-5EDB-4C39-B697-625748F703B6}" type="datetimeFigureOut">
              <a:rPr lang="en-US" smtClean="0"/>
              <a:pPr/>
              <a:t>8/21/2021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1860431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937D59-5EDB-4C39-B697-625748F703B6}" type="datetimeFigureOut">
              <a:rPr lang="en-US" smtClean="0"/>
              <a:pPr/>
              <a:t>8/21/2021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3505802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937D59-5EDB-4C39-B697-625748F703B6}" type="datetimeFigureOut">
              <a:rPr lang="en-US" smtClean="0"/>
              <a:pPr/>
              <a:t>8/21/2021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3538794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937D59-5EDB-4C39-B697-625748F703B6}" type="datetimeFigureOut">
              <a:rPr lang="en-US" smtClean="0"/>
              <a:pPr/>
              <a:t>8/21/2021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1150510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37D59-5EDB-4C39-B697-625748F703B6}" type="datetimeFigureOut">
              <a:rPr lang="en-US" smtClean="0"/>
              <a:pPr/>
              <a:t>8/21/2021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240353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pPr/>
              <a:t>8/21/2021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501824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pPr/>
              <a:t>8/21/2021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722440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pPr/>
              <a:t>8/21/2021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2810871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pPr/>
              <a:t>8/21/2021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42400912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63937D59-5EDB-4C39-B697-625748F703B6}" type="datetimeFigureOut">
              <a:rPr lang="en-US" smtClean="0"/>
              <a:pPr/>
              <a:t>8/21/2021</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F31DC1F-5561-484E-AB46-68C682854F61}" type="slidenum">
              <a:rPr lang="en-US" smtClean="0"/>
              <a:pPr/>
              <a:t>‹#›</a:t>
            </a:fld>
            <a:endParaRPr lang="en-US"/>
          </a:p>
        </p:txBody>
      </p:sp>
    </p:spTree>
    <p:extLst>
      <p:ext uri="{BB962C8B-B14F-4D97-AF65-F5344CB8AC3E}">
        <p14:creationId xmlns:p14="http://schemas.microsoft.com/office/powerpoint/2010/main" xmlns="" val="26212399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0" y="3275499"/>
            <a:ext cx="9144000" cy="1077218"/>
          </a:xfrm>
          <a:prstGeom prst="rect">
            <a:avLst/>
          </a:prstGeom>
          <a:noFill/>
          <a:ln w="9525">
            <a:noFill/>
            <a:miter lim="800000"/>
            <a:headEnd/>
            <a:tailEnd/>
          </a:ln>
        </p:spPr>
        <p:txBody>
          <a:bodyPr wrap="square">
            <a:spAutoFit/>
          </a:bodyPr>
          <a:lstStyle/>
          <a:p>
            <a:pPr algn="ctr"/>
            <a:r>
              <a:rPr lang="en-US" altLang="ko-KR" sz="3200" b="1" dirty="0" smtClean="0">
                <a:solidFill>
                  <a:schemeClr val="tx1">
                    <a:lumMod val="75000"/>
                    <a:lumOff val="25000"/>
                  </a:schemeClr>
                </a:solidFill>
                <a:latin typeface="Arial" pitchFamily="34" charset="0"/>
                <a:ea typeface="맑은 고딕" pitchFamily="50" charset="-127"/>
                <a:cs typeface="Arial" pitchFamily="34" charset="0"/>
              </a:rPr>
              <a:t>Elderly Patients Diabetes Management Capstone Proposal</a:t>
            </a:r>
          </a:p>
        </p:txBody>
      </p:sp>
    </p:spTree>
    <p:extLst>
      <p:ext uri="{BB962C8B-B14F-4D97-AF65-F5344CB8AC3E}">
        <p14:creationId xmlns:p14="http://schemas.microsoft.com/office/powerpoint/2010/main" xmlns="" val="30344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2800" dirty="0" smtClean="0">
                <a:ea typeface="맑은 고딕" pitchFamily="50" charset="-127"/>
              </a:rPr>
              <a:t>Elderly Patients Diabetes Management</a:t>
            </a:r>
          </a:p>
        </p:txBody>
      </p:sp>
      <p:sp>
        <p:nvSpPr>
          <p:cNvPr id="2" name="Content Placeholder 1"/>
          <p:cNvSpPr>
            <a:spLocks noGrp="1"/>
          </p:cNvSpPr>
          <p:nvPr>
            <p:ph idx="1"/>
          </p:nvPr>
        </p:nvSpPr>
        <p:spPr/>
        <p:txBody>
          <a:bodyPr/>
          <a:lstStyle/>
          <a:p>
            <a:pPr lvl="0"/>
            <a:r>
              <a:rPr lang="en-US" altLang="ko-KR" b="1" dirty="0" smtClean="0"/>
              <a:t>Intervention</a:t>
            </a:r>
            <a:endParaRPr lang="en-US" b="1" dirty="0"/>
          </a:p>
        </p:txBody>
      </p:sp>
      <p:sp>
        <p:nvSpPr>
          <p:cNvPr id="5" name="Content Placeholder 4"/>
          <p:cNvSpPr>
            <a:spLocks noGrp="1"/>
          </p:cNvSpPr>
          <p:nvPr>
            <p:ph idx="10"/>
          </p:nvPr>
        </p:nvSpPr>
        <p:spPr/>
        <p:txBody>
          <a:bodyPr/>
          <a:lstStyle/>
          <a:p>
            <a:pPr>
              <a:buFont typeface="Arial" pitchFamily="34" charset="0"/>
              <a:buChar char="•"/>
            </a:pPr>
            <a:r>
              <a:rPr lang="en-US" sz="2800" dirty="0" smtClean="0"/>
              <a:t>Use of physical activity and adequate diet practice</a:t>
            </a:r>
          </a:p>
          <a:p>
            <a:pPr>
              <a:buFont typeface="Arial" pitchFamily="34" charset="0"/>
              <a:buChar char="•"/>
            </a:pPr>
            <a:r>
              <a:rPr lang="en-US" sz="2800" dirty="0" smtClean="0"/>
              <a:t>Nursing  education, coordinating with physical therapy, dietician to personalize food plan</a:t>
            </a:r>
          </a:p>
          <a:p>
            <a:pPr>
              <a:buFont typeface="Arial" pitchFamily="34" charset="0"/>
              <a:buChar char="•"/>
            </a:pPr>
            <a:r>
              <a:rPr lang="en-US" sz="2800" dirty="0" smtClean="0"/>
              <a:t>Social worker involved in community for food and activity support</a:t>
            </a:r>
            <a:endParaRPr lang="en-US" sz="2800" dirty="0"/>
          </a:p>
        </p:txBody>
      </p:sp>
    </p:spTree>
    <p:extLst>
      <p:ext uri="{BB962C8B-B14F-4D97-AF65-F5344CB8AC3E}">
        <p14:creationId xmlns:p14="http://schemas.microsoft.com/office/powerpoint/2010/main" xmlns="" val="97910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2800" dirty="0" smtClean="0">
                <a:ea typeface="맑은 고딕" pitchFamily="50" charset="-127"/>
              </a:rPr>
              <a:t>Elderly Patients Diabetes Management</a:t>
            </a:r>
          </a:p>
        </p:txBody>
      </p:sp>
      <p:sp>
        <p:nvSpPr>
          <p:cNvPr id="2" name="Content Placeholder 1"/>
          <p:cNvSpPr>
            <a:spLocks noGrp="1"/>
          </p:cNvSpPr>
          <p:nvPr>
            <p:ph idx="1"/>
          </p:nvPr>
        </p:nvSpPr>
        <p:spPr/>
        <p:txBody>
          <a:bodyPr/>
          <a:lstStyle/>
          <a:p>
            <a:pPr lvl="0"/>
            <a:r>
              <a:rPr lang="en-US" altLang="ko-KR" b="1" dirty="0" smtClean="0"/>
              <a:t>Evidence-Based Literature</a:t>
            </a:r>
            <a:endParaRPr lang="en-US" b="1" dirty="0"/>
          </a:p>
        </p:txBody>
      </p:sp>
      <p:sp>
        <p:nvSpPr>
          <p:cNvPr id="5" name="Content Placeholder 4"/>
          <p:cNvSpPr>
            <a:spLocks noGrp="1"/>
          </p:cNvSpPr>
          <p:nvPr>
            <p:ph idx="10"/>
          </p:nvPr>
        </p:nvSpPr>
        <p:spPr>
          <a:xfrm>
            <a:off x="1990056" y="1635646"/>
            <a:ext cx="6912768" cy="2995737"/>
          </a:xfrm>
        </p:spPr>
        <p:txBody>
          <a:bodyPr/>
          <a:lstStyle/>
          <a:p>
            <a:pPr>
              <a:buFont typeface="Arial" pitchFamily="34" charset="0"/>
              <a:buChar char="•"/>
            </a:pPr>
            <a:r>
              <a:rPr lang="en-US" sz="2800" dirty="0" smtClean="0"/>
              <a:t>Taylor et al. (2016) - effect of social cognitive theory in promoting a lifestyle change, finds a positive relationship in coping efficacy and managing type-2-diabetes</a:t>
            </a:r>
          </a:p>
          <a:p>
            <a:pPr>
              <a:buFont typeface="Arial" pitchFamily="34" charset="0"/>
              <a:buChar char="•"/>
            </a:pPr>
            <a:r>
              <a:rPr lang="en-US" sz="2800" dirty="0" smtClean="0"/>
              <a:t>Matthews et al. (2017) the engagement of physical activity consultation has a positive effect on promoting exercise to manage blood sugar levels among patients. </a:t>
            </a:r>
          </a:p>
          <a:p>
            <a:r>
              <a:rPr lang="en-US" sz="2800" dirty="0" smtClean="0"/>
              <a:t> </a:t>
            </a:r>
            <a:endParaRPr lang="en-US" sz="2800" dirty="0"/>
          </a:p>
        </p:txBody>
      </p:sp>
    </p:spTree>
    <p:extLst>
      <p:ext uri="{BB962C8B-B14F-4D97-AF65-F5344CB8AC3E}">
        <p14:creationId xmlns:p14="http://schemas.microsoft.com/office/powerpoint/2010/main" xmlns="" val="979107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2800" dirty="0" smtClean="0">
                <a:ea typeface="맑은 고딕" pitchFamily="50" charset="-127"/>
              </a:rPr>
              <a:t>Elderly Patients Diabetes Management</a:t>
            </a:r>
          </a:p>
        </p:txBody>
      </p:sp>
      <p:sp>
        <p:nvSpPr>
          <p:cNvPr id="2" name="Content Placeholder 1"/>
          <p:cNvSpPr>
            <a:spLocks noGrp="1"/>
          </p:cNvSpPr>
          <p:nvPr>
            <p:ph idx="1"/>
          </p:nvPr>
        </p:nvSpPr>
        <p:spPr/>
        <p:txBody>
          <a:bodyPr/>
          <a:lstStyle/>
          <a:p>
            <a:r>
              <a:rPr lang="en-US" altLang="ko-KR" b="1" dirty="0" smtClean="0"/>
              <a:t>Evidence-Based Literature</a:t>
            </a:r>
            <a:endParaRPr lang="en-US" b="1" dirty="0" smtClean="0"/>
          </a:p>
        </p:txBody>
      </p:sp>
      <p:sp>
        <p:nvSpPr>
          <p:cNvPr id="5" name="Content Placeholder 4"/>
          <p:cNvSpPr>
            <a:spLocks noGrp="1"/>
          </p:cNvSpPr>
          <p:nvPr>
            <p:ph idx="10"/>
          </p:nvPr>
        </p:nvSpPr>
        <p:spPr/>
        <p:txBody>
          <a:bodyPr/>
          <a:lstStyle/>
          <a:p>
            <a:pPr>
              <a:buFont typeface="Arial" pitchFamily="34" charset="0"/>
              <a:buChar char="•"/>
            </a:pPr>
            <a:r>
              <a:rPr lang="en-US" sz="2800" dirty="0" smtClean="0"/>
              <a:t>Mendes (2016) finds that diabetes is not properly managed through lifestyle modifications </a:t>
            </a:r>
          </a:p>
          <a:p>
            <a:pPr>
              <a:buFont typeface="Arial" pitchFamily="34" charset="0"/>
              <a:buChar char="•"/>
            </a:pPr>
            <a:r>
              <a:rPr lang="en-US" sz="2800" dirty="0" err="1" smtClean="0"/>
              <a:t>Barreira</a:t>
            </a:r>
            <a:r>
              <a:rPr lang="en-US" sz="2800" dirty="0" smtClean="0"/>
              <a:t> et al. (2018), find out that physical exercise is  a key tool that is used in the control of glucose and lipid profile and combined with nutrition programs, there is an increased success chance</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2800" dirty="0" smtClean="0">
                <a:ea typeface="맑은 고딕" pitchFamily="50" charset="-127"/>
              </a:rPr>
              <a:t>Elderly Patients Diabetes Management</a:t>
            </a:r>
          </a:p>
        </p:txBody>
      </p:sp>
      <p:sp>
        <p:nvSpPr>
          <p:cNvPr id="2" name="Content Placeholder 1"/>
          <p:cNvSpPr>
            <a:spLocks noGrp="1"/>
          </p:cNvSpPr>
          <p:nvPr>
            <p:ph idx="1"/>
          </p:nvPr>
        </p:nvSpPr>
        <p:spPr/>
        <p:txBody>
          <a:bodyPr/>
          <a:lstStyle/>
          <a:p>
            <a:pPr lvl="0"/>
            <a:r>
              <a:rPr lang="en-US" altLang="ko-KR" b="1" dirty="0" smtClean="0"/>
              <a:t>Objectives</a:t>
            </a:r>
            <a:endParaRPr lang="en-US" b="1" dirty="0"/>
          </a:p>
        </p:txBody>
      </p:sp>
      <p:sp>
        <p:nvSpPr>
          <p:cNvPr id="5" name="Content Placeholder 4"/>
          <p:cNvSpPr>
            <a:spLocks noGrp="1"/>
          </p:cNvSpPr>
          <p:nvPr>
            <p:ph idx="10"/>
          </p:nvPr>
        </p:nvSpPr>
        <p:spPr>
          <a:xfrm>
            <a:off x="1990056" y="1563638"/>
            <a:ext cx="6912768" cy="2995737"/>
          </a:xfrm>
        </p:spPr>
        <p:txBody>
          <a:bodyPr/>
          <a:lstStyle/>
          <a:p>
            <a:pPr>
              <a:buFont typeface="Arial" pitchFamily="34" charset="0"/>
              <a:buChar char="•"/>
            </a:pPr>
            <a:r>
              <a:rPr lang="en-US" sz="2800" dirty="0" smtClean="0"/>
              <a:t>1) an expectation of improving diet </a:t>
            </a:r>
            <a:r>
              <a:rPr lang="en-US" sz="2800" dirty="0" err="1" smtClean="0"/>
              <a:t>pla</a:t>
            </a:r>
            <a:endParaRPr lang="en-US" sz="2800" dirty="0" smtClean="0"/>
          </a:p>
          <a:p>
            <a:pPr>
              <a:buFont typeface="Arial" pitchFamily="34" charset="0"/>
              <a:buChar char="•"/>
            </a:pPr>
            <a:r>
              <a:rPr lang="en-US" sz="2800" dirty="0" smtClean="0"/>
              <a:t>2) A reduction in the rate of reporting diabetic symptoms</a:t>
            </a:r>
          </a:p>
          <a:p>
            <a:pPr>
              <a:buFont typeface="Arial" pitchFamily="34" charset="0"/>
              <a:buChar char="•"/>
            </a:pPr>
            <a:r>
              <a:rPr lang="en-US" sz="2800" dirty="0" smtClean="0"/>
              <a:t>3) an expected increase in the rate of physical activity</a:t>
            </a:r>
          </a:p>
          <a:p>
            <a:pPr>
              <a:buFont typeface="Arial" pitchFamily="34" charset="0"/>
              <a:buChar char="•"/>
            </a:pPr>
            <a:r>
              <a:rPr lang="en-US" sz="2800" dirty="0" smtClean="0"/>
              <a:t>4) an expected improvement in finger blood stick result and HbA1c. </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2800" dirty="0" smtClean="0">
                <a:ea typeface="맑은 고딕" pitchFamily="50" charset="-127"/>
              </a:rPr>
              <a:t>Elderly Patients Diabetes Management</a:t>
            </a:r>
          </a:p>
        </p:txBody>
      </p:sp>
      <p:sp>
        <p:nvSpPr>
          <p:cNvPr id="2" name="Content Placeholder 1"/>
          <p:cNvSpPr>
            <a:spLocks noGrp="1"/>
          </p:cNvSpPr>
          <p:nvPr>
            <p:ph idx="1"/>
          </p:nvPr>
        </p:nvSpPr>
        <p:spPr/>
        <p:txBody>
          <a:bodyPr/>
          <a:lstStyle/>
          <a:p>
            <a:pPr lvl="0"/>
            <a:r>
              <a:rPr lang="en-US" b="1" dirty="0" smtClean="0"/>
              <a:t>Resources Needed</a:t>
            </a:r>
            <a:endParaRPr lang="en-US" b="1" dirty="0"/>
          </a:p>
        </p:txBody>
      </p:sp>
      <p:sp>
        <p:nvSpPr>
          <p:cNvPr id="5" name="Content Placeholder 4"/>
          <p:cNvSpPr>
            <a:spLocks noGrp="1"/>
          </p:cNvSpPr>
          <p:nvPr>
            <p:ph idx="10"/>
          </p:nvPr>
        </p:nvSpPr>
        <p:spPr/>
        <p:txBody>
          <a:bodyPr/>
          <a:lstStyle/>
          <a:p>
            <a:pPr>
              <a:buFont typeface="Arial" pitchFamily="34" charset="0"/>
              <a:buChar char="•"/>
            </a:pPr>
            <a:r>
              <a:rPr lang="en-US" sz="2800" dirty="0" smtClean="0"/>
              <a:t>Physical activity guidelines – Health.gov (2019) 2</a:t>
            </a:r>
            <a:r>
              <a:rPr lang="en-US" sz="2800" baseline="30000" dirty="0" smtClean="0"/>
              <a:t>nd</a:t>
            </a:r>
            <a:r>
              <a:rPr lang="en-US" sz="2800" dirty="0" smtClean="0"/>
              <a:t> edition guidelines on physical activity</a:t>
            </a:r>
          </a:p>
          <a:p>
            <a:pPr>
              <a:buFont typeface="Arial" pitchFamily="34" charset="0"/>
              <a:buChar char="•"/>
            </a:pPr>
            <a:r>
              <a:rPr lang="en-US" sz="2800" dirty="0" smtClean="0"/>
              <a:t>Dietary recommendations guidelines – individual-specific diet guidelines for individuals</a:t>
            </a:r>
          </a:p>
        </p:txBody>
      </p:sp>
    </p:spTree>
    <p:extLst>
      <p:ext uri="{BB962C8B-B14F-4D97-AF65-F5344CB8AC3E}">
        <p14:creationId xmlns:p14="http://schemas.microsoft.com/office/powerpoint/2010/main" xmlns="" val="979107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2800" dirty="0" smtClean="0">
                <a:ea typeface="맑은 고딕" pitchFamily="50" charset="-127"/>
              </a:rPr>
              <a:t>Elderly Patients Diabetes Management</a:t>
            </a:r>
          </a:p>
        </p:txBody>
      </p:sp>
      <p:sp>
        <p:nvSpPr>
          <p:cNvPr id="2" name="Content Placeholder 1"/>
          <p:cNvSpPr>
            <a:spLocks noGrp="1"/>
          </p:cNvSpPr>
          <p:nvPr>
            <p:ph idx="1"/>
          </p:nvPr>
        </p:nvSpPr>
        <p:spPr/>
        <p:txBody>
          <a:bodyPr/>
          <a:lstStyle/>
          <a:p>
            <a:pPr lvl="0"/>
            <a:r>
              <a:rPr lang="en-US" altLang="ko-KR" b="1" dirty="0" smtClean="0"/>
              <a:t>Anticipated Outcomes</a:t>
            </a:r>
            <a:endParaRPr lang="en-US" b="1" dirty="0"/>
          </a:p>
        </p:txBody>
      </p:sp>
      <p:sp>
        <p:nvSpPr>
          <p:cNvPr id="5" name="Content Placeholder 4"/>
          <p:cNvSpPr>
            <a:spLocks noGrp="1"/>
          </p:cNvSpPr>
          <p:nvPr>
            <p:ph idx="10"/>
          </p:nvPr>
        </p:nvSpPr>
        <p:spPr>
          <a:xfrm>
            <a:off x="1990056" y="1563638"/>
            <a:ext cx="6912768" cy="2995737"/>
          </a:xfrm>
        </p:spPr>
        <p:txBody>
          <a:bodyPr/>
          <a:lstStyle/>
          <a:p>
            <a:pPr>
              <a:buFont typeface="Arial" pitchFamily="34" charset="0"/>
              <a:buChar char="•"/>
            </a:pPr>
            <a:r>
              <a:rPr lang="en-US" sz="2800" dirty="0" smtClean="0"/>
              <a:t>First, improving the diet plans in the home care systems</a:t>
            </a:r>
          </a:p>
          <a:p>
            <a:pPr>
              <a:buFont typeface="Arial" pitchFamily="34" charset="0"/>
              <a:buChar char="•"/>
            </a:pPr>
            <a:r>
              <a:rPr lang="en-US" sz="2800" dirty="0" smtClean="0"/>
              <a:t>Second, there is an expected reduction in the rate of reporting of diabetes symptoms and attacks</a:t>
            </a:r>
          </a:p>
          <a:p>
            <a:pPr>
              <a:buFont typeface="Arial" pitchFamily="34" charset="0"/>
              <a:buChar char="•"/>
            </a:pPr>
            <a:r>
              <a:rPr lang="en-US" sz="2800" dirty="0" smtClean="0"/>
              <a:t>Third, there is an expected increase in the standard precautions that are undertaken to prevent diabetes</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2800" dirty="0" smtClean="0">
                <a:ea typeface="맑은 고딕" pitchFamily="50" charset="-127"/>
              </a:rPr>
              <a:t>Elderly Patients Diabetes Management</a:t>
            </a:r>
          </a:p>
        </p:txBody>
      </p:sp>
      <p:sp>
        <p:nvSpPr>
          <p:cNvPr id="2" name="Content Placeholder 1"/>
          <p:cNvSpPr>
            <a:spLocks noGrp="1"/>
          </p:cNvSpPr>
          <p:nvPr>
            <p:ph idx="1"/>
          </p:nvPr>
        </p:nvSpPr>
        <p:spPr/>
        <p:txBody>
          <a:bodyPr/>
          <a:lstStyle/>
          <a:p>
            <a:pPr lvl="0"/>
            <a:r>
              <a:rPr lang="en-US" altLang="ko-KR" b="1" dirty="0" smtClean="0"/>
              <a:t>Anticipated Outcomes</a:t>
            </a:r>
            <a:endParaRPr lang="en-US" b="1" dirty="0"/>
          </a:p>
        </p:txBody>
      </p:sp>
      <p:sp>
        <p:nvSpPr>
          <p:cNvPr id="5" name="Content Placeholder 4"/>
          <p:cNvSpPr>
            <a:spLocks noGrp="1"/>
          </p:cNvSpPr>
          <p:nvPr>
            <p:ph idx="10"/>
          </p:nvPr>
        </p:nvSpPr>
        <p:spPr>
          <a:xfrm>
            <a:off x="1990056" y="1563638"/>
            <a:ext cx="6912768" cy="2995737"/>
          </a:xfrm>
        </p:spPr>
        <p:txBody>
          <a:bodyPr/>
          <a:lstStyle/>
          <a:p>
            <a:pPr>
              <a:buFont typeface="Arial" pitchFamily="34" charset="0"/>
              <a:buChar char="•"/>
            </a:pPr>
            <a:r>
              <a:rPr lang="en-US" sz="2800" dirty="0" smtClean="0"/>
              <a:t>Fourth - increase rate of physical activity engagement by elderly persons; important strategy for healthy sustenance (</a:t>
            </a:r>
            <a:r>
              <a:rPr lang="en-US" sz="2800" dirty="0" err="1" smtClean="0"/>
              <a:t>Langhammer</a:t>
            </a:r>
            <a:r>
              <a:rPr lang="en-US" sz="2800" dirty="0" smtClean="0"/>
              <a:t> et al., 2018)</a:t>
            </a:r>
          </a:p>
          <a:p>
            <a:pPr>
              <a:buFont typeface="Arial" pitchFamily="34" charset="0"/>
              <a:buChar char="•"/>
            </a:pPr>
            <a:r>
              <a:rPr lang="en-US" sz="2800" dirty="0" smtClean="0"/>
              <a:t> Fifth, increase is expected in the efficiency of the home care setting in providing physical activity assistance and dietary needs to the elderly </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2800" dirty="0" smtClean="0">
                <a:ea typeface="맑은 고딕" pitchFamily="50" charset="-127"/>
              </a:rPr>
              <a:t>Elderly Patients Diabetes Management</a:t>
            </a:r>
          </a:p>
        </p:txBody>
      </p:sp>
      <p:sp>
        <p:nvSpPr>
          <p:cNvPr id="2" name="Content Placeholder 1"/>
          <p:cNvSpPr>
            <a:spLocks noGrp="1"/>
          </p:cNvSpPr>
          <p:nvPr>
            <p:ph idx="1"/>
          </p:nvPr>
        </p:nvSpPr>
        <p:spPr/>
        <p:txBody>
          <a:bodyPr/>
          <a:lstStyle/>
          <a:p>
            <a:pPr lvl="0"/>
            <a:r>
              <a:rPr lang="en-US" altLang="ko-KR" b="1" dirty="0" smtClean="0"/>
              <a:t>Evaluating the Outcomes – Process Evaluation</a:t>
            </a:r>
            <a:endParaRPr lang="en-US" b="1" dirty="0"/>
          </a:p>
        </p:txBody>
      </p:sp>
      <p:sp>
        <p:nvSpPr>
          <p:cNvPr id="5" name="Content Placeholder 4"/>
          <p:cNvSpPr>
            <a:spLocks noGrp="1"/>
          </p:cNvSpPr>
          <p:nvPr>
            <p:ph idx="10"/>
          </p:nvPr>
        </p:nvSpPr>
        <p:spPr/>
        <p:txBody>
          <a:bodyPr/>
          <a:lstStyle/>
          <a:p>
            <a:pPr>
              <a:buFont typeface="Arial" pitchFamily="34" charset="0"/>
              <a:buChar char="•"/>
            </a:pPr>
            <a:r>
              <a:rPr lang="en-US" sz="2800" dirty="0" smtClean="0"/>
              <a:t>Process evaluation is also useful where there are no accurate data to provide the appropriate information on an ongoing process which can create flexibility in implementation.</a:t>
            </a:r>
            <a:endParaRPr lang="ko-KR" altLang="en-US" sz="2800" dirty="0" smtClean="0"/>
          </a:p>
          <a:p>
            <a:pPr>
              <a:buFont typeface="Arial" pitchFamily="34" charset="0"/>
              <a:buChar char="•"/>
            </a:pPr>
            <a:r>
              <a:rPr lang="en-US" sz="2800" dirty="0" smtClean="0"/>
              <a:t>Multiple evaluations</a:t>
            </a:r>
          </a:p>
        </p:txBody>
      </p:sp>
    </p:spTree>
    <p:extLst>
      <p:ext uri="{BB962C8B-B14F-4D97-AF65-F5344CB8AC3E}">
        <p14:creationId xmlns:p14="http://schemas.microsoft.com/office/powerpoint/2010/main" xmlns="" val="979107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2800" dirty="0" smtClean="0">
                <a:ea typeface="맑은 고딕" pitchFamily="50" charset="-127"/>
              </a:rPr>
              <a:t>Elderly Patients Diabetes Management</a:t>
            </a:r>
          </a:p>
        </p:txBody>
      </p:sp>
      <p:sp>
        <p:nvSpPr>
          <p:cNvPr id="2" name="Content Placeholder 1"/>
          <p:cNvSpPr>
            <a:spLocks noGrp="1"/>
          </p:cNvSpPr>
          <p:nvPr>
            <p:ph idx="1"/>
          </p:nvPr>
        </p:nvSpPr>
        <p:spPr/>
        <p:txBody>
          <a:bodyPr/>
          <a:lstStyle/>
          <a:p>
            <a:r>
              <a:rPr lang="en-US" altLang="ko-KR" b="1" dirty="0" smtClean="0"/>
              <a:t>Evaluating the Outcomes </a:t>
            </a:r>
            <a:endParaRPr lang="en-US" b="1" dirty="0" smtClean="0"/>
          </a:p>
        </p:txBody>
      </p:sp>
      <p:sp>
        <p:nvSpPr>
          <p:cNvPr id="5" name="Content Placeholder 4"/>
          <p:cNvSpPr>
            <a:spLocks noGrp="1"/>
          </p:cNvSpPr>
          <p:nvPr>
            <p:ph idx="10"/>
          </p:nvPr>
        </p:nvSpPr>
        <p:spPr>
          <a:xfrm>
            <a:off x="1990056" y="1563638"/>
            <a:ext cx="6912768" cy="2995737"/>
          </a:xfrm>
        </p:spPr>
        <p:txBody>
          <a:bodyPr/>
          <a:lstStyle/>
          <a:p>
            <a:pPr>
              <a:buFont typeface="Arial" pitchFamily="34" charset="0"/>
              <a:buChar char="•"/>
            </a:pPr>
            <a:r>
              <a:rPr lang="en-US" sz="2800" dirty="0" smtClean="0"/>
              <a:t>Number of cases of diabetes attacks</a:t>
            </a:r>
          </a:p>
          <a:p>
            <a:pPr>
              <a:buFont typeface="Arial" pitchFamily="34" charset="0"/>
              <a:buChar char="•"/>
            </a:pPr>
            <a:r>
              <a:rPr lang="en-US" altLang="ko-KR" sz="2800" dirty="0" smtClean="0">
                <a:latin typeface="Arial" pitchFamily="34" charset="0"/>
                <a:cs typeface="Arial" pitchFamily="34" charset="0"/>
              </a:rPr>
              <a:t>Average time per week elderly patients engage in physical activity</a:t>
            </a:r>
          </a:p>
          <a:p>
            <a:pPr>
              <a:buFont typeface="Arial" pitchFamily="34" charset="0"/>
              <a:buChar char="•"/>
            </a:pPr>
            <a:r>
              <a:rPr lang="en-US" altLang="ko-KR" sz="2800" dirty="0" smtClean="0"/>
              <a:t>The rate of adherence to designed meal plans to meet key dietary needs and manage diabetes</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xmlns="" val="979107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sz="2800" dirty="0" smtClean="0">
                <a:ea typeface="맑은 고딕" pitchFamily="50" charset="-127"/>
              </a:rPr>
              <a:t>Elderly Patients Diabetes Management</a:t>
            </a:r>
          </a:p>
        </p:txBody>
      </p:sp>
      <p:sp>
        <p:nvSpPr>
          <p:cNvPr id="2" name="Content Placeholder 1"/>
          <p:cNvSpPr>
            <a:spLocks noGrp="1"/>
          </p:cNvSpPr>
          <p:nvPr>
            <p:ph idx="1"/>
          </p:nvPr>
        </p:nvSpPr>
        <p:spPr/>
        <p:txBody>
          <a:bodyPr/>
          <a:lstStyle/>
          <a:p>
            <a:pPr lvl="0"/>
            <a:r>
              <a:rPr lang="en-US" altLang="ko-KR" b="1" dirty="0" smtClean="0"/>
              <a:t>References</a:t>
            </a:r>
            <a:endParaRPr lang="en-US" b="1" dirty="0"/>
          </a:p>
        </p:txBody>
      </p:sp>
      <p:sp>
        <p:nvSpPr>
          <p:cNvPr id="5" name="Content Placeholder 4"/>
          <p:cNvSpPr>
            <a:spLocks noGrp="1"/>
          </p:cNvSpPr>
          <p:nvPr>
            <p:ph idx="10"/>
          </p:nvPr>
        </p:nvSpPr>
        <p:spPr/>
        <p:txBody>
          <a:bodyPr/>
          <a:lstStyle/>
          <a:p>
            <a:pPr>
              <a:buFont typeface="Arial" pitchFamily="34" charset="0"/>
              <a:buChar char="•"/>
            </a:pPr>
            <a:r>
              <a:rPr lang="en-US" sz="1100" dirty="0" err="1" smtClean="0"/>
              <a:t>Barreira</a:t>
            </a:r>
            <a:r>
              <a:rPr lang="en-US" sz="1100" dirty="0" smtClean="0"/>
              <a:t>, E., Novo, A., </a:t>
            </a:r>
            <a:r>
              <a:rPr lang="en-US" sz="1100" dirty="0" err="1" smtClean="0"/>
              <a:t>Vaz</a:t>
            </a:r>
            <a:r>
              <a:rPr lang="en-US" sz="1100" dirty="0" smtClean="0"/>
              <a:t>, J. A., Pereira, A. M. G. (2018). Dietary program and physical activity impact on biochemical markers in patients with type 2 diabetes: A systematic review. </a:t>
            </a:r>
            <a:r>
              <a:rPr lang="en-US" sz="1100" i="1" dirty="0" err="1" smtClean="0"/>
              <a:t>Atención</a:t>
            </a:r>
            <a:r>
              <a:rPr lang="en-US" sz="1100" i="1" dirty="0" smtClean="0"/>
              <a:t> </a:t>
            </a:r>
            <a:r>
              <a:rPr lang="en-US" sz="1100" i="1" dirty="0" err="1" smtClean="0"/>
              <a:t>Primaria</a:t>
            </a:r>
            <a:r>
              <a:rPr lang="en-US" sz="1100" i="1" dirty="0" smtClean="0"/>
              <a:t>, 50</a:t>
            </a:r>
            <a:r>
              <a:rPr lang="en-US" sz="1100" dirty="0" smtClean="0"/>
              <a:t>(10): 590-610. https://www.sciencedirect.com/science/article/pii/S021265671730152X#!</a:t>
            </a:r>
          </a:p>
          <a:p>
            <a:pPr>
              <a:buFont typeface="Arial" pitchFamily="34" charset="0"/>
              <a:buChar char="•"/>
            </a:pPr>
            <a:r>
              <a:rPr lang="en-US" sz="1100" dirty="0" smtClean="0"/>
              <a:t>CDC. (Centers for Disease Control and Prevention). (2020). </a:t>
            </a:r>
            <a:r>
              <a:rPr lang="en-US" sz="1100" i="1" dirty="0" smtClean="0"/>
              <a:t>Types of Evaluation</a:t>
            </a:r>
            <a:r>
              <a:rPr lang="en-US" sz="1100" dirty="0" smtClean="0"/>
              <a:t>.  https://www.cdc.gov/std/Program/pupestd/Types%20of%20Evaluation.pdf</a:t>
            </a:r>
          </a:p>
          <a:p>
            <a:pPr>
              <a:buFont typeface="Arial" pitchFamily="34" charset="0"/>
              <a:buChar char="•"/>
            </a:pPr>
            <a:r>
              <a:rPr lang="en-US" sz="1100" dirty="0" smtClean="0"/>
              <a:t>Health.gov. (2019). </a:t>
            </a:r>
            <a:r>
              <a:rPr lang="en-US" sz="1100" i="1" dirty="0" smtClean="0"/>
              <a:t>Physical Activity Guidelines 2nd Edition</a:t>
            </a:r>
            <a:r>
              <a:rPr lang="en-US" sz="1100" dirty="0" smtClean="0"/>
              <a:t>. https://health.gov/sites/default/files/2019-09/Physical_Activity_Guidelines_2nd_edition.pdf</a:t>
            </a:r>
          </a:p>
          <a:p>
            <a:pPr>
              <a:buFont typeface="Arial" pitchFamily="34" charset="0"/>
              <a:buChar char="•"/>
            </a:pPr>
            <a:r>
              <a:rPr lang="en-US" sz="1100" dirty="0" err="1" smtClean="0"/>
              <a:t>Langhammer</a:t>
            </a:r>
            <a:r>
              <a:rPr lang="en-US" sz="1100" dirty="0" smtClean="0"/>
              <a:t>, B., </a:t>
            </a:r>
            <a:r>
              <a:rPr lang="en-US" sz="1100" dirty="0" err="1" smtClean="0"/>
              <a:t>Bergland</a:t>
            </a:r>
            <a:r>
              <a:rPr lang="en-US" sz="1100" dirty="0" smtClean="0"/>
              <a:t>, A., </a:t>
            </a:r>
            <a:r>
              <a:rPr lang="en-US" sz="1100" dirty="0" err="1" smtClean="0"/>
              <a:t>Rydwik</a:t>
            </a:r>
            <a:r>
              <a:rPr lang="en-US" sz="1100" dirty="0" smtClean="0"/>
              <a:t>, E. (2018). The Importance of Physical Activity Exercise among Older People. </a:t>
            </a:r>
            <a:r>
              <a:rPr lang="en-US" sz="1100" i="1" dirty="0" smtClean="0"/>
              <a:t>Biomed Research Internationa</a:t>
            </a:r>
            <a:r>
              <a:rPr lang="en-US" sz="1100" dirty="0" smtClean="0"/>
              <a:t>l. DOI: 10.1155/2018/7856823</a:t>
            </a:r>
          </a:p>
          <a:p>
            <a:pPr>
              <a:buFont typeface="Arial" pitchFamily="34" charset="0"/>
              <a:buChar char="•"/>
            </a:pPr>
            <a:r>
              <a:rPr lang="en-US" sz="1100" dirty="0" smtClean="0"/>
              <a:t>Matthews, L., Kirk, A., McCallum, M., </a:t>
            </a:r>
            <a:r>
              <a:rPr lang="en-US" sz="1100" dirty="0" err="1" smtClean="0"/>
              <a:t>Mutrie</a:t>
            </a:r>
            <a:r>
              <a:rPr lang="en-US" sz="1100" dirty="0" smtClean="0"/>
              <a:t>, N., Gold, A., Keen, A. (2017). The feasibility of a physical activity intervention for adults within routine diabetes care: a process evaluation. </a:t>
            </a:r>
            <a:r>
              <a:rPr lang="en-US" sz="1100" i="1" dirty="0" smtClean="0"/>
              <a:t>Practical Diabetes, 34</a:t>
            </a:r>
            <a:r>
              <a:rPr lang="en-US" sz="1100" dirty="0" smtClean="0"/>
              <a:t>(1), 7-12a. https://doi.org/10.1002/pdi.2069</a:t>
            </a:r>
          </a:p>
          <a:p>
            <a:pPr>
              <a:buFont typeface="Arial" pitchFamily="34" charset="0"/>
              <a:buChar char="•"/>
            </a:pPr>
            <a:r>
              <a:rPr lang="en-US" sz="1100" dirty="0" smtClean="0"/>
              <a:t>Mendes, A. (2016). Importance of nutrition in the care of patients with diabetes. </a:t>
            </a:r>
            <a:r>
              <a:rPr lang="en-US" sz="1100" i="1" dirty="0" smtClean="0"/>
              <a:t>British Journal of Community Nursing, 21</a:t>
            </a:r>
            <a:r>
              <a:rPr lang="en-US" sz="1100" dirty="0" smtClean="0"/>
              <a:t>(4): 212. DOI: 10.12968/bjcn.2016.21.4.212</a:t>
            </a:r>
          </a:p>
          <a:p>
            <a:pPr>
              <a:buFont typeface="Arial" pitchFamily="34" charset="0"/>
              <a:buChar char="•"/>
            </a:pPr>
            <a:r>
              <a:rPr lang="en-US" sz="1100" dirty="0" smtClean="0"/>
              <a:t>Taylor, L., </a:t>
            </a:r>
            <a:r>
              <a:rPr lang="en-US" sz="1100" dirty="0" err="1" smtClean="0"/>
              <a:t>Raine</a:t>
            </a:r>
            <a:r>
              <a:rPr lang="en-US" sz="1100" dirty="0" smtClean="0"/>
              <a:t>, K. D., </a:t>
            </a:r>
            <a:r>
              <a:rPr lang="en-US" sz="1100" dirty="0" err="1" smtClean="0"/>
              <a:t>Plotnikoff</a:t>
            </a:r>
            <a:r>
              <a:rPr lang="en-US" sz="1100" dirty="0" smtClean="0"/>
              <a:t>, R. C., </a:t>
            </a:r>
            <a:r>
              <a:rPr lang="en-US" sz="1100" dirty="0" err="1" smtClean="0"/>
              <a:t>Vallance</a:t>
            </a:r>
            <a:r>
              <a:rPr lang="en-US" sz="1100" dirty="0" smtClean="0"/>
              <a:t>, J. K., Sharma, A. M., Spence, J. C. (2016). Understanding physical activity in individuals with </a:t>
            </a:r>
            <a:r>
              <a:rPr lang="en-US" sz="1100" dirty="0" err="1" smtClean="0"/>
              <a:t>prediabetes</a:t>
            </a:r>
            <a:r>
              <a:rPr lang="en-US" sz="1100" dirty="0" smtClean="0"/>
              <a:t>: an application of social cognitive theory. </a:t>
            </a:r>
            <a:r>
              <a:rPr lang="en-US" sz="1100" i="1" dirty="0" err="1" smtClean="0"/>
              <a:t>Psychol</a:t>
            </a:r>
            <a:r>
              <a:rPr lang="en-US" sz="1100" i="1" dirty="0" smtClean="0"/>
              <a:t> Health Med, 21</a:t>
            </a:r>
            <a:r>
              <a:rPr lang="en-US" sz="1100" dirty="0" smtClean="0"/>
              <a:t>(2): 254-260. DOI: 10.1080/13548506.2015.1058486</a:t>
            </a:r>
          </a:p>
          <a:p>
            <a:pPr>
              <a:buFont typeface="Arial" pitchFamily="34" charset="0"/>
              <a:buChar char="•"/>
            </a:pPr>
            <a:r>
              <a:rPr lang="en-US" sz="1100" dirty="0" smtClean="0"/>
              <a:t>Wake, A. D. (2020). </a:t>
            </a:r>
            <a:r>
              <a:rPr lang="en-US" sz="1100" dirty="0" err="1" smtClean="0"/>
              <a:t>Antidiabetic</a:t>
            </a:r>
            <a:r>
              <a:rPr lang="en-US" sz="1100" dirty="0" smtClean="0"/>
              <a:t> Effects of Physical Activity: How It Helps to Control Type 2 Diabetes. Diabetes, Metabolic Syndrome and Obesity : Targets and Therapy, </a:t>
            </a:r>
            <a:r>
              <a:rPr lang="en-US" sz="1100" i="1" dirty="0" err="1" smtClean="0"/>
              <a:t>ume</a:t>
            </a:r>
            <a:r>
              <a:rPr lang="en-US" sz="1100" i="1" dirty="0" smtClean="0"/>
              <a:t> 13</a:t>
            </a:r>
            <a:r>
              <a:rPr lang="en-US" sz="1100" dirty="0" smtClean="0"/>
              <a:t>, 2909–2923.</a:t>
            </a:r>
            <a:endParaRPr lang="en-US" sz="1100" dirty="0"/>
          </a:p>
        </p:txBody>
      </p:sp>
    </p:spTree>
    <p:extLst>
      <p:ext uri="{BB962C8B-B14F-4D97-AF65-F5344CB8AC3E}">
        <p14:creationId xmlns:p14="http://schemas.microsoft.com/office/powerpoint/2010/main" xmlns="" val="9791076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1891</TotalTime>
  <Words>1413</Words>
  <Application>Microsoft Office PowerPoint</Application>
  <PresentationFormat>On-screen Show (16:9)</PresentationFormat>
  <Paragraphs>72</Paragraphs>
  <Slides>11</Slides>
  <Notes>9</Notes>
  <HiddenSlides>0</HiddenSlides>
  <MMClips>0</MMClip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Office Theme</vt:lpstr>
      <vt:lpstr>Custom Design</vt:lpstr>
      <vt:lpstr>Slide 1</vt:lpstr>
      <vt:lpstr>Elderly Patients Diabetes Management</vt:lpstr>
      <vt:lpstr>Elderly Patients Diabetes Management</vt:lpstr>
      <vt:lpstr>Elderly Patients Diabetes Management</vt:lpstr>
      <vt:lpstr>Elderly Patients Diabetes Management</vt:lpstr>
      <vt:lpstr>Elderly Patients Diabetes Management</vt:lpstr>
      <vt:lpstr>Elderly Patients Diabetes Management</vt:lpstr>
      <vt:lpstr>Elderly Patients Diabetes Management</vt:lpstr>
      <vt:lpstr>Elderly Patients Diabetes Management</vt:lpstr>
      <vt:lpstr>Elderly Patients Diabetes Management</vt:lpstr>
      <vt:lpstr>Elderly Patients Diabetes Management</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Kinyua</dc:creator>
  <cp:lastModifiedBy>Windows User</cp:lastModifiedBy>
  <cp:revision>45</cp:revision>
  <dcterms:created xsi:type="dcterms:W3CDTF">2014-04-01T16:27:38Z</dcterms:created>
  <dcterms:modified xsi:type="dcterms:W3CDTF">2021-08-21T14:03:55Z</dcterms:modified>
</cp:coreProperties>
</file>