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85" r:id="rId3"/>
    <p:sldId id="286" r:id="rId4"/>
    <p:sldId id="299" r:id="rId5"/>
    <p:sldId id="266" r:id="rId6"/>
    <p:sldId id="284" r:id="rId7"/>
    <p:sldId id="300" r:id="rId8"/>
    <p:sldId id="267" r:id="rId9"/>
    <p:sldId id="308" r:id="rId10"/>
    <p:sldId id="301" r:id="rId11"/>
    <p:sldId id="302" r:id="rId12"/>
    <p:sldId id="271" r:id="rId13"/>
    <p:sldId id="287" r:id="rId14"/>
    <p:sldId id="288" r:id="rId15"/>
    <p:sldId id="272" r:id="rId16"/>
    <p:sldId id="289" r:id="rId17"/>
    <p:sldId id="290" r:id="rId18"/>
    <p:sldId id="303" r:id="rId19"/>
    <p:sldId id="304" r:id="rId20"/>
    <p:sldId id="309" r:id="rId21"/>
    <p:sldId id="305" r:id="rId22"/>
    <p:sldId id="310" r:id="rId23"/>
    <p:sldId id="306" r:id="rId24"/>
    <p:sldId id="311" r:id="rId25"/>
    <p:sldId id="312" r:id="rId26"/>
    <p:sldId id="313" r:id="rId27"/>
    <p:sldId id="30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AC58"/>
    <a:srgbClr val="6D6E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592" autoAdjust="0"/>
  </p:normalViewPr>
  <p:slideViewPr>
    <p:cSldViewPr>
      <p:cViewPr varScale="1">
        <p:scale>
          <a:sx n="65" d="100"/>
          <a:sy n="65" d="100"/>
        </p:scale>
        <p:origin x="132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46"/>
    </p:cViewPr>
  </p:sorter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B9BC5-4EDE-4C72-86DF-4093F09F93E1}" type="datetimeFigureOut">
              <a:rPr lang="en-IN" smtClean="0">
                <a:latin typeface="Arial"/>
              </a:rPr>
              <a:t>20-10-2020</a:t>
            </a:fld>
            <a:endParaRPr lang="en-IN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40B92-29D6-4D06-8B86-F8D405344031}" type="slidenum">
              <a:rPr lang="en-IN" smtClean="0">
                <a:latin typeface="Arial"/>
              </a:rPr>
              <a:t>‹#›</a:t>
            </a:fld>
            <a:endParaRPr lang="en-IN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8274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96883670-6A55-4810-9A86-7A4C7DDD8F23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64B8062C-F101-445A-B352-A2F262F220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275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9pPr>
          </a:lstStyle>
          <a:p>
            <a:pPr eaLnBrk="1" hangingPunct="1"/>
            <a:fld id="{78408BF9-686B-48D4-B4C5-2A0CF70AA29A}" type="slidenum">
              <a:rPr lang="en-US" altLang="en-US" smtClean="0"/>
              <a:pPr eaLnBrk="1" hangingPunct="1"/>
              <a:t>2</a:t>
            </a:fld>
            <a:endParaRPr lang="en-US" altLang="en-US" dirty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dirty="0"/>
              <a:t>Class discussion - Is it ever acceptable to take gratuities?  What about coffee at a gas station that is free to anyone who purchases fuel?  Would it be wrong for a law enforcement officer to take the coffee if he or she purchased fuel?</a:t>
            </a:r>
          </a:p>
        </p:txBody>
      </p:sp>
    </p:spTree>
    <p:extLst>
      <p:ext uri="{BB962C8B-B14F-4D97-AF65-F5344CB8AC3E}">
        <p14:creationId xmlns:p14="http://schemas.microsoft.com/office/powerpoint/2010/main" val="3461319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9pPr>
          </a:lstStyle>
          <a:p>
            <a:pPr eaLnBrk="1" hangingPunct="1"/>
            <a:fld id="{78408BF9-686B-48D4-B4C5-2A0CF70AA29A}" type="slidenum">
              <a:rPr lang="en-US" altLang="en-US" smtClean="0"/>
              <a:pPr eaLnBrk="1" hangingPunct="1"/>
              <a:t>3</a:t>
            </a:fld>
            <a:endParaRPr lang="en-US" altLang="en-US" dirty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dirty="0"/>
              <a:t>Class discussion - Is it ever acceptable to take gratuities?  What about coffee at a gas station that is free to anyone who purchases fuel?  Would it be wrong for a law enforcement officer to take the coffee if he or she purchased fuel?</a:t>
            </a:r>
          </a:p>
        </p:txBody>
      </p:sp>
    </p:spTree>
    <p:extLst>
      <p:ext uri="{BB962C8B-B14F-4D97-AF65-F5344CB8AC3E}">
        <p14:creationId xmlns:p14="http://schemas.microsoft.com/office/powerpoint/2010/main" val="1350168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9pPr>
          </a:lstStyle>
          <a:p>
            <a:pPr eaLnBrk="1" hangingPunct="1"/>
            <a:fld id="{78408BF9-686B-48D4-B4C5-2A0CF70AA29A}" type="slidenum">
              <a:rPr lang="en-US" altLang="en-US" smtClean="0"/>
              <a:pPr eaLnBrk="1" hangingPunct="1"/>
              <a:t>5</a:t>
            </a:fld>
            <a:endParaRPr lang="en-US" altLang="en-US" dirty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dirty="0"/>
              <a:t>Class discussion - Is it ever acceptable to take gratuities?  What about coffee at a gas station that is free to anyone who purchases fuel?  Would it be wrong for a law enforcement officer to take the coffee if he or she purchased fuel?</a:t>
            </a:r>
          </a:p>
        </p:txBody>
      </p:sp>
    </p:spTree>
    <p:extLst>
      <p:ext uri="{BB962C8B-B14F-4D97-AF65-F5344CB8AC3E}">
        <p14:creationId xmlns:p14="http://schemas.microsoft.com/office/powerpoint/2010/main" val="2823246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9pPr>
          </a:lstStyle>
          <a:p>
            <a:pPr eaLnBrk="1" hangingPunct="1"/>
            <a:fld id="{78408BF9-686B-48D4-B4C5-2A0CF70AA29A}" type="slidenum">
              <a:rPr lang="en-US" altLang="en-US" smtClean="0"/>
              <a:pPr eaLnBrk="1" hangingPunct="1"/>
              <a:t>6</a:t>
            </a:fld>
            <a:endParaRPr lang="en-US" altLang="en-US" dirty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dirty="0"/>
              <a:t>Class discussion - Is it ever acceptable to take gratuities?  What about coffee at a gas station that is free to anyone who purchases fuel?  Would it be wrong for a law enforcement officer to take the coffee if he or she purchased fuel?</a:t>
            </a:r>
          </a:p>
        </p:txBody>
      </p:sp>
    </p:spTree>
    <p:extLst>
      <p:ext uri="{BB962C8B-B14F-4D97-AF65-F5344CB8AC3E}">
        <p14:creationId xmlns:p14="http://schemas.microsoft.com/office/powerpoint/2010/main" val="2811079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9pPr>
          </a:lstStyle>
          <a:p>
            <a:pPr eaLnBrk="1" hangingPunct="1"/>
            <a:fld id="{5A628746-DC44-41A7-84E0-A7C9E4CA4C8F}" type="slidenum">
              <a:rPr lang="en-US" altLang="en-US" smtClean="0"/>
              <a:pPr eaLnBrk="1" hangingPunct="1"/>
              <a:t>8</a:t>
            </a:fld>
            <a:endParaRPr lang="en-US" altLang="en-US" dirty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dirty="0"/>
              <a:t>Class discussion – Read article - http://livermore.patch.com/articles/officer-arrested-for-dui</a:t>
            </a:r>
          </a:p>
          <a:p>
            <a:pPr eaLnBrk="1" hangingPunct="1">
              <a:buFontTx/>
              <a:buChar char="•"/>
            </a:pPr>
            <a:r>
              <a:rPr lang="en-US" altLang="en-US" dirty="0"/>
              <a:t>Should this officer be given “professional courtesy?”  What could perhaps be the ramifications for doing so?</a:t>
            </a:r>
          </a:p>
          <a:p>
            <a:pPr eaLnBrk="1" hangingPunct="1">
              <a:buFontTx/>
              <a:buChar char="•"/>
            </a:pPr>
            <a:r>
              <a:rPr lang="en-US" altLang="en-US" dirty="0"/>
              <a:t>Should officers be given “professional courtesy” for minor offenses (such as speed, etc.)?</a:t>
            </a:r>
          </a:p>
          <a:p>
            <a:pPr eaLnBrk="1" hangingPunct="1">
              <a:buFontTx/>
              <a:buChar char="•"/>
            </a:pPr>
            <a:r>
              <a:rPr lang="en-US" altLang="en-US" dirty="0"/>
              <a:t>Do physicians, attorneys, or other professionals give professional courtesy to their colleagues?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6587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9pPr>
          </a:lstStyle>
          <a:p>
            <a:pPr eaLnBrk="1" hangingPunct="1"/>
            <a:fld id="{4956D56E-2840-43D8-917D-A9244B5057A2}" type="slidenum">
              <a:rPr lang="en-US" altLang="en-US" smtClean="0"/>
              <a:pPr eaLnBrk="1" hangingPunct="1"/>
              <a:t>12</a:t>
            </a:fld>
            <a:endParaRPr lang="en-US" altLang="en-US" dirty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960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9pPr>
          </a:lstStyle>
          <a:p>
            <a:pPr eaLnBrk="1" hangingPunct="1"/>
            <a:fld id="{605092F3-FBC0-412C-BB35-0094ABA41FB1}" type="slidenum">
              <a:rPr lang="en-US" altLang="en-US" smtClean="0"/>
              <a:pPr eaLnBrk="1" hangingPunct="1"/>
              <a:t>13</a:t>
            </a:fld>
            <a:endParaRPr lang="en-US" alt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2139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9pPr>
          </a:lstStyle>
          <a:p>
            <a:pPr eaLnBrk="1" hangingPunct="1"/>
            <a:fld id="{605092F3-FBC0-412C-BB35-0094ABA41FB1}" type="slidenum">
              <a:rPr lang="en-US" altLang="en-US" smtClean="0"/>
              <a:pPr eaLnBrk="1" hangingPunct="1"/>
              <a:t>14</a:t>
            </a:fld>
            <a:endParaRPr lang="en-US" alt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2792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9pPr>
          </a:lstStyle>
          <a:p>
            <a:pPr eaLnBrk="1" hangingPunct="1"/>
            <a:fld id="{605092F3-FBC0-412C-BB35-0094ABA41FB1}" type="slidenum">
              <a:rPr lang="en-US" altLang="en-US" smtClean="0"/>
              <a:pPr eaLnBrk="1" hangingPunct="1"/>
              <a:t>15</a:t>
            </a:fld>
            <a:endParaRPr lang="en-US" alt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8159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9pPr>
          </a:lstStyle>
          <a:p>
            <a:pPr eaLnBrk="1" hangingPunct="1"/>
            <a:fld id="{605092F3-FBC0-412C-BB35-0094ABA41FB1}" type="slidenum">
              <a:rPr lang="en-US" altLang="en-US" smtClean="0"/>
              <a:pPr eaLnBrk="1" hangingPunct="1"/>
              <a:t>16</a:t>
            </a:fld>
            <a:endParaRPr lang="en-US" alt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56698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ゴシック" pitchFamily="-92" charset="-128"/>
              </a:defRPr>
            </a:lvl9pPr>
          </a:lstStyle>
          <a:p>
            <a:pPr eaLnBrk="1" hangingPunct="1"/>
            <a:fld id="{605092F3-FBC0-412C-BB35-0094ABA41FB1}" type="slidenum">
              <a:rPr lang="en-US" altLang="en-US" smtClean="0"/>
              <a:pPr eaLnBrk="1" hangingPunct="1"/>
              <a:t>17</a:t>
            </a:fld>
            <a:endParaRPr lang="en-US" alt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4508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>
          <a:gsLst>
            <a:gs pos="0">
              <a:srgbClr val="E6E6E6">
                <a:alpha val="35000"/>
              </a:srgbClr>
            </a:gs>
            <a:gs pos="47000">
              <a:srgbClr val="E6E6E6"/>
            </a:gs>
            <a:gs pos="100000">
              <a:srgbClr val="7D8496">
                <a:alpha val="50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60649"/>
            <a:ext cx="8161068" cy="792087"/>
          </a:xfrm>
        </p:spPr>
        <p:txBody>
          <a:bodyPr>
            <a:normAutofit/>
          </a:bodyPr>
          <a:lstStyle>
            <a:lvl1pPr algn="ctr">
              <a:defRPr lang="en-IN" sz="4400" dirty="0">
                <a:solidFill>
                  <a:schemeClr val="tx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539551" y="5373216"/>
            <a:ext cx="7993261" cy="576263"/>
          </a:xfrm>
          <a:prstGeom prst="rect">
            <a:avLst/>
          </a:prstGeom>
        </p:spPr>
        <p:txBody>
          <a:bodyPr/>
          <a:lstStyle>
            <a:lvl1pPr algn="ctr">
              <a:defRPr sz="2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IN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11"/>
          </p:nvPr>
        </p:nvSpPr>
        <p:spPr>
          <a:xfrm>
            <a:off x="3215930" y="4940171"/>
            <a:ext cx="2736304" cy="433045"/>
          </a:xfrm>
          <a:prstGeom prst="rect">
            <a:avLst/>
          </a:prstGeom>
        </p:spPr>
        <p:txBody>
          <a:bodyPr/>
          <a:lstStyle>
            <a:lvl1pPr algn="ctr">
              <a:defRPr sz="2200">
                <a:solidFill>
                  <a:srgbClr val="6D6E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IN" dirty="0"/>
          </a:p>
        </p:txBody>
      </p:sp>
      <p:pic>
        <p:nvPicPr>
          <p:cNvPr id="1026" name="Picture 2" descr="D:\PPT\07-09-15\CENNY099_Pollock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098" y="1268760"/>
            <a:ext cx="5646238" cy="40655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32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4" y="260649"/>
            <a:ext cx="8150721" cy="705600"/>
          </a:xfrm>
        </p:spPr>
        <p:txBody>
          <a:bodyPr>
            <a:normAutofit/>
          </a:bodyPr>
          <a:lstStyle>
            <a:lvl1pPr algn="l">
              <a:defRPr lang="en-IN" sz="4000" dirty="0">
                <a:solidFill>
                  <a:schemeClr val="tx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9552" y="1196752"/>
            <a:ext cx="8150423" cy="511256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1909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Slide_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56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96752"/>
            <a:ext cx="8147248" cy="5112568"/>
          </a:xfrm>
          <a:prstGeom prst="rect">
            <a:avLst/>
          </a:prstGeo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2597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xt Slide_Sty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56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52" y="1196752"/>
            <a:ext cx="3956248" cy="5112568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0552" y="1196752"/>
            <a:ext cx="3956248" cy="5112568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06172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ext Slide_Sty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52" y="1196753"/>
            <a:ext cx="3957836" cy="79208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552" y="1988840"/>
            <a:ext cx="3957836" cy="4320479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7409" y="1196753"/>
            <a:ext cx="3959391" cy="79208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7409" y="1988840"/>
            <a:ext cx="3959391" cy="4320479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391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9552" y="1196752"/>
            <a:ext cx="8147248" cy="4320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9552" y="273600"/>
            <a:ext cx="8147248" cy="70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0"/>
          </p:nvPr>
        </p:nvSpPr>
        <p:spPr>
          <a:xfrm>
            <a:off x="539552" y="5661248"/>
            <a:ext cx="8147248" cy="792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2695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457200"/>
            <a:ext cx="7924800" cy="1066800"/>
          </a:xfrm>
          <a:solidFill>
            <a:schemeClr val="bg2"/>
          </a:solidFill>
          <a:ln>
            <a:solidFill>
              <a:schemeClr val="accent3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228600" y="1676400"/>
            <a:ext cx="8534400" cy="4876800"/>
          </a:xfrm>
          <a:prstGeom prst="rect">
            <a:avLst/>
          </a:prstGeom>
        </p:spPr>
        <p:txBody>
          <a:bodyPr/>
          <a:lstStyle>
            <a:lvl1pPr marL="287338" indent="-287338">
              <a:defRPr>
                <a:latin typeface="Arial"/>
              </a:defRPr>
            </a:lvl1pPr>
            <a:lvl2pPr marL="574675" indent="-234950"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fld id="{652EA5B1-3E9A-42B4-9FE5-B7F4F2141743}" type="datetime2">
              <a:rPr lang="en-US" smtClean="0"/>
              <a:pPr>
                <a:defRPr/>
              </a:pPr>
              <a:t>Tuesday, October 20, 2020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fld id="{26DD171D-49F0-4794-88E8-25F99ACAC37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800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IN" dirty="0"/>
          </a:p>
        </p:txBody>
      </p:sp>
      <p:sp>
        <p:nvSpPr>
          <p:cNvPr id="3" name="Rectangle 2"/>
          <p:cNvSpPr/>
          <p:nvPr userDrawn="1"/>
        </p:nvSpPr>
        <p:spPr>
          <a:xfrm>
            <a:off x="539552" y="6642556"/>
            <a:ext cx="2852612" cy="21544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Copyright © 2017 Cengage Learning. All Rights Reserved.</a:t>
            </a:r>
            <a:endParaRPr lang="en-IN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539552" cy="6858000"/>
          </a:xfrm>
          <a:prstGeom prst="rect">
            <a:avLst/>
          </a:prstGeom>
          <a:gradFill>
            <a:gsLst>
              <a:gs pos="69000">
                <a:schemeClr val="tx1">
                  <a:lumMod val="75000"/>
                  <a:lumOff val="25000"/>
                  <a:alpha val="85000"/>
                </a:schemeClr>
              </a:gs>
              <a:gs pos="38000">
                <a:schemeClr val="tx1">
                  <a:lumMod val="65000"/>
                  <a:lumOff val="35000"/>
                  <a:alpha val="69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  <a:gs pos="0">
                <a:schemeClr val="tx1">
                  <a:lumMod val="72000"/>
                  <a:lumOff val="28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988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53" r:id="rId5"/>
    <p:sldLayoutId id="2147483657" r:id="rId6"/>
    <p:sldLayoutId id="2147483661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Ethical Dilemmas and Decisions in Criminal Justice</a:t>
            </a:r>
            <a:endParaRPr lang="en-IN" sz="3600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/>
          </p:nvPr>
        </p:nvSpPr>
        <p:spPr>
          <a:xfrm>
            <a:off x="468313" y="6021288"/>
            <a:ext cx="8064500" cy="576263"/>
          </a:xfrm>
        </p:spPr>
        <p:txBody>
          <a:bodyPr/>
          <a:lstStyle/>
          <a:p>
            <a:r>
              <a:rPr lang="en-IN" b="1">
                <a:solidFill>
                  <a:schemeClr val="tx1"/>
                </a:solidFill>
              </a:rPr>
              <a:t>Joycelyn M. Pollock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3215930" y="5588243"/>
            <a:ext cx="2736304" cy="433045"/>
          </a:xfrm>
        </p:spPr>
        <p:txBody>
          <a:bodyPr/>
          <a:lstStyle/>
          <a:p>
            <a:r>
              <a:rPr lang="en-IN" sz="2200" dirty="0">
                <a:solidFill>
                  <a:schemeClr val="tx1"/>
                </a:solidFill>
              </a:rPr>
              <a:t>9</a:t>
            </a:r>
            <a:r>
              <a:rPr lang="en-IN" sz="2200" baseline="30000" dirty="0">
                <a:solidFill>
                  <a:schemeClr val="tx1"/>
                </a:solidFill>
              </a:rPr>
              <a:t>th</a:t>
            </a:r>
            <a:r>
              <a:rPr lang="en-IN" sz="2200" dirty="0">
                <a:solidFill>
                  <a:schemeClr val="tx1"/>
                </a:solidFill>
              </a:rPr>
              <a:t> EDITION</a:t>
            </a:r>
          </a:p>
        </p:txBody>
      </p:sp>
    </p:spTree>
    <p:extLst>
      <p:ext uri="{BB962C8B-B14F-4D97-AF65-F5344CB8AC3E}">
        <p14:creationId xmlns:p14="http://schemas.microsoft.com/office/powerpoint/2010/main" val="3640003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7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Police Corruption and Responses</a:t>
            </a:r>
          </a:p>
        </p:txBody>
      </p:sp>
    </p:spTree>
    <p:extLst>
      <p:ext uri="{BB962C8B-B14F-4D97-AF65-F5344CB8AC3E}">
        <p14:creationId xmlns:p14="http://schemas.microsoft.com/office/powerpoint/2010/main" val="1619221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Objectives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Describe the types of police corruption (economic corruption and abuse of authority).</a:t>
            </a:r>
          </a:p>
          <a:p>
            <a:pPr lvl="0"/>
            <a:r>
              <a:rPr lang="en-US" dirty="0"/>
              <a:t>Describe individual explanations of corruption and potential solutions.</a:t>
            </a:r>
          </a:p>
          <a:p>
            <a:pPr lvl="0"/>
            <a:r>
              <a:rPr lang="en-US" dirty="0"/>
              <a:t>Describe organizational explanations of corruption and potential solutions.</a:t>
            </a:r>
          </a:p>
          <a:p>
            <a:pPr lvl="0"/>
            <a:r>
              <a:rPr lang="en-US" dirty="0"/>
              <a:t>Describe societal explanations of corruption and potential solutions.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22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Corruption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Officers using their position to acquire unfair benefits</a:t>
            </a:r>
          </a:p>
          <a:p>
            <a:r>
              <a:rPr lang="en-US" sz="2400" dirty="0"/>
              <a:t>1973 Knapp Commission—New York City Police Department corruption</a:t>
            </a:r>
          </a:p>
          <a:p>
            <a:r>
              <a:rPr lang="en-US" sz="2400" dirty="0"/>
              <a:t>Includes:</a:t>
            </a:r>
          </a:p>
          <a:p>
            <a:pPr lvl="1"/>
            <a:r>
              <a:rPr lang="en-US" sz="2000" dirty="0"/>
              <a:t>Gratuities</a:t>
            </a:r>
          </a:p>
          <a:p>
            <a:pPr lvl="1"/>
            <a:r>
              <a:rPr lang="en-US" sz="2000" dirty="0"/>
              <a:t>Kickbacks</a:t>
            </a:r>
          </a:p>
          <a:p>
            <a:pPr lvl="1"/>
            <a:r>
              <a:rPr lang="en-US" sz="2000" dirty="0"/>
              <a:t>Overtime schemes</a:t>
            </a:r>
          </a:p>
          <a:p>
            <a:pPr lvl="1"/>
            <a:r>
              <a:rPr lang="en-US" sz="2000" dirty="0"/>
              <a:t>Misuse of dept. property</a:t>
            </a:r>
          </a:p>
          <a:p>
            <a:pPr lvl="1"/>
            <a:r>
              <a:rPr lang="en-US" sz="2000" dirty="0"/>
              <a:t>Payoffs</a:t>
            </a:r>
          </a:p>
          <a:p>
            <a:pPr lvl="1"/>
            <a:r>
              <a:rPr lang="en-US" sz="2000" dirty="0"/>
              <a:t>Ticket “fixing”</a:t>
            </a:r>
          </a:p>
          <a:p>
            <a:pPr lvl="1"/>
            <a:r>
              <a:rPr lang="en-US" sz="2000" dirty="0"/>
              <a:t>Bribery/extortion</a:t>
            </a:r>
          </a:p>
          <a:p>
            <a:pPr lvl="1"/>
            <a:r>
              <a:rPr lang="en-US" sz="2000" dirty="0"/>
              <a:t>Theft </a:t>
            </a:r>
          </a:p>
        </p:txBody>
      </p:sp>
    </p:spTree>
    <p:extLst>
      <p:ext uri="{BB962C8B-B14F-4D97-AF65-F5344CB8AC3E}">
        <p14:creationId xmlns:p14="http://schemas.microsoft.com/office/powerpoint/2010/main" val="178173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Gratuities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Items of value given because of role or position, rather than personal relationship</a:t>
            </a:r>
          </a:p>
          <a:p>
            <a:r>
              <a:rPr lang="en-US" dirty="0"/>
              <a:t>A gift is personal and has no strings attached. </a:t>
            </a:r>
          </a:p>
          <a:p>
            <a:r>
              <a:rPr lang="en-US" dirty="0"/>
              <a:t>Common police gratuities include: </a:t>
            </a:r>
          </a:p>
          <a:p>
            <a:pPr lvl="1"/>
            <a:r>
              <a:rPr lang="en-US" dirty="0"/>
              <a:t>Free coffee </a:t>
            </a:r>
          </a:p>
          <a:p>
            <a:pPr lvl="1"/>
            <a:r>
              <a:rPr lang="en-US" dirty="0"/>
              <a:t>Discounted or free meals </a:t>
            </a:r>
          </a:p>
          <a:p>
            <a:pPr lvl="1"/>
            <a:r>
              <a:rPr lang="en-US" dirty="0"/>
              <a:t>Half-price dry cleaning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37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Graft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Graft refers to any exploitation of one’s role, such as accepting bribes or protection money. </a:t>
            </a:r>
          </a:p>
          <a:p>
            <a:pPr lvl="1"/>
            <a:r>
              <a:rPr lang="en-US" dirty="0"/>
              <a:t>Examples include taking bribes for changing testimony or “forgetting,” looking the other way when discovering an illegal act, or taking kickbacks from a lawyer or tow truck company for sending them business.  </a:t>
            </a:r>
          </a:p>
          <a:p>
            <a:r>
              <a:rPr lang="en-US" dirty="0"/>
              <a:t>Officers in the United States rated bribery as the second most serious offense. Only theft from a crime scene was rated as more serious. </a:t>
            </a:r>
          </a:p>
        </p:txBody>
      </p:sp>
    </p:spTree>
    <p:extLst>
      <p:ext uri="{BB962C8B-B14F-4D97-AF65-F5344CB8AC3E}">
        <p14:creationId xmlns:p14="http://schemas.microsoft.com/office/powerpoint/2010/main" val="2973110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Abuse of Authority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abuse</a:t>
            </a:r>
          </a:p>
          <a:p>
            <a:r>
              <a:rPr lang="en-US" dirty="0"/>
              <a:t>Psychological abuse</a:t>
            </a:r>
          </a:p>
          <a:p>
            <a:r>
              <a:rPr lang="en-US" dirty="0"/>
              <a:t>Legal abuse</a:t>
            </a:r>
          </a:p>
        </p:txBody>
      </p:sp>
    </p:spTree>
    <p:extLst>
      <p:ext uri="{BB962C8B-B14F-4D97-AF65-F5344CB8AC3E}">
        <p14:creationId xmlns:p14="http://schemas.microsoft.com/office/powerpoint/2010/main" val="1426572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74638"/>
            <a:ext cx="8147248" cy="705600"/>
          </a:xfrm>
        </p:spPr>
        <p:txBody>
          <a:bodyPr>
            <a:normAutofit fontScale="90000"/>
          </a:bodyPr>
          <a:lstStyle/>
          <a:p>
            <a:r>
              <a:rPr lang="en-US" dirty="0"/>
              <a:t>Professional Courtesy and Ticket-Fixing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practice of not ticketing an officer who is stopped for speeding or for other driving violations</a:t>
            </a:r>
          </a:p>
          <a:p>
            <a:r>
              <a:rPr lang="en-US" dirty="0"/>
              <a:t>Justifications for not ticketing other officers are diverse and creative </a:t>
            </a:r>
          </a:p>
          <a:p>
            <a:r>
              <a:rPr lang="en-US" dirty="0"/>
              <a:t>Professional courtesy tends to bleed over into other forms of misconduct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8390541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6466A-677E-4447-BF11-C84F296BC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latin typeface="Arial"/>
                <a:cs typeface="Arial"/>
              </a:rPr>
              <a:t>On-Duty Use of Drugs and Alcohol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85CF-CBDB-4C08-A8E3-D73D5D1CE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Police work factors that foster drug use:</a:t>
            </a:r>
          </a:p>
          <a:p>
            <a:pPr lvl="1"/>
            <a:r>
              <a:rPr lang="en-US" dirty="0"/>
              <a:t>Exposure to a criminal element	</a:t>
            </a:r>
          </a:p>
          <a:p>
            <a:pPr lvl="1"/>
            <a:r>
              <a:rPr lang="en-US" dirty="0"/>
              <a:t>Relative freedom from supervision</a:t>
            </a:r>
          </a:p>
          <a:p>
            <a:pPr lvl="1"/>
            <a:r>
              <a:rPr lang="en-US" dirty="0"/>
              <a:t>Uncontrolled availability of contraband</a:t>
            </a:r>
          </a:p>
          <a:p>
            <a:r>
              <a:rPr lang="en-US" dirty="0"/>
              <a:t>Drinking on duty: </a:t>
            </a:r>
          </a:p>
          <a:p>
            <a:pPr lvl="1"/>
            <a:r>
              <a:rPr lang="en-US" dirty="0"/>
              <a:t>Creates less vulnerability to corruption than drug use</a:t>
            </a:r>
          </a:p>
          <a:p>
            <a:pPr lvl="1"/>
            <a:r>
              <a:rPr lang="en-US" dirty="0"/>
              <a:t>Creates an ethical dilemma for other officers </a:t>
            </a:r>
          </a:p>
          <a:p>
            <a:pPr lvl="1"/>
            <a:r>
              <a:rPr lang="en-US" dirty="0"/>
              <a:t>May lead other officers to isolate themselves from or avoid working with those who drink</a:t>
            </a:r>
          </a:p>
        </p:txBody>
      </p:sp>
    </p:spTree>
    <p:extLst>
      <p:ext uri="{BB962C8B-B14F-4D97-AF65-F5344CB8AC3E}">
        <p14:creationId xmlns:p14="http://schemas.microsoft.com/office/powerpoint/2010/main" val="1588956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Misconduct (slide 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Kraska</a:t>
            </a:r>
            <a:r>
              <a:rPr lang="en-US" sz="2400" dirty="0"/>
              <a:t> and </a:t>
            </a:r>
            <a:r>
              <a:rPr lang="en-US" sz="2400" dirty="0" err="1"/>
              <a:t>Kappeler</a:t>
            </a:r>
            <a:r>
              <a:rPr lang="en-US" sz="2400" dirty="0"/>
              <a:t> continuum:</a:t>
            </a:r>
          </a:p>
          <a:p>
            <a:r>
              <a:rPr lang="en-US" sz="2400" dirty="0"/>
              <a:t>Viewing a victim’s photos/videos for prurient purposes</a:t>
            </a:r>
          </a:p>
          <a:p>
            <a:r>
              <a:rPr lang="en-US" sz="2400" dirty="0"/>
              <a:t>Field strip searches</a:t>
            </a:r>
          </a:p>
          <a:p>
            <a:r>
              <a:rPr lang="en-US" sz="2400" dirty="0"/>
              <a:t>Custodial strip searches</a:t>
            </a:r>
          </a:p>
          <a:p>
            <a:r>
              <a:rPr lang="en-US" sz="2400" dirty="0"/>
              <a:t>Illegal detentions</a:t>
            </a:r>
          </a:p>
          <a:p>
            <a:r>
              <a:rPr lang="en-US" sz="2400" dirty="0"/>
              <a:t>Deception to gain sex</a:t>
            </a:r>
          </a:p>
          <a:p>
            <a:r>
              <a:rPr lang="en-US" sz="2400" dirty="0"/>
              <a:t>Provision of services for sex</a:t>
            </a:r>
          </a:p>
          <a:p>
            <a:r>
              <a:rPr lang="en-US" sz="2400" dirty="0"/>
              <a:t>Sexual harassment</a:t>
            </a:r>
          </a:p>
          <a:p>
            <a:r>
              <a:rPr lang="en-US" sz="2400" dirty="0"/>
              <a:t>Sexual contact</a:t>
            </a:r>
          </a:p>
          <a:p>
            <a:r>
              <a:rPr lang="en-US" sz="2400" dirty="0"/>
              <a:t>Sexual assault</a:t>
            </a:r>
          </a:p>
          <a:p>
            <a:r>
              <a:rPr lang="en-US" sz="2400" dirty="0"/>
              <a:t>Rape</a:t>
            </a:r>
          </a:p>
        </p:txBody>
      </p:sp>
    </p:spTree>
    <p:extLst>
      <p:ext uri="{BB962C8B-B14F-4D97-AF65-F5344CB8AC3E}">
        <p14:creationId xmlns:p14="http://schemas.microsoft.com/office/powerpoint/2010/main" val="317613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Misconduct (slide 2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Sapp’s inventory of sexual misconduct:</a:t>
            </a:r>
          </a:p>
          <a:p>
            <a:r>
              <a:rPr lang="en-US" dirty="0"/>
              <a:t>Nonsexual contacts that are sexually motivated</a:t>
            </a:r>
          </a:p>
          <a:p>
            <a:r>
              <a:rPr lang="en-US" dirty="0"/>
              <a:t>Voyeurism</a:t>
            </a:r>
          </a:p>
          <a:p>
            <a:r>
              <a:rPr lang="en-US" dirty="0"/>
              <a:t>Contact with crime victims</a:t>
            </a:r>
          </a:p>
          <a:p>
            <a:r>
              <a:rPr lang="en-US" dirty="0"/>
              <a:t>Contact with offenders</a:t>
            </a:r>
          </a:p>
          <a:p>
            <a:r>
              <a:rPr lang="en-US" dirty="0"/>
              <a:t>Contacts with juvenile offenders</a:t>
            </a:r>
          </a:p>
          <a:p>
            <a:r>
              <a:rPr lang="en-US" dirty="0"/>
              <a:t>Sexual shakedowns</a:t>
            </a:r>
          </a:p>
          <a:p>
            <a:r>
              <a:rPr lang="en-US" dirty="0"/>
              <a:t>Citizen-initiated sexual contact</a:t>
            </a:r>
          </a:p>
        </p:txBody>
      </p:sp>
    </p:spTree>
    <p:extLst>
      <p:ext uri="{BB962C8B-B14F-4D97-AF65-F5344CB8AC3E}">
        <p14:creationId xmlns:p14="http://schemas.microsoft.com/office/powerpoint/2010/main" val="2555986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Criminal Cops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“Buddy boys” (NYC)</a:t>
            </a:r>
          </a:p>
          <a:p>
            <a:r>
              <a:rPr lang="en-US" dirty="0"/>
              <a:t>Chicago (robbery, extortion)</a:t>
            </a:r>
          </a:p>
          <a:p>
            <a:r>
              <a:rPr lang="en-US" dirty="0"/>
              <a:t>Robert Long in Indianapolis (theft)</a:t>
            </a:r>
          </a:p>
          <a:p>
            <a:r>
              <a:rPr lang="en-US" dirty="0"/>
              <a:t>New Orleans (drugs, robberies, attempted murder)</a:t>
            </a:r>
          </a:p>
          <a:p>
            <a:r>
              <a:rPr lang="en-US" dirty="0"/>
              <a:t>Drug crimes (in all cities: protection, theft, robbery)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4343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Costs of Corruption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costs to communities are considerable. </a:t>
            </a:r>
          </a:p>
          <a:p>
            <a:pPr lvl="0"/>
            <a:r>
              <a:rPr lang="en-US" dirty="0"/>
              <a:t>Many cities and police departments have also faced large judgments in response to the wrongdoing of officers. </a:t>
            </a:r>
          </a:p>
          <a:p>
            <a:pPr lvl="0"/>
            <a:r>
              <a:rPr lang="en-US" dirty="0"/>
              <a:t>No evidence to indicate lawsuits are a deterrent to errant police officers </a:t>
            </a:r>
          </a:p>
        </p:txBody>
      </p:sp>
    </p:spTree>
    <p:extLst>
      <p:ext uri="{BB962C8B-B14F-4D97-AF65-F5344CB8AC3E}">
        <p14:creationId xmlns:p14="http://schemas.microsoft.com/office/powerpoint/2010/main" val="2443133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Consent Decrees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196752"/>
            <a:ext cx="8147248" cy="5112568"/>
          </a:xfrm>
        </p:spPr>
        <p:txBody>
          <a:bodyPr/>
          <a:lstStyle/>
          <a:p>
            <a:pPr lvl="0"/>
            <a:r>
              <a:rPr lang="en-US" sz="2400" dirty="0"/>
              <a:t>Being a target of the Department of Justice investigations</a:t>
            </a:r>
          </a:p>
          <a:p>
            <a:pPr lvl="0"/>
            <a:r>
              <a:rPr lang="en-US" sz="2400" dirty="0"/>
              <a:t>Sometimes a police chief or mayor asks for an investigation and review. </a:t>
            </a:r>
          </a:p>
          <a:p>
            <a:pPr lvl="0"/>
            <a:r>
              <a:rPr lang="en-US" sz="2400" dirty="0"/>
              <a:t>Consent decrees focus on the department itself rather than the individual officer. </a:t>
            </a:r>
          </a:p>
          <a:p>
            <a:pPr lvl="0"/>
            <a:r>
              <a:rPr lang="en-US" sz="2400" dirty="0"/>
              <a:t>Compliance with consent decrees is expensive for cities and police departments. </a:t>
            </a:r>
          </a:p>
          <a:p>
            <a:pPr lvl="0"/>
            <a:r>
              <a:rPr lang="en-US" sz="2400" dirty="0"/>
              <a:t>Other costs include damage to the department’s reputation, a reduction in morale, and potentially the loss of good officers </a:t>
            </a:r>
          </a:p>
        </p:txBody>
      </p:sp>
    </p:spTree>
    <p:extLst>
      <p:ext uri="{BB962C8B-B14F-4D97-AF65-F5344CB8AC3E}">
        <p14:creationId xmlns:p14="http://schemas.microsoft.com/office/powerpoint/2010/main" val="3532704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Explanations of Deviance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Individual:</a:t>
            </a:r>
          </a:p>
          <a:p>
            <a:pPr lvl="1"/>
            <a:r>
              <a:rPr lang="en-US" dirty="0"/>
              <a:t>“Rotten-apple” argument (Officer was deviant before hiring)</a:t>
            </a:r>
          </a:p>
          <a:p>
            <a:pPr lvl="1"/>
            <a:r>
              <a:rPr lang="en-US" dirty="0"/>
              <a:t>Development of a police personality (Officer became deviant after hiring) </a:t>
            </a:r>
          </a:p>
          <a:p>
            <a:r>
              <a:rPr lang="en-US" dirty="0"/>
              <a:t>Possible predictors: gender, age, education, race, military experience, academy performance, prior history of wrongdoing</a:t>
            </a:r>
          </a:p>
        </p:txBody>
      </p:sp>
    </p:spTree>
    <p:extLst>
      <p:ext uri="{BB962C8B-B14F-4D97-AF65-F5344CB8AC3E}">
        <p14:creationId xmlns:p14="http://schemas.microsoft.com/office/powerpoint/2010/main" val="4107617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Individual Explanations (slide 1 of 2)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Women were more likely than male officers to be terminated during their probation. </a:t>
            </a:r>
          </a:p>
          <a:p>
            <a:r>
              <a:rPr lang="en-US" dirty="0"/>
              <a:t>Younger officers (those under 22 years of age when appointed) were more likely to be terminated during probation. </a:t>
            </a:r>
          </a:p>
          <a:p>
            <a:r>
              <a:rPr lang="en-US" dirty="0"/>
              <a:t>Blacks (but not other minorities) were more likely to be terminated. </a:t>
            </a:r>
          </a:p>
          <a:p>
            <a:r>
              <a:rPr lang="en-US" dirty="0"/>
              <a:t>Those who had prior negative employment histories, dishonorable discharges, and/or did poorly in the academy were more likely to be terminated for misconduct. </a:t>
            </a:r>
          </a:p>
        </p:txBody>
      </p:sp>
    </p:spTree>
    <p:extLst>
      <p:ext uri="{BB962C8B-B14F-4D97-AF65-F5344CB8AC3E}">
        <p14:creationId xmlns:p14="http://schemas.microsoft.com/office/powerpoint/2010/main" val="2264230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Individual Explanations (slide 2 of 2)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/>
              <a:t>Factors involved in developing PTSD symptoms include: </a:t>
            </a:r>
          </a:p>
          <a:p>
            <a:pPr lvl="1"/>
            <a:r>
              <a:rPr lang="en-US" sz="2000" dirty="0"/>
              <a:t>Witnessing the death of a friend or partner </a:t>
            </a:r>
          </a:p>
          <a:p>
            <a:pPr lvl="1"/>
            <a:r>
              <a:rPr lang="en-US" sz="2000" dirty="0"/>
              <a:t>Accidentally killing or wounding a bystander </a:t>
            </a:r>
          </a:p>
          <a:p>
            <a:pPr lvl="1"/>
            <a:r>
              <a:rPr lang="en-US" sz="2000" dirty="0"/>
              <a:t>Failing to stop a perpetrator </a:t>
            </a:r>
          </a:p>
          <a:p>
            <a:pPr lvl="1"/>
            <a:r>
              <a:rPr lang="en-US" sz="2000" dirty="0"/>
              <a:t>Killing or wounding a child or teenager</a:t>
            </a:r>
          </a:p>
          <a:p>
            <a:pPr lvl="1"/>
            <a:r>
              <a:rPr lang="en-US" sz="2000" dirty="0"/>
              <a:t>Viewing the body of a child victim</a:t>
            </a:r>
          </a:p>
          <a:p>
            <a:pPr lvl="1"/>
            <a:r>
              <a:rPr lang="en-US" sz="2000" dirty="0"/>
              <a:t>Interacting with grieving family</a:t>
            </a:r>
          </a:p>
          <a:p>
            <a:pPr lvl="1"/>
            <a:r>
              <a:rPr lang="en-US" sz="2000" dirty="0"/>
              <a:t>Feeling caught in a violent riot</a:t>
            </a:r>
          </a:p>
          <a:p>
            <a:pPr lvl="1"/>
            <a:r>
              <a:rPr lang="en-US" sz="2000" dirty="0"/>
              <a:t>Viewing bloody or gruesome scenes </a:t>
            </a:r>
          </a:p>
          <a:p>
            <a:pPr lvl="1"/>
            <a:r>
              <a:rPr lang="en-US" sz="2000" dirty="0"/>
              <a:t>Observing an event involving violence or murder</a:t>
            </a:r>
          </a:p>
          <a:p>
            <a:pPr lvl="1"/>
            <a:r>
              <a:rPr lang="en-US" sz="2000" dirty="0"/>
              <a:t>Being undercover and constantly “on guard” </a:t>
            </a:r>
          </a:p>
          <a:p>
            <a:pPr lvl="1"/>
            <a:r>
              <a:rPr lang="en-US" sz="2000" dirty="0"/>
              <a:t>Being threatened by suspects</a:t>
            </a:r>
          </a:p>
        </p:txBody>
      </p:sp>
    </p:spTree>
    <p:extLst>
      <p:ext uri="{BB962C8B-B14F-4D97-AF65-F5344CB8AC3E}">
        <p14:creationId xmlns:p14="http://schemas.microsoft.com/office/powerpoint/2010/main" val="226423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Organizational Explanations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work groups</a:t>
            </a:r>
          </a:p>
          <a:p>
            <a:r>
              <a:rPr lang="en-US" dirty="0"/>
              <a:t>Perverse incentives</a:t>
            </a:r>
          </a:p>
          <a:p>
            <a:r>
              <a:rPr lang="en-US" dirty="0"/>
              <a:t>Organizational culture</a:t>
            </a:r>
          </a:p>
        </p:txBody>
      </p:sp>
    </p:spTree>
    <p:extLst>
      <p:ext uri="{BB962C8B-B14F-4D97-AF65-F5344CB8AC3E}">
        <p14:creationId xmlns:p14="http://schemas.microsoft.com/office/powerpoint/2010/main" val="2383503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Societal Explanations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 public does not comply with the law, officers may rationalize non-enforcement of the law.</a:t>
            </a:r>
          </a:p>
          <a:p>
            <a:r>
              <a:rPr lang="en-US" dirty="0"/>
              <a:t>If the public engages in illegal activities, officers may feel justified in doing the same.</a:t>
            </a:r>
          </a:p>
          <a:p>
            <a:r>
              <a:rPr lang="en-US" dirty="0"/>
              <a:t>If the public believes crime control is more  important than due process, police will act on that message.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924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E67C7-363D-43F6-9A47-2E891C391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latin typeface="Arial"/>
                <a:cs typeface="Arial"/>
              </a:rPr>
              <a:t>Reducing Police Corruption </a:t>
            </a:r>
            <a:br>
              <a:rPr lang="en-US" altLang="en-US" dirty="0">
                <a:latin typeface="Arial"/>
                <a:cs typeface="Arial"/>
              </a:rPr>
            </a:br>
            <a:r>
              <a:rPr lang="en-US" altLang="en-US" dirty="0">
                <a:latin typeface="Arial"/>
                <a:cs typeface="Arial"/>
              </a:rPr>
              <a:t>(slide 1 of 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7DCD4-6983-4DE2-9A09-F5247BE02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412776"/>
            <a:ext cx="8147248" cy="5112568"/>
          </a:xfrm>
        </p:spPr>
        <p:txBody>
          <a:bodyPr/>
          <a:lstStyle/>
          <a:p>
            <a:r>
              <a:rPr lang="en-US" altLang="en-US" dirty="0"/>
              <a:t>Increase pay</a:t>
            </a:r>
          </a:p>
          <a:p>
            <a:r>
              <a:rPr lang="en-US" altLang="en-US" dirty="0"/>
              <a:t>Eliminate unenforceable laws</a:t>
            </a:r>
          </a:p>
          <a:p>
            <a:r>
              <a:rPr lang="en-US" altLang="en-US" dirty="0"/>
              <a:t>Establish civilian review boards</a:t>
            </a:r>
          </a:p>
          <a:p>
            <a:r>
              <a:rPr lang="en-US" altLang="en-US" dirty="0"/>
              <a:t>Improve training</a:t>
            </a:r>
          </a:p>
          <a:p>
            <a:r>
              <a:rPr lang="en-US" altLang="en-US" dirty="0"/>
              <a:t>Set realistic goals</a:t>
            </a:r>
          </a:p>
          <a:p>
            <a:r>
              <a:rPr lang="en-US" altLang="en-US" dirty="0"/>
              <a:t>Provide ethical leadership</a:t>
            </a:r>
          </a:p>
          <a:p>
            <a:r>
              <a:rPr lang="en-US" altLang="en-US" dirty="0"/>
              <a:t>Perform audits</a:t>
            </a:r>
          </a:p>
          <a:p>
            <a:r>
              <a:rPr lang="en-US" dirty="0"/>
              <a:t>Have financial disclosure rules</a:t>
            </a:r>
          </a:p>
          <a:p>
            <a:r>
              <a:rPr lang="en-US" dirty="0"/>
              <a:t>Provide written code of ethics</a:t>
            </a:r>
          </a:p>
          <a:p>
            <a:r>
              <a:rPr lang="en-US" dirty="0"/>
              <a:t>Provide whistleblowing procedure</a:t>
            </a:r>
          </a:p>
        </p:txBody>
      </p:sp>
    </p:spTree>
    <p:extLst>
      <p:ext uri="{BB962C8B-B14F-4D97-AF65-F5344CB8AC3E}">
        <p14:creationId xmlns:p14="http://schemas.microsoft.com/office/powerpoint/2010/main" val="196693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Reducing Police Corruption </a:t>
            </a:r>
            <a:br>
              <a:rPr lang="en-US" dirty="0"/>
            </a:br>
            <a:r>
              <a:rPr lang="en-US" dirty="0"/>
              <a:t>(slide 2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8147248" cy="5112568"/>
          </a:xfrm>
        </p:spPr>
        <p:txBody>
          <a:bodyPr/>
          <a:lstStyle/>
          <a:p>
            <a:r>
              <a:rPr lang="en-US" dirty="0"/>
              <a:t>Improve internal affairs</a:t>
            </a:r>
          </a:p>
          <a:p>
            <a:r>
              <a:rPr lang="en-US" dirty="0"/>
              <a:t>Rotate staff in some positions</a:t>
            </a:r>
          </a:p>
          <a:p>
            <a:r>
              <a:rPr lang="en-US" dirty="0"/>
              <a:t>Better evidence handling procedures</a:t>
            </a:r>
          </a:p>
          <a:p>
            <a:r>
              <a:rPr lang="en-US" dirty="0"/>
              <a:t>Early warning systems</a:t>
            </a:r>
          </a:p>
          <a:p>
            <a:r>
              <a:rPr lang="en-US" dirty="0"/>
              <a:t>Use video cameras in patrol cars</a:t>
            </a:r>
          </a:p>
          <a:p>
            <a:r>
              <a:rPr lang="en-US" dirty="0"/>
              <a:t>Use covert high-tech surveillance</a:t>
            </a:r>
          </a:p>
          <a:p>
            <a:r>
              <a:rPr lang="en-US" dirty="0"/>
              <a:t>Targeted/randomized integrity testing</a:t>
            </a:r>
          </a:p>
          <a:p>
            <a:r>
              <a:rPr lang="en-US" dirty="0"/>
              <a:t>Conduct surveys of police and public</a:t>
            </a:r>
          </a:p>
          <a:p>
            <a:r>
              <a:rPr lang="en-US" dirty="0"/>
              <a:t>Decriminalize vice crimes</a:t>
            </a:r>
          </a:p>
        </p:txBody>
      </p:sp>
    </p:spTree>
    <p:extLst>
      <p:ext uri="{BB962C8B-B14F-4D97-AF65-F5344CB8AC3E}">
        <p14:creationId xmlns:p14="http://schemas.microsoft.com/office/powerpoint/2010/main" val="300534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196C-E34E-4BD2-8909-B20E93B5F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latin typeface="Arial"/>
                <a:cs typeface="Arial"/>
              </a:rPr>
              <a:t>“Rotten Apple” Responses </a:t>
            </a:r>
            <a:br>
              <a:rPr lang="en-US" altLang="en-US" dirty="0">
                <a:latin typeface="Arial"/>
                <a:cs typeface="Arial"/>
              </a:rPr>
            </a:br>
            <a:r>
              <a:rPr lang="en-US" altLang="en-US" dirty="0">
                <a:latin typeface="Arial"/>
                <a:cs typeface="Arial"/>
              </a:rPr>
              <a:t>(slide 1 of 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B5A5E-3104-4DE2-B084-5C4C91C40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412776"/>
            <a:ext cx="8147248" cy="5112568"/>
          </a:xfrm>
        </p:spPr>
        <p:txBody>
          <a:bodyPr/>
          <a:lstStyle/>
          <a:p>
            <a:r>
              <a:rPr lang="en-US" sz="2400" dirty="0"/>
              <a:t>Improving screening:</a:t>
            </a:r>
          </a:p>
          <a:p>
            <a:r>
              <a:rPr lang="en-US" sz="2400" dirty="0"/>
              <a:t>Background checks, interviews, credit checks, polygraphs, drug tests</a:t>
            </a:r>
          </a:p>
          <a:p>
            <a:r>
              <a:rPr lang="en-US" sz="2400" dirty="0"/>
              <a:t>The most common pre-employment screening tool is the Minnesota Multiphasic Personality Inventory </a:t>
            </a:r>
          </a:p>
          <a:p>
            <a:r>
              <a:rPr lang="en-US" sz="2400" dirty="0"/>
              <a:t>The so-called “Big Five” (extroversion, neuroticism, agreeableness, conscientiousness, and openness) </a:t>
            </a:r>
          </a:p>
          <a:p>
            <a:r>
              <a:rPr lang="en-US" sz="2400" dirty="0"/>
              <a:t>Conscientiousness seems to be the most relevant to job performance. </a:t>
            </a:r>
          </a:p>
          <a:p>
            <a:r>
              <a:rPr lang="en-US" sz="2400" dirty="0"/>
              <a:t>Conscientiousness is related to being organized, reliable, hard working, self-governing, and persevering. </a:t>
            </a:r>
          </a:p>
        </p:txBody>
      </p:sp>
    </p:spTree>
    <p:extLst>
      <p:ext uri="{BB962C8B-B14F-4D97-AF65-F5344CB8AC3E}">
        <p14:creationId xmlns:p14="http://schemas.microsoft.com/office/powerpoint/2010/main" val="441934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“Rotten Apple” Responses </a:t>
            </a:r>
            <a:br>
              <a:rPr lang="en-US" altLang="en-US" dirty="0"/>
            </a:br>
            <a:r>
              <a:rPr lang="en-US" altLang="en-US" dirty="0"/>
              <a:t>(slide 2 of 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8147248" cy="5112568"/>
          </a:xfrm>
        </p:spPr>
        <p:txBody>
          <a:bodyPr/>
          <a:lstStyle/>
          <a:p>
            <a:r>
              <a:rPr lang="en-US" dirty="0"/>
              <a:t>Education and training:</a:t>
            </a:r>
          </a:p>
          <a:p>
            <a:r>
              <a:rPr lang="en-US" dirty="0"/>
              <a:t>Higher formal education standards are not, themselves, the key to ethical behavior.</a:t>
            </a:r>
          </a:p>
          <a:p>
            <a:r>
              <a:rPr lang="en-US" dirty="0"/>
              <a:t>Academy and in-service ethics training are common and recommended for all departments.</a:t>
            </a:r>
          </a:p>
          <a:p>
            <a:r>
              <a:rPr lang="en-US" dirty="0"/>
              <a:t>Many courses use a moral reasoning approach.</a:t>
            </a:r>
          </a:p>
          <a:p>
            <a:r>
              <a:rPr lang="en-US" dirty="0"/>
              <a:t>Some advocate an emphasis on character.</a:t>
            </a:r>
          </a:p>
          <a:p>
            <a:r>
              <a:rPr lang="en-US" dirty="0"/>
              <a:t>Others recommend case studies.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345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D0C46-BF9C-4E85-98D9-4E9F8036E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latin typeface="Arial"/>
                <a:cs typeface="Arial"/>
              </a:rPr>
              <a:t>“Rotten Apple” Responses </a:t>
            </a:r>
            <a:br>
              <a:rPr lang="en-US" altLang="en-US" dirty="0">
                <a:latin typeface="Arial"/>
                <a:cs typeface="Arial"/>
              </a:rPr>
            </a:br>
            <a:r>
              <a:rPr lang="en-US" altLang="en-US" dirty="0">
                <a:latin typeface="Arial"/>
                <a:cs typeface="Arial"/>
              </a:rPr>
              <a:t>(slide 3 of 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D755C-BFFF-43B0-848D-7308B1690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412776"/>
            <a:ext cx="8147248" cy="5112568"/>
          </a:xfrm>
        </p:spPr>
        <p:txBody>
          <a:bodyPr/>
          <a:lstStyle/>
          <a:p>
            <a:r>
              <a:rPr lang="en-US" dirty="0"/>
              <a:t>Integrity testing</a:t>
            </a:r>
          </a:p>
          <a:p>
            <a:r>
              <a:rPr lang="en-US" dirty="0"/>
              <a:t> Very controversial</a:t>
            </a:r>
          </a:p>
          <a:p>
            <a:r>
              <a:rPr lang="en-US" dirty="0"/>
              <a:t> Not well-received by most officers</a:t>
            </a:r>
          </a:p>
          <a:p>
            <a:r>
              <a:rPr lang="en-US" dirty="0"/>
              <a:t> Comparing integrity testing to undercover operations reveals that: </a:t>
            </a:r>
          </a:p>
          <a:p>
            <a:pPr lvl="1"/>
            <a:r>
              <a:rPr lang="en-US" dirty="0"/>
              <a:t>Most officers oppose integrity testing </a:t>
            </a:r>
          </a:p>
          <a:p>
            <a:pPr lvl="1"/>
            <a:r>
              <a:rPr lang="en-US" dirty="0"/>
              <a:t>Most officers support undercover operations</a:t>
            </a:r>
          </a:p>
        </p:txBody>
      </p:sp>
    </p:spTree>
    <p:extLst>
      <p:ext uri="{BB962C8B-B14F-4D97-AF65-F5344CB8AC3E}">
        <p14:creationId xmlns:p14="http://schemas.microsoft.com/office/powerpoint/2010/main" val="36869198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92445-7934-4CC7-93A0-6143B1CAD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>
                <a:latin typeface="Arial"/>
                <a:cs typeface="Arial"/>
              </a:rPr>
              <a:t>“Rotten Apple” Responses 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(slide 4 of 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2CA32-CAA6-4358-ADFF-B5A434924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412776"/>
            <a:ext cx="8147248" cy="5112568"/>
          </a:xfrm>
        </p:spPr>
        <p:txBody>
          <a:bodyPr/>
          <a:lstStyle/>
          <a:p>
            <a:r>
              <a:rPr lang="en-US" sz="2400" dirty="0"/>
              <a:t>Body cameras</a:t>
            </a:r>
          </a:p>
          <a:p>
            <a:r>
              <a:rPr lang="en-US" sz="2400" dirty="0"/>
              <a:t>Powerful tool to support citizens who allege brutality </a:t>
            </a:r>
          </a:p>
          <a:p>
            <a:r>
              <a:rPr lang="en-US" sz="2400" dirty="0"/>
              <a:t>Officers can turn off the camera when they want </a:t>
            </a:r>
          </a:p>
          <a:p>
            <a:r>
              <a:rPr lang="en-US" sz="2400" dirty="0"/>
              <a:t>Cost of the cameras and storing the unimaginable amount of video make widespread use unfeasible</a:t>
            </a:r>
          </a:p>
          <a:p>
            <a:r>
              <a:rPr lang="en-US" sz="2400" dirty="0"/>
              <a:t>Invasion of privacy with such cameras </a:t>
            </a:r>
          </a:p>
          <a:p>
            <a:r>
              <a:rPr lang="en-US" sz="2400" dirty="0"/>
              <a:t>Rules regarding whether and when police officers should turn off the cameras is being worked out</a:t>
            </a:r>
          </a:p>
        </p:txBody>
      </p:sp>
    </p:spTree>
    <p:extLst>
      <p:ext uri="{BB962C8B-B14F-4D97-AF65-F5344CB8AC3E}">
        <p14:creationId xmlns:p14="http://schemas.microsoft.com/office/powerpoint/2010/main" val="3845358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A6166-D5EF-4926-809A-376C8EF36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>
                <a:latin typeface="Arial"/>
                <a:cs typeface="Arial"/>
              </a:rPr>
              <a:t>“Rotten Apple” Responses 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(slide 5 of 5)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9155C-9D40-4A59-9963-31F7F67C5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412776"/>
            <a:ext cx="8147248" cy="5112568"/>
          </a:xfrm>
        </p:spPr>
        <p:txBody>
          <a:bodyPr/>
          <a:lstStyle/>
          <a:p>
            <a:pPr lvl="0"/>
            <a:r>
              <a:rPr lang="en-US" dirty="0"/>
              <a:t>Public Databases of “Bad” Cops</a:t>
            </a:r>
          </a:p>
          <a:p>
            <a:pPr lvl="0"/>
            <a:r>
              <a:rPr lang="en-US" dirty="0"/>
              <a:t>Controversial attempt to expose officers who engage in a pattern of wrongdoing </a:t>
            </a:r>
          </a:p>
          <a:p>
            <a:pPr lvl="0"/>
            <a:r>
              <a:rPr lang="en-US" dirty="0"/>
              <a:t>Stems from the public’s inability to trust police departments to root out bad individuals </a:t>
            </a:r>
          </a:p>
          <a:p>
            <a:pPr lvl="0"/>
            <a:r>
              <a:rPr lang="en-US" dirty="0"/>
              <a:t>Police argue instances of serious wrongdoing are rare and problem officers who have a pattern of wrongdoing are rarer still. </a:t>
            </a:r>
          </a:p>
          <a:p>
            <a:r>
              <a:rPr lang="en-US" dirty="0"/>
              <a:t>Such efforts are designed to bring light to the subject of police misconduct.</a:t>
            </a:r>
          </a:p>
        </p:txBody>
      </p:sp>
    </p:spTree>
    <p:extLst>
      <p:ext uri="{BB962C8B-B14F-4D97-AF65-F5344CB8AC3E}">
        <p14:creationId xmlns:p14="http://schemas.microsoft.com/office/powerpoint/2010/main" val="3127035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“Rotten Barrel” Responses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Internal affairs model, civil service, and arbitration</a:t>
            </a:r>
          </a:p>
          <a:p>
            <a:r>
              <a:rPr lang="en-US" dirty="0"/>
              <a:t>Civilian review/complaint boards</a:t>
            </a:r>
          </a:p>
          <a:p>
            <a:r>
              <a:rPr lang="en-US" dirty="0"/>
              <a:t>Changing the culture</a:t>
            </a:r>
          </a:p>
          <a:p>
            <a:r>
              <a:rPr lang="en-US" dirty="0"/>
              <a:t>Ethical leadership</a:t>
            </a:r>
          </a:p>
        </p:txBody>
      </p:sp>
    </p:spTree>
    <p:extLst>
      <p:ext uri="{BB962C8B-B14F-4D97-AF65-F5344CB8AC3E}">
        <p14:creationId xmlns:p14="http://schemas.microsoft.com/office/powerpoint/2010/main" val="569659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1465</Words>
  <Application>Microsoft Office PowerPoint</Application>
  <PresentationFormat>On-screen Show (4:3)</PresentationFormat>
  <Paragraphs>197</Paragraphs>
  <Slides>27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MS Pゴシック</vt:lpstr>
      <vt:lpstr>Office Theme</vt:lpstr>
      <vt:lpstr>Ethical Dilemmas and Decisions in Criminal Justice</vt:lpstr>
      <vt:lpstr>Chapter 7</vt:lpstr>
      <vt:lpstr>Chapter Objectives </vt:lpstr>
      <vt:lpstr>Economic Corruption</vt:lpstr>
      <vt:lpstr>Gratuities</vt:lpstr>
      <vt:lpstr>Graft</vt:lpstr>
      <vt:lpstr>Abuse of Authority</vt:lpstr>
      <vt:lpstr>Professional Courtesy and Ticket-Fixing</vt:lpstr>
      <vt:lpstr>On-Duty Use of Drugs and Alcohol</vt:lpstr>
      <vt:lpstr>Sexual Misconduct (slide 1 of 2)</vt:lpstr>
      <vt:lpstr>Sexual Misconduct (slide 2 of 2)</vt:lpstr>
      <vt:lpstr>Criminal Cops</vt:lpstr>
      <vt:lpstr>Costs of Corruption</vt:lpstr>
      <vt:lpstr>Consent Decrees</vt:lpstr>
      <vt:lpstr>Explanations of Deviance</vt:lpstr>
      <vt:lpstr>Individual Explanations (slide 1 of 2)</vt:lpstr>
      <vt:lpstr>Individual Explanations (slide 2 of 2)</vt:lpstr>
      <vt:lpstr>Organizational Explanations</vt:lpstr>
      <vt:lpstr>Societal Explanations</vt:lpstr>
      <vt:lpstr>Reducing Police Corruption  (slide 1 of 2)</vt:lpstr>
      <vt:lpstr>Reducing Police Corruption  (slide 2 of 2)</vt:lpstr>
      <vt:lpstr>“Rotten Apple” Responses  (slide 1 of 5)</vt:lpstr>
      <vt:lpstr>“Rotten Apple” Responses  (slide 2 of 5)</vt:lpstr>
      <vt:lpstr>“Rotten Apple” Responses  (slide 3 of 5)</vt:lpstr>
      <vt:lpstr>“Rotten Apple” Responses  (slide 4 of 5)</vt:lpstr>
      <vt:lpstr>“Rotten Apple” Responses  (slide 5 of 5)</vt:lpstr>
      <vt:lpstr>“Rotten Barrel” Responses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Kalaivanan Durai, Integra-PDY,IN</dc:creator>
  <cp:lastModifiedBy>Wooten, Savian Tyler</cp:lastModifiedBy>
  <cp:revision>99</cp:revision>
  <dcterms:created xsi:type="dcterms:W3CDTF">2015-06-12T04:12:52Z</dcterms:created>
  <dcterms:modified xsi:type="dcterms:W3CDTF">2020-10-20T16:39:33Z</dcterms:modified>
</cp:coreProperties>
</file>