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emf" ContentType="image/x-em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9" r:id="rId1"/>
    <p:sldMasterId id="2147483900" r:id="rId2"/>
    <p:sldMasterId id="2147483923" r:id="rId3"/>
    <p:sldMasterId id="2147483950" r:id="rId4"/>
  </p:sldMasterIdLst>
  <p:notesMasterIdLst>
    <p:notesMasterId r:id="rId31"/>
  </p:notesMasterIdLst>
  <p:sldIdLst>
    <p:sldId id="256" r:id="rId5"/>
    <p:sldId id="488" r:id="rId6"/>
    <p:sldId id="393" r:id="rId7"/>
    <p:sldId id="491" r:id="rId8"/>
    <p:sldId id="467" r:id="rId9"/>
    <p:sldId id="462" r:id="rId10"/>
    <p:sldId id="470" r:id="rId11"/>
    <p:sldId id="469" r:id="rId12"/>
    <p:sldId id="468" r:id="rId13"/>
    <p:sldId id="472" r:id="rId14"/>
    <p:sldId id="465" r:id="rId15"/>
    <p:sldId id="473" r:id="rId16"/>
    <p:sldId id="463" r:id="rId17"/>
    <p:sldId id="477" r:id="rId18"/>
    <p:sldId id="476" r:id="rId19"/>
    <p:sldId id="475" r:id="rId20"/>
    <p:sldId id="474" r:id="rId21"/>
    <p:sldId id="478" r:id="rId22"/>
    <p:sldId id="487" r:id="rId23"/>
    <p:sldId id="486" r:id="rId24"/>
    <p:sldId id="485" r:id="rId25"/>
    <p:sldId id="484" r:id="rId26"/>
    <p:sldId id="483" r:id="rId27"/>
    <p:sldId id="482" r:id="rId28"/>
    <p:sldId id="481" r:id="rId29"/>
    <p:sldId id="492" r:id="rId30"/>
  </p:sldIdLst>
  <p:sldSz cx="9144000" cy="6858000" type="screen4x3"/>
  <p:notesSz cx="6858000" cy="9144000"/>
  <p:custDataLst>
    <p:tags r:id="rId33"/>
  </p:custDataLst>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97DBB"/>
    <a:srgbClr val="153357"/>
    <a:srgbClr val="F47024"/>
    <a:srgbClr val="FF69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011" autoAdjust="0"/>
    <p:restoredTop sz="83015" autoAdjust="0"/>
  </p:normalViewPr>
  <p:slideViewPr>
    <p:cSldViewPr>
      <p:cViewPr>
        <p:scale>
          <a:sx n="63" d="100"/>
          <a:sy n="63" d="100"/>
        </p:scale>
        <p:origin x="-1496" y="-104"/>
      </p:cViewPr>
      <p:guideLst>
        <p:guide orient="horz" pos="2160"/>
        <p:guide pos="2880"/>
      </p:guideLst>
    </p:cSldViewPr>
  </p:slideViewPr>
  <p:notesTextViewPr>
    <p:cViewPr>
      <p:scale>
        <a:sx n="125" d="100"/>
        <a:sy n="125"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 Target="slides/slide1.xml"/><Relationship Id="rId30" Type="http://schemas.openxmlformats.org/officeDocument/2006/relationships/slide" Target="slides/slide26.xml"/><Relationship Id="rId31" Type="http://schemas.openxmlformats.org/officeDocument/2006/relationships/notesMaster" Target="notesMasters/notesMaster1.xml"/><Relationship Id="rId32" Type="http://schemas.openxmlformats.org/officeDocument/2006/relationships/printerSettings" Target="printerSettings/printerSettings1.bin"/><Relationship Id="rId9" Type="http://schemas.openxmlformats.org/officeDocument/2006/relationships/slide" Target="slides/slide5.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3" Type="http://schemas.openxmlformats.org/officeDocument/2006/relationships/tags" Target="tags/tag1.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3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dirty="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14DEECE9-C031-4380-8E45-E07563471ED6}" type="datetimeFigureOut">
              <a:rPr lang="en-US"/>
              <a:pPr>
                <a:defRPr/>
              </a:pPr>
              <a:t>12/18/14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dirty="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296449C8-C572-4582-940A-39C94BF57EE8}" type="slidenum">
              <a:rPr lang="en-US"/>
              <a:pPr>
                <a:defRPr/>
              </a:pPr>
              <a:t>‹#›</a:t>
            </a:fld>
            <a:endParaRPr lang="en-US" dirty="0"/>
          </a:p>
        </p:txBody>
      </p:sp>
    </p:spTree>
    <p:extLst>
      <p:ext uri="{BB962C8B-B14F-4D97-AF65-F5344CB8AC3E}">
        <p14:creationId xmlns:p14="http://schemas.microsoft.com/office/powerpoint/2010/main" val="12631645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mn-lt"/>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mn-lt"/>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mn-lt"/>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mn-lt"/>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bwMode="auto">
          <a:noFill/>
          <a:ln>
            <a:solidFill>
              <a:srgbClr val="000000"/>
            </a:solidFill>
            <a:miter lim="800000"/>
            <a:headEnd/>
            <a:tailEnd/>
          </a:ln>
        </p:spPr>
      </p:sp>
      <p:sp>
        <p:nvSpPr>
          <p:cNvPr id="32770" name="Notes Placeholder 2"/>
          <p:cNvSpPr>
            <a:spLocks noGrp="1"/>
          </p:cNvSpPr>
          <p:nvPr>
            <p:ph type="body" idx="1"/>
          </p:nvPr>
        </p:nvSpPr>
        <p:spPr bwMode="auto">
          <a:noFill/>
        </p:spPr>
        <p:txBody>
          <a:bodyPr/>
          <a:lstStyle/>
          <a:p>
            <a:pPr eaLnBrk="1" hangingPunct="1"/>
            <a:r>
              <a:rPr lang="en-US" dirty="0" smtClean="0">
                <a:cs typeface="Arial" charset="0"/>
              </a:rPr>
              <a:t>A </a:t>
            </a:r>
            <a:r>
              <a:rPr lang="en-US" b="1" dirty="0" smtClean="0">
                <a:cs typeface="Arial" charset="0"/>
              </a:rPr>
              <a:t>team structure </a:t>
            </a:r>
            <a:r>
              <a:rPr lang="en-US" dirty="0" smtClean="0">
                <a:cs typeface="Arial" charset="0"/>
              </a:rPr>
              <a:t>is one in which the entire organization is made up of work teams that do the organization’s work. In this structure, employee empowerment is crucial because no line of managerial authority flows from top to bottom. Rather, employee teams design and do work in the way they think is best, but the teams are also held responsible for all work performance results in their respective areas.</a:t>
            </a:r>
          </a:p>
          <a:p>
            <a:pPr eaLnBrk="1" hangingPunct="1"/>
            <a:endParaRPr lang="en-US" dirty="0" smtClean="0">
              <a:cs typeface="Arial" charset="0"/>
            </a:endParaRPr>
          </a:p>
          <a:p>
            <a:pPr eaLnBrk="1" hangingPunct="1"/>
            <a:r>
              <a:rPr lang="en-US" dirty="0" smtClean="0">
                <a:cs typeface="Arial" charset="0"/>
              </a:rPr>
              <a:t>Other popular contemporary designs are the matrix and project structures. The </a:t>
            </a:r>
            <a:r>
              <a:rPr lang="en-US" b="1" dirty="0" smtClean="0">
                <a:cs typeface="Arial" charset="0"/>
              </a:rPr>
              <a:t>matrix structure </a:t>
            </a:r>
            <a:r>
              <a:rPr lang="en-US" dirty="0" smtClean="0">
                <a:cs typeface="Arial" charset="0"/>
              </a:rPr>
              <a:t>assigns specialists from different functional departments to work on projects being led by a project manager. (See Exhibit 11-2.) One unique aspect of this design is that it creates a </a:t>
            </a:r>
            <a:r>
              <a:rPr lang="en-US" i="1" dirty="0" smtClean="0">
                <a:cs typeface="Arial" charset="0"/>
              </a:rPr>
              <a:t>dual chain of command </a:t>
            </a:r>
            <a:r>
              <a:rPr lang="en-US" dirty="0" smtClean="0">
                <a:cs typeface="Arial" charset="0"/>
              </a:rPr>
              <a:t>because employees in a matrix organization have two managers: their functional area manager and their product or project manager, who share authority. The project manager has authority over the functional members who are part of his or her project team in areas related to the project’s goals. However, any decisions about promotions, salary recommendations, and annual reviews typically</a:t>
            </a:r>
            <a:r>
              <a:rPr lang="en-US" baseline="0" dirty="0" smtClean="0">
                <a:cs typeface="Arial" charset="0"/>
              </a:rPr>
              <a:t> </a:t>
            </a:r>
            <a:r>
              <a:rPr lang="en-US" dirty="0" smtClean="0">
                <a:cs typeface="Arial" charset="0"/>
              </a:rPr>
              <a:t>remain the functional manager’s responsibility. The matrix design “violates” the unity of command principle, which says that each person should report to only one boss; however, it can—and does—work effectively if both managers communicate regularly, coordinate work demands on employees, and resolve conflicts together.</a:t>
            </a:r>
          </a:p>
        </p:txBody>
      </p:sp>
      <p:sp>
        <p:nvSpPr>
          <p:cNvPr id="4" name="Slide Number Placeholder 3"/>
          <p:cNvSpPr>
            <a:spLocks noGrp="1"/>
          </p:cNvSpPr>
          <p:nvPr>
            <p:ph type="sldNum" sz="quarter" idx="5"/>
          </p:nvPr>
        </p:nvSpPr>
        <p:spPr/>
        <p:txBody>
          <a:bodyPr/>
          <a:lstStyle/>
          <a:p>
            <a:pPr>
              <a:defRPr/>
            </a:pPr>
            <a:fld id="{8B61B9DE-FD12-4B12-9CE4-26081FAAD275}" type="slidenum">
              <a:rPr lang="en-US" smtClean="0"/>
              <a:pPr>
                <a:defRPr/>
              </a:pPr>
              <a:t>3</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bwMode="auto">
          <a:noFill/>
          <a:ln>
            <a:solidFill>
              <a:srgbClr val="000000"/>
            </a:solidFill>
            <a:miter lim="800000"/>
            <a:headEnd/>
            <a:tailEnd/>
          </a:ln>
        </p:spPr>
      </p:sp>
      <p:sp>
        <p:nvSpPr>
          <p:cNvPr id="36866" name="Notes Placeholder 2"/>
          <p:cNvSpPr>
            <a:spLocks noGrp="1"/>
          </p:cNvSpPr>
          <p:nvPr>
            <p:ph type="body" idx="1"/>
          </p:nvPr>
        </p:nvSpPr>
        <p:spPr bwMode="auto">
          <a:noFill/>
        </p:spPr>
        <p:txBody>
          <a:bodyPr/>
          <a:lstStyle/>
          <a:p>
            <a:pPr eaLnBrk="1" hangingPunct="1"/>
            <a:endParaRPr lang="en-US" smtClean="0">
              <a:cs typeface="Arial" charset="0"/>
            </a:endParaRPr>
          </a:p>
        </p:txBody>
      </p:sp>
      <p:sp>
        <p:nvSpPr>
          <p:cNvPr id="4" name="Slide Number Placeholder 3"/>
          <p:cNvSpPr>
            <a:spLocks noGrp="1"/>
          </p:cNvSpPr>
          <p:nvPr>
            <p:ph type="sldNum" sz="quarter" idx="5"/>
          </p:nvPr>
        </p:nvSpPr>
        <p:spPr/>
        <p:txBody>
          <a:bodyPr/>
          <a:lstStyle/>
          <a:p>
            <a:pPr>
              <a:defRPr/>
            </a:pPr>
            <a:fld id="{EA251B6B-51B6-4337-B815-3A249A36620C}" type="slidenum">
              <a:rPr lang="en-US" smtClean="0"/>
              <a:pPr>
                <a:defRPr/>
              </a:pPr>
              <a:t>5</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p:cNvSpPr>
          <p:nvPr>
            <p:ph type="sldImg"/>
          </p:nvPr>
        </p:nvSpPr>
        <p:spPr bwMode="auto">
          <a:noFill/>
          <a:ln>
            <a:solidFill>
              <a:srgbClr val="000000"/>
            </a:solidFill>
            <a:miter lim="800000"/>
            <a:headEnd/>
            <a:tailEnd/>
          </a:ln>
        </p:spPr>
      </p:sp>
      <p:sp>
        <p:nvSpPr>
          <p:cNvPr id="38914" name="Notes Placeholder 2"/>
          <p:cNvSpPr>
            <a:spLocks noGrp="1"/>
          </p:cNvSpPr>
          <p:nvPr>
            <p:ph type="body" idx="1"/>
          </p:nvPr>
        </p:nvSpPr>
        <p:spPr bwMode="auto">
          <a:noFill/>
        </p:spPr>
        <p:txBody>
          <a:bodyPr/>
          <a:lstStyle/>
          <a:p>
            <a:pPr eaLnBrk="1" hangingPunct="1"/>
            <a:r>
              <a:rPr lang="en-US" smtClean="0">
                <a:cs typeface="Arial" charset="0"/>
              </a:rPr>
              <a:t>Many organizations use a </a:t>
            </a:r>
            <a:r>
              <a:rPr lang="en-US" b="1" smtClean="0">
                <a:cs typeface="Arial" charset="0"/>
              </a:rPr>
              <a:t>project structure</a:t>
            </a:r>
            <a:r>
              <a:rPr lang="en-US" smtClean="0">
                <a:cs typeface="Arial" charset="0"/>
              </a:rPr>
              <a:t>, in which employees continuously work on projects. Unlike the matrix structure, a project structure has no formal departments where employees return at the completion of a project. Instead, employees take their specific skills, abilities, and experiences to other projects. Also, all work in project structures is performed by teams of employees.</a:t>
            </a:r>
          </a:p>
          <a:p>
            <a:pPr eaLnBrk="1" hangingPunct="1"/>
            <a:endParaRPr lang="en-US" smtClean="0">
              <a:cs typeface="Arial" charset="0"/>
            </a:endParaRPr>
          </a:p>
          <a:p>
            <a:pPr eaLnBrk="1" hangingPunct="1"/>
            <a:r>
              <a:rPr lang="en-US" smtClean="0">
                <a:cs typeface="Arial" charset="0"/>
              </a:rPr>
              <a:t>The </a:t>
            </a:r>
            <a:r>
              <a:rPr lang="en-US" b="1" smtClean="0">
                <a:cs typeface="Arial" charset="0"/>
              </a:rPr>
              <a:t>boundaryless organization</a:t>
            </a:r>
            <a:r>
              <a:rPr lang="en-US" smtClean="0">
                <a:cs typeface="Arial" charset="0"/>
              </a:rPr>
              <a:t>, is an organization whose design is not defined by, or limited to, the horizontal, vertical, or external boundaries imposed by a predefined structure. Although the idea of eliminating boundaries may seem odd, many of today’s most successful organizations find that they can operate most effectively by remaining flexible and </a:t>
            </a:r>
            <a:r>
              <a:rPr lang="en-US" i="1" smtClean="0">
                <a:cs typeface="Arial" charset="0"/>
              </a:rPr>
              <a:t>un</a:t>
            </a:r>
            <a:r>
              <a:rPr lang="en-US" smtClean="0">
                <a:cs typeface="Arial" charset="0"/>
              </a:rPr>
              <a:t>structured: that the ideal structure for them is </a:t>
            </a:r>
            <a:r>
              <a:rPr lang="en-US" i="1" smtClean="0">
                <a:cs typeface="Arial" charset="0"/>
              </a:rPr>
              <a:t>not </a:t>
            </a:r>
            <a:r>
              <a:rPr lang="en-US" smtClean="0">
                <a:cs typeface="Arial" charset="0"/>
              </a:rPr>
              <a:t>having a rigid, bounded, and predefined structure.</a:t>
            </a:r>
          </a:p>
        </p:txBody>
      </p:sp>
      <p:sp>
        <p:nvSpPr>
          <p:cNvPr id="4" name="Slide Number Placeholder 3"/>
          <p:cNvSpPr>
            <a:spLocks noGrp="1"/>
          </p:cNvSpPr>
          <p:nvPr>
            <p:ph type="sldNum" sz="quarter" idx="5"/>
          </p:nvPr>
        </p:nvSpPr>
        <p:spPr/>
        <p:txBody>
          <a:bodyPr/>
          <a:lstStyle/>
          <a:p>
            <a:pPr>
              <a:defRPr/>
            </a:pPr>
            <a:fld id="{09DD1191-DF54-4841-B5F7-4DE98C7FED0F}" type="slidenum">
              <a:rPr lang="en-US" smtClean="0"/>
              <a:pPr>
                <a:defRPr/>
              </a:pPr>
              <a:t>6</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p:cNvSpPr>
          <p:nvPr>
            <p:ph type="sldImg"/>
          </p:nvPr>
        </p:nvSpPr>
        <p:spPr bwMode="auto">
          <a:noFill/>
          <a:ln>
            <a:solidFill>
              <a:srgbClr val="000000"/>
            </a:solidFill>
            <a:miter lim="800000"/>
            <a:headEnd/>
            <a:tailEnd/>
          </a:ln>
        </p:spPr>
      </p:sp>
      <p:sp>
        <p:nvSpPr>
          <p:cNvPr id="43010" name="Notes Placeholder 2"/>
          <p:cNvSpPr>
            <a:spLocks noGrp="1"/>
          </p:cNvSpPr>
          <p:nvPr>
            <p:ph type="body" idx="1"/>
          </p:nvPr>
        </p:nvSpPr>
        <p:spPr bwMode="auto">
          <a:noFill/>
        </p:spPr>
        <p:txBody>
          <a:bodyPr/>
          <a:lstStyle/>
          <a:p>
            <a:pPr eaLnBrk="1" hangingPunct="1"/>
            <a:r>
              <a:rPr lang="en-US" smtClean="0">
                <a:cs typeface="Arial" charset="0"/>
              </a:rPr>
              <a:t>A </a:t>
            </a:r>
            <a:r>
              <a:rPr lang="en-US" b="1" smtClean="0">
                <a:cs typeface="Arial" charset="0"/>
              </a:rPr>
              <a:t>virtual organization </a:t>
            </a:r>
            <a:r>
              <a:rPr lang="en-US" smtClean="0">
                <a:cs typeface="Arial" charset="0"/>
              </a:rPr>
              <a:t>typically consists of a small core of full-time employees and outside specialists temporarily hired as needed to work on projects. An example is when Second Life, a company creating a virtual world of colorful online avatars, was building its software. Founder Philip Rosedale hired programmers from around the world and divided up the work into about 1,600 individual tasks, “from setting up databases to fixing bugs.” The process worked so well, the company used it for all sorts of work.</a:t>
            </a:r>
          </a:p>
        </p:txBody>
      </p:sp>
      <p:sp>
        <p:nvSpPr>
          <p:cNvPr id="4" name="Slide Number Placeholder 3"/>
          <p:cNvSpPr>
            <a:spLocks noGrp="1"/>
          </p:cNvSpPr>
          <p:nvPr>
            <p:ph type="sldNum" sz="quarter" idx="5"/>
          </p:nvPr>
        </p:nvSpPr>
        <p:spPr/>
        <p:txBody>
          <a:bodyPr/>
          <a:lstStyle/>
          <a:p>
            <a:pPr>
              <a:defRPr/>
            </a:pPr>
            <a:fld id="{EB2D1A2F-9253-4A16-BFAB-A9A2904E9613}" type="slidenum">
              <a:rPr lang="en-US" smtClean="0"/>
              <a:pPr>
                <a:defRPr/>
              </a:pPr>
              <a:t>7</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p:cNvSpPr>
          <p:nvPr>
            <p:ph type="sldImg"/>
          </p:nvPr>
        </p:nvSpPr>
        <p:spPr bwMode="auto">
          <a:noFill/>
          <a:ln>
            <a:solidFill>
              <a:srgbClr val="000000"/>
            </a:solidFill>
            <a:miter lim="800000"/>
            <a:headEnd/>
            <a:tailEnd/>
          </a:ln>
        </p:spPr>
      </p:sp>
      <p:sp>
        <p:nvSpPr>
          <p:cNvPr id="45058" name="Notes Placeholder 2"/>
          <p:cNvSpPr>
            <a:spLocks noGrp="1"/>
          </p:cNvSpPr>
          <p:nvPr>
            <p:ph type="body" idx="1"/>
          </p:nvPr>
        </p:nvSpPr>
        <p:spPr bwMode="auto">
          <a:noFill/>
        </p:spPr>
        <p:txBody>
          <a:bodyPr/>
          <a:lstStyle/>
          <a:p>
            <a:pPr eaLnBrk="1" hangingPunct="1"/>
            <a:r>
              <a:rPr lang="en-US" dirty="0" smtClean="0">
                <a:cs typeface="Arial" charset="0"/>
              </a:rPr>
              <a:t>A </a:t>
            </a:r>
            <a:r>
              <a:rPr lang="en-US" b="1" dirty="0" smtClean="0">
                <a:cs typeface="Arial" charset="0"/>
              </a:rPr>
              <a:t>network organization</a:t>
            </a:r>
            <a:r>
              <a:rPr lang="en-US" dirty="0" smtClean="0">
                <a:cs typeface="Arial" charset="0"/>
              </a:rPr>
              <a:t> is one which uses its own employees to do some work activities and networks of outside suppliers to provide other needed product components or work processes. This organizational form is sometimes called a modular organization by manufacturing firms. Such an approach allows organizations to concentrate on what they do best by contracting out other activities to companies that do those activities best.</a:t>
            </a:r>
          </a:p>
          <a:p>
            <a:pPr eaLnBrk="1" hangingPunct="1"/>
            <a:endParaRPr lang="en-US" dirty="0" smtClean="0">
              <a:cs typeface="Arial" charset="0"/>
            </a:endParaRPr>
          </a:p>
          <a:p>
            <a:pPr eaLnBrk="1" hangingPunct="1"/>
            <a:r>
              <a:rPr lang="en-US" dirty="0" smtClean="0">
                <a:cs typeface="Arial" charset="0"/>
              </a:rPr>
              <a:t>A </a:t>
            </a:r>
            <a:r>
              <a:rPr lang="en-US" b="1" dirty="0" smtClean="0">
                <a:cs typeface="Arial" charset="0"/>
              </a:rPr>
              <a:t>learning organization</a:t>
            </a:r>
            <a:r>
              <a:rPr lang="en-US" dirty="0" smtClean="0">
                <a:cs typeface="Arial" charset="0"/>
              </a:rPr>
              <a:t>, is an organization that has developed the capacity to continuously learn, adapt, and change. In a learning organization, employees continually acquire and share new knowledge and apply that knowledge in making decisions or doing their work. Some organizational theorists even go so far as to say that an organization’s ability to do this—that is, to learn and to apply that learning—may be the only sustainable source of competitive advantage.</a:t>
            </a:r>
          </a:p>
        </p:txBody>
      </p:sp>
      <p:sp>
        <p:nvSpPr>
          <p:cNvPr id="4" name="Slide Number Placeholder 3"/>
          <p:cNvSpPr>
            <a:spLocks noGrp="1"/>
          </p:cNvSpPr>
          <p:nvPr>
            <p:ph type="sldNum" sz="quarter" idx="5"/>
          </p:nvPr>
        </p:nvSpPr>
        <p:spPr/>
        <p:txBody>
          <a:bodyPr/>
          <a:lstStyle/>
          <a:p>
            <a:pPr>
              <a:defRPr/>
            </a:pPr>
            <a:fld id="{245FA3E7-97FF-4369-8FE9-AE4638CD95C7}" type="slidenum">
              <a:rPr lang="en-US" smtClean="0"/>
              <a:pPr>
                <a:defRPr/>
              </a:pPr>
              <a:t>8</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p:cNvSpPr>
          <p:nvPr>
            <p:ph type="sldImg"/>
          </p:nvPr>
        </p:nvSpPr>
        <p:spPr bwMode="auto">
          <a:noFill/>
          <a:ln>
            <a:solidFill>
              <a:srgbClr val="000000"/>
            </a:solidFill>
            <a:miter lim="800000"/>
            <a:headEnd/>
            <a:tailEnd/>
          </a:ln>
        </p:spPr>
      </p:sp>
      <p:sp>
        <p:nvSpPr>
          <p:cNvPr id="49154" name="Notes Placeholder 2"/>
          <p:cNvSpPr>
            <a:spLocks noGrp="1"/>
          </p:cNvSpPr>
          <p:nvPr>
            <p:ph type="body" idx="1"/>
          </p:nvPr>
        </p:nvSpPr>
        <p:spPr bwMode="auto">
          <a:noFill/>
        </p:spPr>
        <p:txBody>
          <a:bodyPr/>
          <a:lstStyle/>
          <a:p>
            <a:pPr eaLnBrk="1" hangingPunct="1"/>
            <a:r>
              <a:rPr lang="en-US" dirty="0" smtClean="0">
                <a:cs typeface="Arial" charset="0"/>
              </a:rPr>
              <a:t>When managers believe collaboration among employees is needed for more coordinated and integrated work efforts, they can use several different structural options. Some of the more popular include cross-functional teams, task forces, and communities of practice.</a:t>
            </a:r>
          </a:p>
          <a:p>
            <a:pPr eaLnBrk="1" hangingPunct="1"/>
            <a:endParaRPr lang="en-US" dirty="0" smtClean="0">
              <a:cs typeface="Arial" charset="0"/>
            </a:endParaRPr>
          </a:p>
          <a:p>
            <a:pPr eaLnBrk="1" hangingPunct="1"/>
            <a:r>
              <a:rPr lang="en-US" dirty="0" smtClean="0">
                <a:cs typeface="Arial" charset="0"/>
              </a:rPr>
              <a:t>A </a:t>
            </a:r>
            <a:r>
              <a:rPr lang="en-US" b="1" dirty="0" err="1" smtClean="0">
                <a:cs typeface="Arial" charset="0"/>
              </a:rPr>
              <a:t>crossfunctional</a:t>
            </a:r>
            <a:r>
              <a:rPr lang="en-US" b="1" dirty="0" smtClean="0">
                <a:cs typeface="Arial" charset="0"/>
              </a:rPr>
              <a:t> team </a:t>
            </a:r>
            <a:r>
              <a:rPr lang="en-US" b="0" dirty="0" smtClean="0">
                <a:cs typeface="Arial" charset="0"/>
              </a:rPr>
              <a:t>is</a:t>
            </a:r>
            <a:r>
              <a:rPr lang="en-US" dirty="0" smtClean="0">
                <a:cs typeface="Arial" charset="0"/>
              </a:rPr>
              <a:t> a work team composed of individuals from various functional specialties. When a cross-functional team is formed, team members are brought together to collaborate on resolving mutual problems that affect the respective functional areas. Ideally, the artificial boundaries that separate functions disappear, and the team focuses on working together to achieve organizational goals.</a:t>
            </a:r>
          </a:p>
          <a:p>
            <a:pPr eaLnBrk="1" hangingPunct="1"/>
            <a:endParaRPr lang="en-US" dirty="0" smtClean="0">
              <a:cs typeface="Arial" charset="0"/>
            </a:endParaRPr>
          </a:p>
          <a:p>
            <a:pPr eaLnBrk="1" hangingPunct="1"/>
            <a:r>
              <a:rPr lang="en-US" dirty="0" smtClean="0">
                <a:cs typeface="Arial" charset="0"/>
              </a:rPr>
              <a:t>Another structural option organizations might use is a </a:t>
            </a:r>
            <a:r>
              <a:rPr lang="en-US" b="1" dirty="0" smtClean="0">
                <a:cs typeface="Arial" charset="0"/>
              </a:rPr>
              <a:t>task force </a:t>
            </a:r>
            <a:r>
              <a:rPr lang="en-US" dirty="0" smtClean="0">
                <a:cs typeface="Arial" charset="0"/>
              </a:rPr>
              <a:t>(also called an </a:t>
            </a:r>
            <a:r>
              <a:rPr lang="en-US" b="1" dirty="0" smtClean="0">
                <a:cs typeface="Arial" charset="0"/>
              </a:rPr>
              <a:t>ad hoc committee</a:t>
            </a:r>
            <a:r>
              <a:rPr lang="en-US" dirty="0" smtClean="0">
                <a:cs typeface="Arial" charset="0"/>
              </a:rPr>
              <a:t>), a temporary committee or team formed to tackle a specific short-term problem affecting several departments. The temporary nature of a task force is what differentiates it from a cross-functional team. Task force members usually perform many of their normal work tasks while serving on the task force;</a:t>
            </a:r>
            <a:r>
              <a:rPr lang="en-US" baseline="0" dirty="0" smtClean="0">
                <a:cs typeface="Arial" charset="0"/>
              </a:rPr>
              <a:t> </a:t>
            </a:r>
            <a:r>
              <a:rPr lang="en-US" dirty="0" smtClean="0">
                <a:cs typeface="Arial" charset="0"/>
              </a:rPr>
              <a:t>however, the members of a task force must collaborate to resolve the issue that’s been assigned to them. When the issue or problem is solved, the task force is no longer needed and members return to their regular assignments.</a:t>
            </a:r>
          </a:p>
        </p:txBody>
      </p:sp>
      <p:sp>
        <p:nvSpPr>
          <p:cNvPr id="4" name="Slide Number Placeholder 3"/>
          <p:cNvSpPr>
            <a:spLocks noGrp="1"/>
          </p:cNvSpPr>
          <p:nvPr>
            <p:ph type="sldNum" sz="quarter" idx="5"/>
          </p:nvPr>
        </p:nvSpPr>
        <p:spPr/>
        <p:txBody>
          <a:bodyPr/>
          <a:lstStyle/>
          <a:p>
            <a:pPr>
              <a:defRPr/>
            </a:pPr>
            <a:fld id="{83CEC88A-0C24-4538-98AD-709FBDC47025}" type="slidenum">
              <a:rPr lang="en-US" smtClean="0"/>
              <a:pPr>
                <a:defRPr/>
              </a:pPr>
              <a:t>9</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p:cNvSpPr>
          <p:nvPr>
            <p:ph type="sldImg"/>
          </p:nvPr>
        </p:nvSpPr>
        <p:spPr bwMode="auto">
          <a:noFill/>
          <a:ln>
            <a:solidFill>
              <a:srgbClr val="000000"/>
            </a:solidFill>
            <a:miter lim="800000"/>
            <a:headEnd/>
            <a:tailEnd/>
          </a:ln>
        </p:spPr>
      </p:sp>
      <p:sp>
        <p:nvSpPr>
          <p:cNvPr id="51202" name="Notes Placeholder 2"/>
          <p:cNvSpPr>
            <a:spLocks noGrp="1"/>
          </p:cNvSpPr>
          <p:nvPr>
            <p:ph type="body" idx="1"/>
          </p:nvPr>
        </p:nvSpPr>
        <p:spPr bwMode="auto">
          <a:noFill/>
        </p:spPr>
        <p:txBody>
          <a:bodyPr/>
          <a:lstStyle/>
          <a:p>
            <a:pPr eaLnBrk="1" hangingPunct="1"/>
            <a:endParaRPr lang="en-US" smtClean="0">
              <a:cs typeface="Arial" charset="0"/>
            </a:endParaRPr>
          </a:p>
        </p:txBody>
      </p:sp>
      <p:sp>
        <p:nvSpPr>
          <p:cNvPr id="4" name="Slide Number Placeholder 3"/>
          <p:cNvSpPr>
            <a:spLocks noGrp="1"/>
          </p:cNvSpPr>
          <p:nvPr>
            <p:ph type="sldNum" sz="quarter" idx="5"/>
          </p:nvPr>
        </p:nvSpPr>
        <p:spPr/>
        <p:txBody>
          <a:bodyPr/>
          <a:lstStyle/>
          <a:p>
            <a:pPr>
              <a:defRPr/>
            </a:pPr>
            <a:fld id="{AE80A017-244B-41F1-8312-FC981BD74C6A}" type="slidenum">
              <a:rPr lang="en-US" smtClean="0"/>
              <a:pPr>
                <a:defRPr/>
              </a:pPr>
              <a:t>10</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p:cNvSpPr>
          <p:nvPr>
            <p:ph type="sldImg"/>
          </p:nvPr>
        </p:nvSpPr>
        <p:spPr bwMode="auto">
          <a:noFill/>
          <a:ln>
            <a:solidFill>
              <a:srgbClr val="000000"/>
            </a:solidFill>
            <a:miter lim="800000"/>
            <a:headEnd/>
            <a:tailEnd/>
          </a:ln>
        </p:spPr>
      </p:sp>
      <p:sp>
        <p:nvSpPr>
          <p:cNvPr id="53250" name="Notes Placeholder 2"/>
          <p:cNvSpPr>
            <a:spLocks noGrp="1"/>
          </p:cNvSpPr>
          <p:nvPr>
            <p:ph type="body" idx="1"/>
          </p:nvPr>
        </p:nvSpPr>
        <p:spPr bwMode="auto">
          <a:noFill/>
        </p:spPr>
        <p:txBody>
          <a:bodyPr/>
          <a:lstStyle/>
          <a:p>
            <a:pPr eaLnBrk="1" hangingPunct="1"/>
            <a:r>
              <a:rPr lang="en-US" b="1" dirty="0" smtClean="0">
                <a:cs typeface="Arial" charset="0"/>
              </a:rPr>
              <a:t>Communities of practice</a:t>
            </a:r>
            <a:r>
              <a:rPr lang="en-US" dirty="0" smtClean="0">
                <a:cs typeface="Arial" charset="0"/>
              </a:rPr>
              <a:t>, are types of internal collaborations which are “groups of people who share a concern, a set of problems, or a passion about a topic, and who deepen their knowledge and expertise in that area by interacting on an ongoing basis.</a:t>
            </a:r>
          </a:p>
        </p:txBody>
      </p:sp>
      <p:sp>
        <p:nvSpPr>
          <p:cNvPr id="4" name="Slide Number Placeholder 3"/>
          <p:cNvSpPr>
            <a:spLocks noGrp="1"/>
          </p:cNvSpPr>
          <p:nvPr>
            <p:ph type="sldNum" sz="quarter" idx="5"/>
          </p:nvPr>
        </p:nvSpPr>
        <p:spPr/>
        <p:txBody>
          <a:bodyPr/>
          <a:lstStyle/>
          <a:p>
            <a:pPr>
              <a:defRPr/>
            </a:pPr>
            <a:fld id="{76952276-1535-4F17-B1B7-F576CF2CB6E4}" type="slidenum">
              <a:rPr lang="en-US" smtClean="0"/>
              <a:pPr>
                <a:defRPr/>
              </a:pPr>
              <a:t>11</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p:cNvSpPr>
          <p:nvPr>
            <p:ph type="sldImg"/>
          </p:nvPr>
        </p:nvSpPr>
        <p:spPr bwMode="auto">
          <a:noFill/>
          <a:ln>
            <a:solidFill>
              <a:srgbClr val="000000"/>
            </a:solidFill>
            <a:miter lim="800000"/>
            <a:headEnd/>
            <a:tailEnd/>
          </a:ln>
        </p:spPr>
      </p:sp>
      <p:sp>
        <p:nvSpPr>
          <p:cNvPr id="55298" name="Notes Placeholder 2"/>
          <p:cNvSpPr>
            <a:spLocks noGrp="1"/>
          </p:cNvSpPr>
          <p:nvPr>
            <p:ph type="body" idx="1"/>
          </p:nvPr>
        </p:nvSpPr>
        <p:spPr bwMode="auto">
          <a:noFill/>
        </p:spPr>
        <p:txBody>
          <a:bodyPr/>
          <a:lstStyle/>
          <a:p>
            <a:pPr eaLnBrk="1" hangingPunct="1"/>
            <a:endParaRPr lang="en-US" smtClean="0">
              <a:cs typeface="Arial" charset="0"/>
            </a:endParaRPr>
          </a:p>
        </p:txBody>
      </p:sp>
      <p:sp>
        <p:nvSpPr>
          <p:cNvPr id="4" name="Slide Number Placeholder 3"/>
          <p:cNvSpPr>
            <a:spLocks noGrp="1"/>
          </p:cNvSpPr>
          <p:nvPr>
            <p:ph type="sldNum" sz="quarter" idx="5"/>
          </p:nvPr>
        </p:nvSpPr>
        <p:spPr/>
        <p:txBody>
          <a:bodyPr/>
          <a:lstStyle/>
          <a:p>
            <a:pPr>
              <a:defRPr/>
            </a:pPr>
            <a:fld id="{BF607C1B-B14B-4187-A008-FB0BDBF283EA}" type="slidenum">
              <a:rPr lang="en-US" smtClean="0"/>
              <a:pPr>
                <a:defRPr/>
              </a:pPr>
              <a:t>12</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p:cNvSpPr>
          <p:nvPr>
            <p:ph type="sldImg"/>
          </p:nvPr>
        </p:nvSpPr>
        <p:spPr bwMode="auto">
          <a:noFill/>
          <a:ln>
            <a:solidFill>
              <a:srgbClr val="000000"/>
            </a:solidFill>
            <a:miter lim="800000"/>
            <a:headEnd/>
            <a:tailEnd/>
          </a:ln>
        </p:spPr>
      </p:sp>
      <p:sp>
        <p:nvSpPr>
          <p:cNvPr id="57346" name="Notes Placeholder 2"/>
          <p:cNvSpPr>
            <a:spLocks noGrp="1"/>
          </p:cNvSpPr>
          <p:nvPr>
            <p:ph type="body" idx="1"/>
          </p:nvPr>
        </p:nvSpPr>
        <p:spPr bwMode="auto">
          <a:noFill/>
        </p:spPr>
        <p:txBody>
          <a:bodyPr/>
          <a:lstStyle/>
          <a:p>
            <a:pPr eaLnBrk="1" hangingPunct="1"/>
            <a:r>
              <a:rPr lang="en-US" dirty="0" smtClean="0">
                <a:cs typeface="Arial" charset="0"/>
              </a:rPr>
              <a:t>Today, many companies are trying </a:t>
            </a:r>
            <a:r>
              <a:rPr lang="en-US" b="1" dirty="0" smtClean="0">
                <a:cs typeface="Arial" charset="0"/>
              </a:rPr>
              <a:t>open innovation</a:t>
            </a:r>
            <a:r>
              <a:rPr lang="en-US" dirty="0" smtClean="0">
                <a:cs typeface="Arial" charset="0"/>
              </a:rPr>
              <a:t>, opening up the search for new ideas beyond the organization’s boundaries and allowing innovations to easily transfer inward and outward. For instance, Procter &amp; Gamble, Starbucks, Dell, Best Buy, and Nike have all created digital platforms that allow customers to help them create new products and messages.</a:t>
            </a:r>
          </a:p>
          <a:p>
            <a:pPr eaLnBrk="1" hangingPunct="1"/>
            <a:endParaRPr lang="en-US" dirty="0" smtClean="0">
              <a:cs typeface="Arial" charset="0"/>
            </a:endParaRPr>
          </a:p>
          <a:p>
            <a:pPr eaLnBrk="1" hangingPunct="1"/>
            <a:r>
              <a:rPr lang="en-US" dirty="0" smtClean="0">
                <a:cs typeface="Arial" charset="0"/>
              </a:rPr>
              <a:t>In today’s environment, organizations are looking for advantages wherever they can get them. One way they can do this is with </a:t>
            </a:r>
            <a:r>
              <a:rPr lang="en-US" b="1" dirty="0" smtClean="0">
                <a:cs typeface="Arial" charset="0"/>
              </a:rPr>
              <a:t>strategic partnerships</a:t>
            </a:r>
            <a:r>
              <a:rPr lang="en-US" dirty="0" smtClean="0">
                <a:cs typeface="Arial" charset="0"/>
              </a:rPr>
              <a:t>, collaborative relationships between two or more organizations in which they combine their resources and capabilities for some business purpose.</a:t>
            </a:r>
          </a:p>
        </p:txBody>
      </p:sp>
      <p:sp>
        <p:nvSpPr>
          <p:cNvPr id="4" name="Slide Number Placeholder 3"/>
          <p:cNvSpPr>
            <a:spLocks noGrp="1"/>
          </p:cNvSpPr>
          <p:nvPr>
            <p:ph type="sldNum" sz="quarter" idx="5"/>
          </p:nvPr>
        </p:nvSpPr>
        <p:spPr/>
        <p:txBody>
          <a:bodyPr/>
          <a:lstStyle/>
          <a:p>
            <a:pPr>
              <a:defRPr/>
            </a:pPr>
            <a:fld id="{0486E044-003A-4369-84A2-1E2D20ACA4DE}" type="slidenum">
              <a:rPr lang="en-US" smtClean="0"/>
              <a:pPr>
                <a:defRPr/>
              </a:pPr>
              <a:t>13</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p:cNvSpPr>
          <p:nvPr>
            <p:ph type="sldImg"/>
          </p:nvPr>
        </p:nvSpPr>
        <p:spPr bwMode="auto">
          <a:noFill/>
          <a:ln>
            <a:solidFill>
              <a:srgbClr val="000000"/>
            </a:solidFill>
            <a:miter lim="800000"/>
            <a:headEnd/>
            <a:tailEnd/>
          </a:ln>
        </p:spPr>
      </p:sp>
      <p:sp>
        <p:nvSpPr>
          <p:cNvPr id="59394" name="Notes Placeholder 2"/>
          <p:cNvSpPr>
            <a:spLocks noGrp="1"/>
          </p:cNvSpPr>
          <p:nvPr>
            <p:ph type="body" idx="1"/>
          </p:nvPr>
        </p:nvSpPr>
        <p:spPr bwMode="auto">
          <a:noFill/>
        </p:spPr>
        <p:txBody>
          <a:bodyPr/>
          <a:lstStyle/>
          <a:p>
            <a:pPr eaLnBrk="1" hangingPunct="1"/>
            <a:endParaRPr lang="en-US" smtClean="0">
              <a:cs typeface="Arial" charset="0"/>
            </a:endParaRPr>
          </a:p>
        </p:txBody>
      </p:sp>
      <p:sp>
        <p:nvSpPr>
          <p:cNvPr id="4" name="Slide Number Placeholder 3"/>
          <p:cNvSpPr>
            <a:spLocks noGrp="1"/>
          </p:cNvSpPr>
          <p:nvPr>
            <p:ph type="sldNum" sz="quarter" idx="5"/>
          </p:nvPr>
        </p:nvSpPr>
        <p:spPr/>
        <p:txBody>
          <a:bodyPr/>
          <a:lstStyle/>
          <a:p>
            <a:pPr>
              <a:defRPr/>
            </a:pPr>
            <a:fld id="{5FC69BF4-2BF1-45F8-978A-26D38B04DD8F}" type="slidenum">
              <a:rPr lang="en-US" smtClean="0"/>
              <a:pPr>
                <a:defRPr/>
              </a:pPr>
              <a:t>14</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p:cNvSpPr>
          <p:nvPr>
            <p:ph type="sldImg"/>
          </p:nvPr>
        </p:nvSpPr>
        <p:spPr bwMode="auto">
          <a:noFill/>
          <a:ln>
            <a:solidFill>
              <a:srgbClr val="000000"/>
            </a:solidFill>
            <a:miter lim="800000"/>
            <a:headEnd/>
            <a:tailEnd/>
          </a:ln>
        </p:spPr>
      </p:sp>
      <p:sp>
        <p:nvSpPr>
          <p:cNvPr id="61442" name="Notes Placeholder 2"/>
          <p:cNvSpPr>
            <a:spLocks noGrp="1"/>
          </p:cNvSpPr>
          <p:nvPr>
            <p:ph type="body" idx="1"/>
          </p:nvPr>
        </p:nvSpPr>
        <p:spPr bwMode="auto">
          <a:noFill/>
        </p:spPr>
        <p:txBody>
          <a:bodyPr/>
          <a:lstStyle/>
          <a:p>
            <a:pPr eaLnBrk="1" hangingPunct="1"/>
            <a:r>
              <a:rPr lang="en-US" b="1" smtClean="0">
                <a:cs typeface="Arial" charset="0"/>
              </a:rPr>
              <a:t>Telecommuting </a:t>
            </a:r>
            <a:r>
              <a:rPr lang="en-US" smtClean="0">
                <a:cs typeface="Arial" charset="0"/>
              </a:rPr>
              <a:t>is a work arrangement in which employees work at home and are linked to the workplace by computer. Needless to say, not every job is a candidate for telecommuting, but many are.</a:t>
            </a:r>
          </a:p>
          <a:p>
            <a:pPr eaLnBrk="1" hangingPunct="1"/>
            <a:endParaRPr lang="en-US" smtClean="0">
              <a:cs typeface="Arial" charset="0"/>
            </a:endParaRPr>
          </a:p>
          <a:p>
            <a:pPr eaLnBrk="1" hangingPunct="1"/>
            <a:r>
              <a:rPr lang="en-US" smtClean="0">
                <a:cs typeface="Arial" charset="0"/>
              </a:rPr>
              <a:t>One approach to flexible work arrangements is a </a:t>
            </a:r>
            <a:r>
              <a:rPr lang="en-US" b="1" smtClean="0">
                <a:cs typeface="Arial" charset="0"/>
              </a:rPr>
              <a:t>compressed workweek</a:t>
            </a:r>
            <a:r>
              <a:rPr lang="en-US" smtClean="0">
                <a:cs typeface="Arial" charset="0"/>
              </a:rPr>
              <a:t>, a workweek where employees work longer hours per day but fewer days per week. The most common arrangement is four 10-hour days (a 4–40 program).</a:t>
            </a:r>
          </a:p>
          <a:p>
            <a:pPr eaLnBrk="1" hangingPunct="1"/>
            <a:endParaRPr lang="en-US" smtClean="0">
              <a:cs typeface="Arial" charset="0"/>
            </a:endParaRPr>
          </a:p>
        </p:txBody>
      </p:sp>
      <p:sp>
        <p:nvSpPr>
          <p:cNvPr id="4" name="Slide Number Placeholder 3"/>
          <p:cNvSpPr>
            <a:spLocks noGrp="1"/>
          </p:cNvSpPr>
          <p:nvPr>
            <p:ph type="sldNum" sz="quarter" idx="5"/>
          </p:nvPr>
        </p:nvSpPr>
        <p:spPr/>
        <p:txBody>
          <a:bodyPr/>
          <a:lstStyle/>
          <a:p>
            <a:pPr>
              <a:defRPr/>
            </a:pPr>
            <a:fld id="{F13C853B-137D-4A15-84F1-DC1D765BC378}" type="slidenum">
              <a:rPr lang="en-US" smtClean="0"/>
              <a:pPr>
                <a:defRPr/>
              </a:pPr>
              <a:t>15</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p:cNvSpPr>
          <p:nvPr>
            <p:ph type="sldImg"/>
          </p:nvPr>
        </p:nvSpPr>
        <p:spPr bwMode="auto">
          <a:noFill/>
          <a:ln>
            <a:solidFill>
              <a:srgbClr val="000000"/>
            </a:solidFill>
            <a:miter lim="800000"/>
            <a:headEnd/>
            <a:tailEnd/>
          </a:ln>
        </p:spPr>
      </p:sp>
      <p:sp>
        <p:nvSpPr>
          <p:cNvPr id="63490" name="Notes Placeholder 2"/>
          <p:cNvSpPr>
            <a:spLocks noGrp="1"/>
          </p:cNvSpPr>
          <p:nvPr>
            <p:ph type="body" idx="1"/>
          </p:nvPr>
        </p:nvSpPr>
        <p:spPr bwMode="auto">
          <a:noFill/>
        </p:spPr>
        <p:txBody>
          <a:bodyPr/>
          <a:lstStyle/>
          <a:p>
            <a:pPr eaLnBrk="1" hangingPunct="1"/>
            <a:r>
              <a:rPr lang="en-US" dirty="0" smtClean="0">
                <a:cs typeface="Arial" charset="0"/>
              </a:rPr>
              <a:t>Another alternative is </a:t>
            </a:r>
            <a:r>
              <a:rPr lang="en-US" b="1" dirty="0" smtClean="0">
                <a:cs typeface="Arial" charset="0"/>
              </a:rPr>
              <a:t>flextime </a:t>
            </a:r>
            <a:r>
              <a:rPr lang="en-US" dirty="0" smtClean="0">
                <a:cs typeface="Arial" charset="0"/>
              </a:rPr>
              <a:t>(also known as </a:t>
            </a:r>
            <a:r>
              <a:rPr lang="en-US" b="1" dirty="0" smtClean="0">
                <a:cs typeface="Arial" charset="0"/>
              </a:rPr>
              <a:t>flexible work hours</a:t>
            </a:r>
            <a:r>
              <a:rPr lang="en-US" dirty="0" smtClean="0">
                <a:cs typeface="Arial" charset="0"/>
              </a:rPr>
              <a:t>), a scheduling system in which employees are required to work a specific number of hours a week but are free to vary those hours within certain limits. A flextime schedule typically designates certain common core hours when all employees are required to be on the job, but allows starting, ending, and lunch-hour times to be flexible.</a:t>
            </a:r>
          </a:p>
          <a:p>
            <a:pPr eaLnBrk="1" hangingPunct="1"/>
            <a:endParaRPr lang="en-US" b="1" dirty="0" smtClean="0">
              <a:cs typeface="Arial" charset="0"/>
            </a:endParaRPr>
          </a:p>
          <a:p>
            <a:pPr eaLnBrk="1" hangingPunct="1"/>
            <a:r>
              <a:rPr lang="en-US" b="1" dirty="0" smtClean="0">
                <a:cs typeface="Arial" charset="0"/>
              </a:rPr>
              <a:t>Job sharing</a:t>
            </a:r>
            <a:r>
              <a:rPr lang="en-US" dirty="0" smtClean="0">
                <a:cs typeface="Arial" charset="0"/>
              </a:rPr>
              <a:t> is the practice of having two or more people split a full-time job. Many companies have used job sharing during the economic downturn to avoid employee layoffs.</a:t>
            </a:r>
          </a:p>
        </p:txBody>
      </p:sp>
      <p:sp>
        <p:nvSpPr>
          <p:cNvPr id="4" name="Slide Number Placeholder 3"/>
          <p:cNvSpPr>
            <a:spLocks noGrp="1"/>
          </p:cNvSpPr>
          <p:nvPr>
            <p:ph type="sldNum" sz="quarter" idx="5"/>
          </p:nvPr>
        </p:nvSpPr>
        <p:spPr/>
        <p:txBody>
          <a:bodyPr/>
          <a:lstStyle/>
          <a:p>
            <a:pPr>
              <a:defRPr/>
            </a:pPr>
            <a:fld id="{E403BDD1-1156-4598-B56B-31B9C57420DF}" type="slidenum">
              <a:rPr lang="en-US" smtClean="0"/>
              <a:pPr>
                <a:defRPr/>
              </a:pPr>
              <a:t>16</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p:cNvSpPr>
          <p:nvPr>
            <p:ph type="sldImg"/>
          </p:nvPr>
        </p:nvSpPr>
        <p:spPr bwMode="auto">
          <a:noFill/>
          <a:ln>
            <a:solidFill>
              <a:srgbClr val="000000"/>
            </a:solidFill>
            <a:miter lim="800000"/>
            <a:headEnd/>
            <a:tailEnd/>
          </a:ln>
        </p:spPr>
      </p:sp>
      <p:sp>
        <p:nvSpPr>
          <p:cNvPr id="65538" name="Notes Placeholder 2"/>
          <p:cNvSpPr>
            <a:spLocks noGrp="1"/>
          </p:cNvSpPr>
          <p:nvPr>
            <p:ph type="body" idx="1"/>
          </p:nvPr>
        </p:nvSpPr>
        <p:spPr bwMode="auto">
          <a:noFill/>
        </p:spPr>
        <p:txBody>
          <a:bodyPr/>
          <a:lstStyle/>
          <a:p>
            <a:pPr eaLnBrk="1" hangingPunct="1"/>
            <a:r>
              <a:rPr lang="en-US" b="1" dirty="0" smtClean="0">
                <a:cs typeface="Arial" charset="0"/>
              </a:rPr>
              <a:t>Contingent workers </a:t>
            </a:r>
            <a:r>
              <a:rPr lang="en-US" dirty="0" smtClean="0">
                <a:cs typeface="Arial" charset="0"/>
              </a:rPr>
              <a:t>are temporary, freelance, or contract workers whose employment is </a:t>
            </a:r>
            <a:r>
              <a:rPr lang="en-US" i="1" dirty="0" smtClean="0">
                <a:cs typeface="Arial" charset="0"/>
              </a:rPr>
              <a:t>contingent </a:t>
            </a:r>
            <a:r>
              <a:rPr lang="en-US" dirty="0" smtClean="0">
                <a:cs typeface="Arial" charset="0"/>
              </a:rPr>
              <a:t>on demand for their services. Some</a:t>
            </a:r>
            <a:r>
              <a:rPr lang="en-US" baseline="0" dirty="0" smtClean="0">
                <a:cs typeface="Arial" charset="0"/>
              </a:rPr>
              <a:t> </a:t>
            </a:r>
            <a:r>
              <a:rPr lang="en-US" dirty="0" smtClean="0">
                <a:cs typeface="Arial" charset="0"/>
              </a:rPr>
              <a:t>are now referring to these workers as the </a:t>
            </a:r>
            <a:r>
              <a:rPr lang="en-US" i="1" dirty="0" smtClean="0">
                <a:cs typeface="Arial" charset="0"/>
              </a:rPr>
              <a:t>independent </a:t>
            </a:r>
            <a:r>
              <a:rPr lang="en-US" dirty="0" smtClean="0">
                <a:cs typeface="Arial" charset="0"/>
              </a:rPr>
              <a:t>work force, since there’s no dependent relationship between worker and organization.</a:t>
            </a:r>
          </a:p>
        </p:txBody>
      </p:sp>
      <p:sp>
        <p:nvSpPr>
          <p:cNvPr id="4" name="Slide Number Placeholder 3"/>
          <p:cNvSpPr>
            <a:spLocks noGrp="1"/>
          </p:cNvSpPr>
          <p:nvPr>
            <p:ph type="sldNum" sz="quarter" idx="5"/>
          </p:nvPr>
        </p:nvSpPr>
        <p:spPr/>
        <p:txBody>
          <a:bodyPr/>
          <a:lstStyle/>
          <a:p>
            <a:pPr>
              <a:defRPr/>
            </a:pPr>
            <a:fld id="{9CB375EB-686B-4FB6-B01D-54EBC1431964}" type="slidenum">
              <a:rPr lang="en-US" smtClean="0"/>
              <a:pPr>
                <a:defRPr/>
              </a:pPr>
              <a:t>17</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p:cNvSpPr>
          <p:nvPr>
            <p:ph type="sldImg"/>
          </p:nvPr>
        </p:nvSpPr>
        <p:spPr bwMode="auto">
          <a:noFill/>
          <a:ln>
            <a:solidFill>
              <a:srgbClr val="000000"/>
            </a:solidFill>
            <a:miter lim="800000"/>
            <a:headEnd/>
            <a:tailEnd/>
          </a:ln>
        </p:spPr>
      </p:sp>
      <p:sp>
        <p:nvSpPr>
          <p:cNvPr id="67586" name="Notes Placeholder 2"/>
          <p:cNvSpPr>
            <a:spLocks noGrp="1"/>
          </p:cNvSpPr>
          <p:nvPr>
            <p:ph type="body" idx="1"/>
          </p:nvPr>
        </p:nvSpPr>
        <p:spPr bwMode="auto">
          <a:noFill/>
        </p:spPr>
        <p:txBody>
          <a:bodyPr/>
          <a:lstStyle/>
          <a:p>
            <a:pPr eaLnBrk="1" hangingPunct="1"/>
            <a:r>
              <a:rPr lang="en-US" dirty="0" smtClean="0">
                <a:cs typeface="Arial" charset="0"/>
              </a:rPr>
              <a:t>Mobile computing and communication technology have given organizations and employees ways to stay connected and to</a:t>
            </a:r>
            <a:r>
              <a:rPr lang="en-US" baseline="0" dirty="0" smtClean="0">
                <a:cs typeface="Arial" charset="0"/>
              </a:rPr>
              <a:t> </a:t>
            </a:r>
            <a:r>
              <a:rPr lang="en-US" dirty="0" smtClean="0">
                <a:cs typeface="Arial" charset="0"/>
              </a:rPr>
              <a:t>be more productive. For instance, handheld devices have e-mail, calendars, and contacts that can be used anywhere there’s a wireless network. And these devices can be used to log into corporate databases and company intranets. Employees can videoconference</a:t>
            </a:r>
            <a:r>
              <a:rPr lang="en-US" baseline="0" dirty="0" smtClean="0">
                <a:cs typeface="Arial" charset="0"/>
              </a:rPr>
              <a:t> </a:t>
            </a:r>
            <a:r>
              <a:rPr lang="en-US" dirty="0" smtClean="0">
                <a:cs typeface="Arial" charset="0"/>
              </a:rPr>
              <a:t>using broadband networks and Webcams. Many companies are giving employees key fobs with constantly changing encryption</a:t>
            </a:r>
            <a:r>
              <a:rPr lang="en-US" baseline="0" dirty="0" smtClean="0">
                <a:cs typeface="Arial" charset="0"/>
              </a:rPr>
              <a:t> </a:t>
            </a:r>
            <a:r>
              <a:rPr lang="en-US" dirty="0" smtClean="0">
                <a:cs typeface="Arial" charset="0"/>
              </a:rPr>
              <a:t>codes that allow them to log onto the corporate network to access e-mail and company data from any computer hooked up to the Internet.</a:t>
            </a:r>
          </a:p>
        </p:txBody>
      </p:sp>
      <p:sp>
        <p:nvSpPr>
          <p:cNvPr id="4" name="Slide Number Placeholder 3"/>
          <p:cNvSpPr>
            <a:spLocks noGrp="1"/>
          </p:cNvSpPr>
          <p:nvPr>
            <p:ph type="sldNum" sz="quarter" idx="5"/>
          </p:nvPr>
        </p:nvSpPr>
        <p:spPr/>
        <p:txBody>
          <a:bodyPr/>
          <a:lstStyle/>
          <a:p>
            <a:pPr>
              <a:defRPr/>
            </a:pPr>
            <a:fld id="{F484494C-D926-442F-9418-758749FE626B}" type="slidenum">
              <a:rPr lang="en-US" smtClean="0"/>
              <a:pPr>
                <a:defRPr/>
              </a:pPr>
              <a:t>18</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p:cNvSpPr>
          <p:nvPr>
            <p:ph type="sldImg"/>
          </p:nvPr>
        </p:nvSpPr>
        <p:spPr bwMode="auto">
          <a:noFill/>
          <a:ln>
            <a:solidFill>
              <a:srgbClr val="000000"/>
            </a:solidFill>
            <a:miter lim="800000"/>
            <a:headEnd/>
            <a:tailEnd/>
          </a:ln>
        </p:spPr>
      </p:sp>
      <p:sp>
        <p:nvSpPr>
          <p:cNvPr id="69634" name="Notes Placeholder 2"/>
          <p:cNvSpPr>
            <a:spLocks noGrp="1"/>
          </p:cNvSpPr>
          <p:nvPr>
            <p:ph type="body" idx="1"/>
          </p:nvPr>
        </p:nvSpPr>
        <p:spPr bwMode="auto">
          <a:noFill/>
        </p:spPr>
        <p:txBody>
          <a:bodyPr/>
          <a:lstStyle/>
          <a:p>
            <a:pPr eaLnBrk="1" hangingPunct="1"/>
            <a:r>
              <a:rPr lang="en-US" dirty="0" smtClean="0">
                <a:cs typeface="Arial" charset="0"/>
              </a:rPr>
              <a:t>Researchers have concluded that the structures and strategies of organizations worldwide are similar, “while the behavior within them is maintaining its cultural uniqueness.” When designing or changing structure, managers may need to think about the cultural implications of certain design elements. For instance, one study showed that formalization—rules and bureaucratic mechanisms—may be more important in less economically developed countries and less important in more economically developed countries where employees may have higher levels of professional education and skills.</a:t>
            </a:r>
          </a:p>
          <a:p>
            <a:pPr eaLnBrk="1" hangingPunct="1"/>
            <a:endParaRPr lang="en-US" dirty="0" smtClean="0">
              <a:cs typeface="Arial" charset="0"/>
            </a:endParaRPr>
          </a:p>
          <a:p>
            <a:pPr eaLnBrk="1" hangingPunct="1"/>
            <a:r>
              <a:rPr lang="en-US" dirty="0" smtClean="0">
                <a:cs typeface="Arial" charset="0"/>
              </a:rPr>
              <a:t>No matter what structural design managers choose for their organizations, the design should help employees do their work in the best—most efficient and effective—way they can. The structure should support and facilitate organizational members as they carry out the organization’s work. After all, an organization’s structure is simply a means to an end.</a:t>
            </a:r>
          </a:p>
        </p:txBody>
      </p:sp>
      <p:sp>
        <p:nvSpPr>
          <p:cNvPr id="4" name="Slide Number Placeholder 3"/>
          <p:cNvSpPr>
            <a:spLocks noGrp="1"/>
          </p:cNvSpPr>
          <p:nvPr>
            <p:ph type="sldNum" sz="quarter" idx="5"/>
          </p:nvPr>
        </p:nvSpPr>
        <p:spPr/>
        <p:txBody>
          <a:bodyPr/>
          <a:lstStyle/>
          <a:p>
            <a:pPr>
              <a:defRPr/>
            </a:pPr>
            <a:fld id="{B058897D-49F3-4781-82B9-5F39802432EC}" type="slidenum">
              <a:rPr lang="en-US" smtClean="0"/>
              <a:pPr>
                <a:defRPr/>
              </a:pPr>
              <a:t>19</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Image Placeholder 1"/>
          <p:cNvSpPr>
            <a:spLocks noGrp="1" noRot="1" noChangeAspect="1"/>
          </p:cNvSpPr>
          <p:nvPr>
            <p:ph type="sldImg"/>
          </p:nvPr>
        </p:nvSpPr>
        <p:spPr bwMode="auto">
          <a:noFill/>
          <a:ln>
            <a:solidFill>
              <a:srgbClr val="000000"/>
            </a:solidFill>
            <a:miter lim="800000"/>
            <a:headEnd/>
            <a:tailEnd/>
          </a:ln>
        </p:spPr>
      </p:sp>
      <p:sp>
        <p:nvSpPr>
          <p:cNvPr id="71682" name="Notes Placeholder 2"/>
          <p:cNvSpPr>
            <a:spLocks noGrp="1"/>
          </p:cNvSpPr>
          <p:nvPr>
            <p:ph type="body" idx="1"/>
          </p:nvPr>
        </p:nvSpPr>
        <p:spPr bwMode="auto">
          <a:noFill/>
        </p:spPr>
        <p:txBody>
          <a:bodyPr/>
          <a:lstStyle/>
          <a:p>
            <a:pPr eaLnBrk="1" hangingPunct="1"/>
            <a:r>
              <a:rPr lang="en-US" smtClean="0">
                <a:cs typeface="Arial" charset="0"/>
              </a:rPr>
              <a:t>In a team structure, the entire organization is made up of work teams. The matrix structure assigns specialists from different functional departments to work on one or more projects being led by project managers. A project structure is one in which employees continuously work on projects. A virtual organization consists of a small core of full-time employees and outside specialists temporarily hired as needed to work on projects. A network organization is an organization that uses its own employees to do some work activities and networks of outside suppliers to provide other needed product components or work processes. A learning organization is one that has developed the capacity</a:t>
            </a:r>
          </a:p>
          <a:p>
            <a:pPr eaLnBrk="1" hangingPunct="1"/>
            <a:r>
              <a:rPr lang="en-US" smtClean="0">
                <a:cs typeface="Arial" charset="0"/>
              </a:rPr>
              <a:t>to continuously learn, adapt, and change. It has certain structural characteristics including an emphasis on sharing information and collaborating on work activities, minimal structural and physical barriers, and empowered work team.</a:t>
            </a:r>
          </a:p>
        </p:txBody>
      </p:sp>
      <p:sp>
        <p:nvSpPr>
          <p:cNvPr id="4" name="Slide Number Placeholder 3"/>
          <p:cNvSpPr>
            <a:spLocks noGrp="1"/>
          </p:cNvSpPr>
          <p:nvPr>
            <p:ph type="sldNum" sz="quarter" idx="5"/>
          </p:nvPr>
        </p:nvSpPr>
        <p:spPr/>
        <p:txBody>
          <a:bodyPr/>
          <a:lstStyle/>
          <a:p>
            <a:pPr>
              <a:defRPr/>
            </a:pPr>
            <a:fld id="{BB13FE5D-53EC-4776-A32E-861FDD294B56}" type="slidenum">
              <a:rPr lang="en-US" smtClean="0"/>
              <a:pPr>
                <a:defRPr/>
              </a:pPr>
              <a:t>20</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Image Placeholder 1"/>
          <p:cNvSpPr>
            <a:spLocks noGrp="1" noRot="1" noChangeAspect="1"/>
          </p:cNvSpPr>
          <p:nvPr>
            <p:ph type="sldImg"/>
          </p:nvPr>
        </p:nvSpPr>
        <p:spPr bwMode="auto">
          <a:noFill/>
          <a:ln>
            <a:solidFill>
              <a:srgbClr val="000000"/>
            </a:solidFill>
            <a:miter lim="800000"/>
            <a:headEnd/>
            <a:tailEnd/>
          </a:ln>
        </p:spPr>
      </p:sp>
      <p:sp>
        <p:nvSpPr>
          <p:cNvPr id="73730" name="Notes Placeholder 2"/>
          <p:cNvSpPr>
            <a:spLocks noGrp="1"/>
          </p:cNvSpPr>
          <p:nvPr>
            <p:ph type="body" idx="1"/>
          </p:nvPr>
        </p:nvSpPr>
        <p:spPr bwMode="auto">
          <a:noFill/>
        </p:spPr>
        <p:txBody>
          <a:bodyPr/>
          <a:lstStyle/>
          <a:p>
            <a:pPr eaLnBrk="1" hangingPunct="1"/>
            <a:endParaRPr lang="en-US" dirty="0" smtClean="0">
              <a:cs typeface="Arial" charset="0"/>
            </a:endParaRPr>
          </a:p>
        </p:txBody>
      </p:sp>
      <p:sp>
        <p:nvSpPr>
          <p:cNvPr id="4" name="Slide Number Placeholder 3"/>
          <p:cNvSpPr>
            <a:spLocks noGrp="1"/>
          </p:cNvSpPr>
          <p:nvPr>
            <p:ph type="sldNum" sz="quarter" idx="5"/>
          </p:nvPr>
        </p:nvSpPr>
        <p:spPr/>
        <p:txBody>
          <a:bodyPr/>
          <a:lstStyle/>
          <a:p>
            <a:pPr>
              <a:defRPr/>
            </a:pPr>
            <a:fld id="{D0F76834-4253-442E-9935-AB50B94604BF}" type="slidenum">
              <a:rPr lang="en-US" smtClean="0"/>
              <a:pPr>
                <a:defRPr/>
              </a:pPr>
              <a:t>21</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Image Placeholder 1"/>
          <p:cNvSpPr>
            <a:spLocks noGrp="1" noRot="1" noChangeAspect="1"/>
          </p:cNvSpPr>
          <p:nvPr>
            <p:ph type="sldImg"/>
          </p:nvPr>
        </p:nvSpPr>
        <p:spPr bwMode="auto">
          <a:noFill/>
          <a:ln>
            <a:solidFill>
              <a:srgbClr val="000000"/>
            </a:solidFill>
            <a:miter lim="800000"/>
            <a:headEnd/>
            <a:tailEnd/>
          </a:ln>
        </p:spPr>
      </p:sp>
      <p:sp>
        <p:nvSpPr>
          <p:cNvPr id="75778" name="Notes Placeholder 2"/>
          <p:cNvSpPr>
            <a:spLocks noGrp="1"/>
          </p:cNvSpPr>
          <p:nvPr>
            <p:ph type="body" idx="1"/>
          </p:nvPr>
        </p:nvSpPr>
        <p:spPr bwMode="auto">
          <a:noFill/>
        </p:spPr>
        <p:txBody>
          <a:bodyPr/>
          <a:lstStyle/>
          <a:p>
            <a:pPr eaLnBrk="1" hangingPunct="1"/>
            <a:r>
              <a:rPr lang="en-US" dirty="0" smtClean="0">
                <a:cs typeface="Arial" charset="0"/>
              </a:rPr>
              <a:t>An organization’s collaboration efforts can be internal or external. Internal collaborative structural options include cross-functional teams, task forces, and communities of practice. A cross-functional team is a work team composed of individuals from various functional specialties. A task force is a temporary committee or team formed to tackle a specific short-term problem affecting several departments. Communities of practice are groups of people who share a concern, a set of problems, or a passion about a topic and who deepen their knowledge and expertise in that area by interacting on an ongoing basis. External collaborative options include open innovation and strategic partnerships. Open</a:t>
            </a:r>
          </a:p>
          <a:p>
            <a:pPr eaLnBrk="1" hangingPunct="1"/>
            <a:r>
              <a:rPr lang="en-US" dirty="0" smtClean="0">
                <a:cs typeface="Arial" charset="0"/>
              </a:rPr>
              <a:t>innovation expands the search for new ideas beyond the organization’s boundaries and allows innovations to easily transfer inward and outward. Strategic partnerships are collaborative relationships between two or more organizations in which they combine resources and capabilities for some business purpose.</a:t>
            </a:r>
          </a:p>
        </p:txBody>
      </p:sp>
      <p:sp>
        <p:nvSpPr>
          <p:cNvPr id="4" name="Slide Number Placeholder 3"/>
          <p:cNvSpPr>
            <a:spLocks noGrp="1"/>
          </p:cNvSpPr>
          <p:nvPr>
            <p:ph type="sldNum" sz="quarter" idx="5"/>
          </p:nvPr>
        </p:nvSpPr>
        <p:spPr/>
        <p:txBody>
          <a:bodyPr/>
          <a:lstStyle/>
          <a:p>
            <a:pPr>
              <a:defRPr/>
            </a:pPr>
            <a:fld id="{C59CDBB3-2B57-47CF-B5F1-9B1CCC582CAB}" type="slidenum">
              <a:rPr lang="en-US" smtClean="0"/>
              <a:pPr>
                <a:defRPr/>
              </a:pPr>
              <a:t>22</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Image Placeholder 1"/>
          <p:cNvSpPr>
            <a:spLocks noGrp="1" noRot="1" noChangeAspect="1"/>
          </p:cNvSpPr>
          <p:nvPr>
            <p:ph type="sldImg"/>
          </p:nvPr>
        </p:nvSpPr>
        <p:spPr bwMode="auto">
          <a:noFill/>
          <a:ln>
            <a:solidFill>
              <a:srgbClr val="000000"/>
            </a:solidFill>
            <a:miter lim="800000"/>
            <a:headEnd/>
            <a:tailEnd/>
          </a:ln>
        </p:spPr>
      </p:sp>
      <p:sp>
        <p:nvSpPr>
          <p:cNvPr id="77826" name="Notes Placeholder 2"/>
          <p:cNvSpPr>
            <a:spLocks noGrp="1"/>
          </p:cNvSpPr>
          <p:nvPr>
            <p:ph type="body" idx="1"/>
          </p:nvPr>
        </p:nvSpPr>
        <p:spPr bwMode="auto">
          <a:noFill/>
        </p:spPr>
        <p:txBody>
          <a:bodyPr/>
          <a:lstStyle/>
          <a:p>
            <a:pPr eaLnBrk="1" hangingPunct="1"/>
            <a:r>
              <a:rPr lang="en-US" smtClean="0">
                <a:cs typeface="Arial" charset="0"/>
              </a:rPr>
              <a:t>Flexible work arrangements give organizations the flexibility to deploy employees when and where they’re needed. </a:t>
            </a:r>
          </a:p>
          <a:p>
            <a:pPr eaLnBrk="1" hangingPunct="1"/>
            <a:endParaRPr lang="en-US" smtClean="0">
              <a:cs typeface="Arial" charset="0"/>
            </a:endParaRPr>
          </a:p>
          <a:p>
            <a:pPr eaLnBrk="1" hangingPunct="1"/>
            <a:r>
              <a:rPr lang="en-US" smtClean="0">
                <a:cs typeface="Arial" charset="0"/>
              </a:rPr>
              <a:t>Structural options include telecommuting, compressed workweeks, flextime, and job sharing. Telecommuting is a work arrangement in which employees work at home and are linked to the workplace by computer. A compressed workweek is one in which employees work longer hours per day but fewer days per week. Flextime is a scheduling system in which employees are required to work a specific number of hours a week but are free to vary those hours within certain limits. Job sharing is when two or more people split a full-time job.</a:t>
            </a:r>
          </a:p>
        </p:txBody>
      </p:sp>
      <p:sp>
        <p:nvSpPr>
          <p:cNvPr id="4" name="Slide Number Placeholder 3"/>
          <p:cNvSpPr>
            <a:spLocks noGrp="1"/>
          </p:cNvSpPr>
          <p:nvPr>
            <p:ph type="sldNum" sz="quarter" idx="5"/>
          </p:nvPr>
        </p:nvSpPr>
        <p:spPr/>
        <p:txBody>
          <a:bodyPr/>
          <a:lstStyle/>
          <a:p>
            <a:pPr>
              <a:defRPr/>
            </a:pPr>
            <a:fld id="{D028B64A-1701-4CB0-8CD3-55A134518368}" type="slidenum">
              <a:rPr lang="en-US" smtClean="0"/>
              <a:pPr>
                <a:defRPr/>
              </a:pPr>
              <a:t>23</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p:cNvSpPr>
            <a:spLocks noGrp="1" noRot="1" noChangeAspect="1"/>
          </p:cNvSpPr>
          <p:nvPr>
            <p:ph type="sldImg"/>
          </p:nvPr>
        </p:nvSpPr>
        <p:spPr bwMode="auto">
          <a:noFill/>
          <a:ln>
            <a:solidFill>
              <a:srgbClr val="000000"/>
            </a:solidFill>
            <a:miter lim="800000"/>
            <a:headEnd/>
            <a:tailEnd/>
          </a:ln>
        </p:spPr>
      </p:sp>
      <p:sp>
        <p:nvSpPr>
          <p:cNvPr id="79874" name="Notes Placeholder 2"/>
          <p:cNvSpPr>
            <a:spLocks noGrp="1"/>
          </p:cNvSpPr>
          <p:nvPr>
            <p:ph type="body" idx="1"/>
          </p:nvPr>
        </p:nvSpPr>
        <p:spPr bwMode="auto">
          <a:noFill/>
        </p:spPr>
        <p:txBody>
          <a:bodyPr/>
          <a:lstStyle/>
          <a:p>
            <a:pPr eaLnBrk="1" hangingPunct="1"/>
            <a:r>
              <a:rPr lang="en-US" dirty="0" smtClean="0">
                <a:cs typeface="Arial" charset="0"/>
              </a:rPr>
              <a:t>Contingent workers are temporary, freelance, or contract workers whose employment is contingent on demand for their services. Organizing issues include classifying who actually qualifies as an independent contractor; setting up a process for recruiting, screening, and placing contingent workers; and having a method in place for establishing goals, schedules, deadlines, and for monitoring work performance.</a:t>
            </a:r>
          </a:p>
        </p:txBody>
      </p:sp>
      <p:sp>
        <p:nvSpPr>
          <p:cNvPr id="4" name="Slide Number Placeholder 3"/>
          <p:cNvSpPr>
            <a:spLocks noGrp="1"/>
          </p:cNvSpPr>
          <p:nvPr>
            <p:ph type="sldNum" sz="quarter" idx="5"/>
          </p:nvPr>
        </p:nvSpPr>
        <p:spPr/>
        <p:txBody>
          <a:bodyPr/>
          <a:lstStyle/>
          <a:p>
            <a:pPr>
              <a:defRPr/>
            </a:pPr>
            <a:fld id="{ADB959AE-1792-4856-A49C-70E3C4396C7F}" type="slidenum">
              <a:rPr lang="en-US" smtClean="0"/>
              <a:pPr>
                <a:defRPr/>
              </a:pPr>
              <a:t>24</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Image Placeholder 1"/>
          <p:cNvSpPr>
            <a:spLocks noGrp="1" noRot="1" noChangeAspect="1"/>
          </p:cNvSpPr>
          <p:nvPr>
            <p:ph type="sldImg"/>
          </p:nvPr>
        </p:nvSpPr>
        <p:spPr bwMode="auto">
          <a:noFill/>
          <a:ln>
            <a:solidFill>
              <a:srgbClr val="000000"/>
            </a:solidFill>
            <a:miter lim="800000"/>
            <a:headEnd/>
            <a:tailEnd/>
          </a:ln>
        </p:spPr>
      </p:sp>
      <p:sp>
        <p:nvSpPr>
          <p:cNvPr id="81922" name="Notes Placeholder 2"/>
          <p:cNvSpPr>
            <a:spLocks noGrp="1"/>
          </p:cNvSpPr>
          <p:nvPr>
            <p:ph type="body" idx="1"/>
          </p:nvPr>
        </p:nvSpPr>
        <p:spPr bwMode="auto">
          <a:noFill/>
        </p:spPr>
        <p:txBody>
          <a:bodyPr/>
          <a:lstStyle/>
          <a:p>
            <a:pPr eaLnBrk="1" hangingPunct="1"/>
            <a:r>
              <a:rPr lang="en-US" smtClean="0">
                <a:cs typeface="Arial" charset="0"/>
              </a:rPr>
              <a:t>The two main organizational design challenges for today include keeping employees connected and managing global structural issues.</a:t>
            </a:r>
          </a:p>
        </p:txBody>
      </p:sp>
      <p:sp>
        <p:nvSpPr>
          <p:cNvPr id="4" name="Slide Number Placeholder 3"/>
          <p:cNvSpPr>
            <a:spLocks noGrp="1"/>
          </p:cNvSpPr>
          <p:nvPr>
            <p:ph type="sldNum" sz="quarter" idx="5"/>
          </p:nvPr>
        </p:nvSpPr>
        <p:spPr/>
        <p:txBody>
          <a:bodyPr/>
          <a:lstStyle/>
          <a:p>
            <a:pPr>
              <a:defRPr/>
            </a:pPr>
            <a:fld id="{F7563046-06A0-45CE-8822-CD66EABDEF98}" type="slidenum">
              <a:rPr lang="en-US" smtClean="0"/>
              <a:pPr>
                <a:defRPr/>
              </a:pPr>
              <a:t>25</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E807AB4-E51C-4E19-9902-6E73444E15E1}" type="slidenum">
              <a:rPr lang="en-US" smtClean="0"/>
              <a:pPr>
                <a:defRPr/>
              </a:pPr>
              <a:t>26</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1828800" y="1905000"/>
            <a:ext cx="3238500" cy="3230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19700" y="1905000"/>
            <a:ext cx="3238500" cy="3230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48609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48609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1_Title Slide">
    <p:bg>
      <p:bgPr>
        <a:solidFill>
          <a:schemeClr val="bg1"/>
        </a:solidFill>
        <a:effectLst/>
      </p:bgPr>
    </p:bg>
    <p:spTree>
      <p:nvGrpSpPr>
        <p:cNvPr id="1" name=""/>
        <p:cNvGrpSpPr/>
        <p:nvPr/>
      </p:nvGrpSpPr>
      <p:grpSpPr>
        <a:xfrm>
          <a:off x="0" y="0"/>
          <a:ext cx="0" cy="0"/>
          <a:chOff x="0" y="0"/>
          <a:chExt cx="0" cy="0"/>
        </a:xfrm>
      </p:grpSpPr>
      <p:sp>
        <p:nvSpPr>
          <p:cNvPr id="4" name="Footer Placeholder 4"/>
          <p:cNvSpPr txBox="1">
            <a:spLocks/>
          </p:cNvSpPr>
          <p:nvPr/>
        </p:nvSpPr>
        <p:spPr>
          <a:xfrm>
            <a:off x="3124200" y="6492875"/>
            <a:ext cx="2895600" cy="365125"/>
          </a:xfrm>
          <a:prstGeom prst="rect">
            <a:avLst/>
          </a:prstGeom>
        </p:spPr>
        <p:txBody>
          <a:bodyPr anchor="ctr"/>
          <a:lstStyle>
            <a:lvl1pPr algn="ctr" fontAlgn="auto">
              <a:spcBef>
                <a:spcPts val="0"/>
              </a:spcBef>
              <a:spcAft>
                <a:spcPts val="0"/>
              </a:spcAft>
              <a:defRPr sz="1200">
                <a:solidFill>
                  <a:schemeClr val="bg1"/>
                </a:solidFill>
                <a:latin typeface="+mn-lt"/>
                <a:cs typeface="+mn-cs"/>
              </a:defRPr>
            </a:lvl1pPr>
          </a:lstStyle>
          <a:p>
            <a:pPr>
              <a:defRPr/>
            </a:pPr>
            <a:r>
              <a:rPr lang="en-US" dirty="0" smtClean="0"/>
              <a:t>Copyright © 2012 Pearson Education, Inc. Publishing as Prentice Hall </a:t>
            </a:r>
            <a:endParaRPr lang="en-US" dirty="0"/>
          </a:p>
        </p:txBody>
      </p:sp>
      <p:sp>
        <p:nvSpPr>
          <p:cNvPr id="5" name="Rectangle 7"/>
          <p:cNvSpPr>
            <a:spLocks noChangeArrowheads="1"/>
          </p:cNvSpPr>
          <p:nvPr/>
        </p:nvSpPr>
        <p:spPr bwMode="auto">
          <a:xfrm>
            <a:off x="0" y="6324600"/>
            <a:ext cx="9144000" cy="533400"/>
          </a:xfrm>
          <a:prstGeom prst="rect">
            <a:avLst/>
          </a:prstGeom>
          <a:solidFill>
            <a:srgbClr val="F47024"/>
          </a:solidFill>
          <a:ln>
            <a:noFill/>
          </a:ln>
          <a:extLst/>
        </p:spPr>
        <p:txBody>
          <a:bodyPr anchor="ctr"/>
          <a:lstStyle/>
          <a:p>
            <a:pPr algn="ctr">
              <a:defRPr/>
            </a:pPr>
            <a:endParaRPr lang="en-US" dirty="0">
              <a:solidFill>
                <a:schemeClr val="accent1"/>
              </a:solidFill>
              <a:latin typeface="Calibri" pitchFamily="64" charset="0"/>
            </a:endParaRPr>
          </a:p>
        </p:txBody>
      </p:sp>
      <p:sp>
        <p:nvSpPr>
          <p:cNvPr id="6" name="Text Box 8"/>
          <p:cNvSpPr txBox="1">
            <a:spLocks noChangeArrowheads="1"/>
          </p:cNvSpPr>
          <p:nvPr/>
        </p:nvSpPr>
        <p:spPr bwMode="auto">
          <a:xfrm>
            <a:off x="2209800" y="6477000"/>
            <a:ext cx="4648200" cy="274638"/>
          </a:xfrm>
          <a:prstGeom prst="rect">
            <a:avLst/>
          </a:prstGeom>
          <a:noFill/>
          <a:ln w="9525">
            <a:noFill/>
            <a:miter lim="800000"/>
            <a:headEnd/>
            <a:tailEnd/>
          </a:ln>
          <a:effectLst/>
        </p:spPr>
        <p:txBody>
          <a:bodyPr anchor="ct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defRPr/>
            </a:pPr>
            <a:r>
              <a:rPr lang="en-US" sz="1200" b="1" dirty="0">
                <a:solidFill>
                  <a:schemeClr val="bg1"/>
                </a:solidFill>
                <a:latin typeface="Calibri" pitchFamily="34" charset="0"/>
              </a:rPr>
              <a:t>Copyright © 2014 Pearson Education, Inc. publishing as Prentice Hall</a:t>
            </a:r>
          </a:p>
        </p:txBody>
      </p:sp>
      <p:sp>
        <p:nvSpPr>
          <p:cNvPr id="7" name="Text Box 10"/>
          <p:cNvSpPr txBox="1">
            <a:spLocks noChangeArrowheads="1"/>
          </p:cNvSpPr>
          <p:nvPr/>
        </p:nvSpPr>
        <p:spPr bwMode="auto">
          <a:xfrm>
            <a:off x="8305800" y="6477000"/>
            <a:ext cx="838200" cy="277813"/>
          </a:xfrm>
          <a:prstGeom prst="rect">
            <a:avLst/>
          </a:prstGeom>
          <a:noFill/>
          <a:ln w="9525">
            <a:noFill/>
            <a:miter lim="800000"/>
            <a:headEnd/>
            <a:tailEnd/>
          </a:ln>
          <a:effectLst/>
        </p:spPr>
        <p:txBody>
          <a:bodyPr anchor="ct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spcBef>
                <a:spcPct val="50000"/>
              </a:spcBef>
              <a:defRPr/>
            </a:pPr>
            <a:r>
              <a:rPr lang="en-US" sz="1200" b="1" dirty="0" smtClean="0">
                <a:solidFill>
                  <a:schemeClr val="bg1"/>
                </a:solidFill>
              </a:rPr>
              <a:t>12-</a:t>
            </a:r>
            <a:fld id="{DE389E54-F96F-4247-985A-79DEE0A6A683}" type="slidenum">
              <a:rPr lang="en-US" sz="1200" b="1" smtClean="0">
                <a:solidFill>
                  <a:schemeClr val="bg1"/>
                </a:solidFill>
              </a:rPr>
              <a:pPr>
                <a:spcBef>
                  <a:spcPct val="50000"/>
                </a:spcBef>
                <a:defRPr/>
              </a:pPr>
              <a:t>‹#›</a:t>
            </a:fld>
            <a:r>
              <a:rPr lang="en-US" sz="1200" b="1" dirty="0" smtClean="0">
                <a:solidFill>
                  <a:schemeClr val="bg1"/>
                </a:solidFill>
              </a:rPr>
              <a:t> </a:t>
            </a:r>
            <a:endParaRPr lang="en-US" sz="1200" b="1" dirty="0">
              <a:solidFill>
                <a:schemeClr val="bg1"/>
              </a:solidFill>
            </a:endParaRPr>
          </a:p>
        </p:txBody>
      </p:sp>
      <p:pic>
        <p:nvPicPr>
          <p:cNvPr id="8" name="Picture 9"/>
          <p:cNvPicPr>
            <a:picLocks noChangeAspect="1" noChangeArrowheads="1"/>
          </p:cNvPicPr>
          <p:nvPr userDrawn="1"/>
        </p:nvPicPr>
        <p:blipFill>
          <a:blip r:embed="rId2" cstate="print"/>
          <a:srcRect/>
          <a:stretch>
            <a:fillRect/>
          </a:stretch>
        </p:blipFill>
        <p:spPr bwMode="auto">
          <a:xfrm>
            <a:off x="5348288" y="4495800"/>
            <a:ext cx="366712" cy="1524000"/>
          </a:xfrm>
          <a:prstGeom prst="rect">
            <a:avLst/>
          </a:prstGeom>
          <a:noFill/>
          <a:ln w="9525">
            <a:noFill/>
            <a:miter lim="800000"/>
            <a:headEnd/>
            <a:tailEnd/>
          </a:ln>
        </p:spPr>
      </p:pic>
      <p:sp>
        <p:nvSpPr>
          <p:cNvPr id="103430" name="Title Placeholder 1"/>
          <p:cNvSpPr>
            <a:spLocks noGrp="1"/>
          </p:cNvSpPr>
          <p:nvPr>
            <p:ph type="ctrTitle"/>
          </p:nvPr>
        </p:nvSpPr>
        <p:spPr>
          <a:xfrm>
            <a:off x="4724400" y="1219200"/>
            <a:ext cx="3505200" cy="1470025"/>
          </a:xfrm>
        </p:spPr>
        <p:txBody>
          <a:bodyPr/>
          <a:lstStyle>
            <a:lvl1pPr algn="l">
              <a:defRPr sz="3600" smtClean="0">
                <a:solidFill>
                  <a:srgbClr val="F47024"/>
                </a:solidFill>
                <a:latin typeface="HelveticaNeue-Light" charset="0"/>
              </a:defRPr>
            </a:lvl1pPr>
          </a:lstStyle>
          <a:p>
            <a:pPr lvl="0"/>
            <a:r>
              <a:rPr lang="en-US" noProof="0" smtClean="0"/>
              <a:t>Click to edit Master title style</a:t>
            </a:r>
          </a:p>
        </p:txBody>
      </p:sp>
      <p:sp>
        <p:nvSpPr>
          <p:cNvPr id="103431" name="Text Placeholder 2"/>
          <p:cNvSpPr>
            <a:spLocks noGrp="1"/>
          </p:cNvSpPr>
          <p:nvPr>
            <p:ph type="subTitle" idx="1"/>
          </p:nvPr>
        </p:nvSpPr>
        <p:spPr>
          <a:xfrm>
            <a:off x="4800600" y="2514600"/>
            <a:ext cx="3124200" cy="1752600"/>
          </a:xfrm>
        </p:spPr>
        <p:txBody>
          <a:bodyPr/>
          <a:lstStyle>
            <a:lvl1pPr marL="0" indent="0">
              <a:buFont typeface="Arial" pitchFamily="34" charset="0"/>
              <a:buNone/>
              <a:defRPr sz="3600" smtClean="0">
                <a:solidFill>
                  <a:srgbClr val="897DBB"/>
                </a:solidFill>
                <a:latin typeface="HelveticaNeue-Bold" charset="0"/>
              </a:defRPr>
            </a:lvl1pPr>
          </a:lstStyle>
          <a:p>
            <a:pPr lvl="0"/>
            <a:r>
              <a:rPr lang="en-US" noProof="0" smtClean="0"/>
              <a:t>Click to edit Master subtitle style</a:t>
            </a:r>
          </a:p>
        </p:txBody>
      </p:sp>
    </p:spTree>
  </p:cSld>
  <p:clrMapOvr>
    <a:masterClrMapping/>
  </p:clrMapOvr>
  <p:transition xmlns:p14="http://schemas.microsoft.com/office/powerpoint/2010/main" spd="slow"/>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ooter Placeholder 4"/>
          <p:cNvSpPr txBox="1">
            <a:spLocks/>
          </p:cNvSpPr>
          <p:nvPr/>
        </p:nvSpPr>
        <p:spPr>
          <a:xfrm>
            <a:off x="3124200" y="6492875"/>
            <a:ext cx="2895600" cy="365125"/>
          </a:xfrm>
          <a:prstGeom prst="rect">
            <a:avLst/>
          </a:prstGeom>
        </p:spPr>
        <p:txBody>
          <a:bodyPr anchor="ctr"/>
          <a:lstStyle>
            <a:lvl1pPr algn="ctr" fontAlgn="auto">
              <a:spcBef>
                <a:spcPts val="0"/>
              </a:spcBef>
              <a:spcAft>
                <a:spcPts val="0"/>
              </a:spcAft>
              <a:defRPr sz="1200">
                <a:solidFill>
                  <a:schemeClr val="bg1"/>
                </a:solidFill>
                <a:latin typeface="+mn-lt"/>
                <a:cs typeface="+mn-cs"/>
              </a:defRPr>
            </a:lvl1pPr>
          </a:lstStyle>
          <a:p>
            <a:pPr>
              <a:defRPr/>
            </a:pPr>
            <a:r>
              <a:rPr lang="en-US" dirty="0" smtClean="0"/>
              <a:t>Copyright © 2012 Pearson Education, Inc. Publishing as Prentice Hall </a:t>
            </a:r>
            <a:endParaRPr lang="en-US" dirty="0"/>
          </a:p>
        </p:txBody>
      </p:sp>
      <p:sp>
        <p:nvSpPr>
          <p:cNvPr id="5" name="Rectangle 4"/>
          <p:cNvSpPr>
            <a:spLocks noChangeArrowheads="1"/>
          </p:cNvSpPr>
          <p:nvPr/>
        </p:nvSpPr>
        <p:spPr bwMode="auto">
          <a:xfrm>
            <a:off x="0" y="6324600"/>
            <a:ext cx="9144000" cy="533400"/>
          </a:xfrm>
          <a:prstGeom prst="rect">
            <a:avLst/>
          </a:prstGeom>
          <a:solidFill>
            <a:srgbClr val="F47024"/>
          </a:solidFill>
          <a:ln>
            <a:noFill/>
          </a:ln>
          <a:extLst/>
        </p:spPr>
        <p:txBody>
          <a:bodyPr anchor="ctr"/>
          <a:lstStyle/>
          <a:p>
            <a:pPr algn="ctr">
              <a:defRPr/>
            </a:pPr>
            <a:endParaRPr lang="en-US" dirty="0">
              <a:solidFill>
                <a:schemeClr val="accent1"/>
              </a:solidFill>
              <a:latin typeface="Calibri" pitchFamily="64" charset="0"/>
            </a:endParaRPr>
          </a:p>
        </p:txBody>
      </p:sp>
      <p:sp>
        <p:nvSpPr>
          <p:cNvPr id="6" name="Text Box 8"/>
          <p:cNvSpPr txBox="1">
            <a:spLocks noChangeArrowheads="1"/>
          </p:cNvSpPr>
          <p:nvPr/>
        </p:nvSpPr>
        <p:spPr bwMode="auto">
          <a:xfrm>
            <a:off x="2209800" y="6477000"/>
            <a:ext cx="4648200" cy="274638"/>
          </a:xfrm>
          <a:prstGeom prst="rect">
            <a:avLst/>
          </a:prstGeom>
          <a:noFill/>
          <a:ln w="9525">
            <a:noFill/>
            <a:miter lim="800000"/>
            <a:headEnd/>
            <a:tailEnd/>
          </a:ln>
          <a:effectLst/>
        </p:spPr>
        <p:txBody>
          <a:bodyPr anchor="ct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defRPr/>
            </a:pPr>
            <a:r>
              <a:rPr lang="en-US" sz="1200" b="1" dirty="0">
                <a:solidFill>
                  <a:schemeClr val="bg1"/>
                </a:solidFill>
                <a:latin typeface="Calibri" pitchFamily="34" charset="0"/>
              </a:rPr>
              <a:t>Copyright © 2014 Pearson Education, Inc. publishing as Prentice Hall</a:t>
            </a:r>
          </a:p>
        </p:txBody>
      </p:sp>
      <p:sp>
        <p:nvSpPr>
          <p:cNvPr id="7" name="Text Box 10"/>
          <p:cNvSpPr txBox="1">
            <a:spLocks noChangeArrowheads="1"/>
          </p:cNvSpPr>
          <p:nvPr userDrawn="1"/>
        </p:nvSpPr>
        <p:spPr bwMode="auto">
          <a:xfrm>
            <a:off x="8305800" y="6477000"/>
            <a:ext cx="838200" cy="277813"/>
          </a:xfrm>
          <a:prstGeom prst="rect">
            <a:avLst/>
          </a:prstGeom>
          <a:noFill/>
          <a:ln w="9525">
            <a:noFill/>
            <a:miter lim="800000"/>
            <a:headEnd/>
            <a:tailEnd/>
          </a:ln>
          <a:effectLst/>
        </p:spPr>
        <p:txBody>
          <a:bodyPr anchor="ct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spcBef>
                <a:spcPct val="50000"/>
              </a:spcBef>
              <a:defRPr/>
            </a:pPr>
            <a:r>
              <a:rPr lang="en-US" sz="1200" b="1" dirty="0" smtClean="0">
                <a:solidFill>
                  <a:schemeClr val="bg1"/>
                </a:solidFill>
              </a:rPr>
              <a:t>12-</a:t>
            </a:r>
            <a:fld id="{92A897E9-A312-4E72-9CDD-7A24CD6B6D67}" type="slidenum">
              <a:rPr lang="en-US" sz="1200" b="1" smtClean="0">
                <a:solidFill>
                  <a:schemeClr val="bg1"/>
                </a:solidFill>
              </a:rPr>
              <a:pPr>
                <a:spcBef>
                  <a:spcPct val="50000"/>
                </a:spcBef>
                <a:defRPr/>
              </a:pPr>
              <a:t>‹#›</a:t>
            </a:fld>
            <a:r>
              <a:rPr lang="en-US" sz="1200" b="1" dirty="0" smtClean="0">
                <a:solidFill>
                  <a:schemeClr val="bg1"/>
                </a:solidFill>
              </a:rPr>
              <a:t> </a:t>
            </a:r>
            <a:endParaRPr lang="en-US" sz="1200" b="1" dirty="0">
              <a:solidFill>
                <a:schemeClr val="bg1"/>
              </a:solidFill>
            </a:endParaRPr>
          </a:p>
        </p:txBody>
      </p:sp>
      <p:cxnSp>
        <p:nvCxnSpPr>
          <p:cNvPr id="8" name="Straight Connector 7"/>
          <p:cNvCxnSpPr>
            <a:cxnSpLocks noChangeShapeType="1"/>
          </p:cNvCxnSpPr>
          <p:nvPr/>
        </p:nvCxnSpPr>
        <p:spPr bwMode="auto">
          <a:xfrm>
            <a:off x="457200" y="1371600"/>
            <a:ext cx="8229600" cy="0"/>
          </a:xfrm>
          <a:prstGeom prst="line">
            <a:avLst/>
          </a:prstGeom>
          <a:noFill/>
          <a:ln w="44450" algn="ctr">
            <a:solidFill>
              <a:srgbClr val="897DBB"/>
            </a:solidFill>
            <a:round/>
            <a:headEnd/>
            <a:tailEnd/>
          </a:ln>
        </p:spPr>
      </p:cxnSp>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6"/>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0">
                <a:schemeClr val="accent1"/>
              </a:gs>
              <a:gs pos="14000">
                <a:schemeClr val="accent1">
                  <a:lumMod val="60000"/>
                  <a:lumOff val="40000"/>
                </a:schemeClr>
              </a:gs>
              <a:gs pos="83000">
                <a:schemeClr val="accent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a:solidFill>
                <a:schemeClr val="lt1"/>
              </a:solidFill>
              <a:latin typeface="+mn-lt"/>
              <a:ea typeface="+mn-ea"/>
              <a:cs typeface="+mn-cs"/>
            </a:endParaRPr>
          </a:p>
        </p:txBody>
      </p:sp>
      <p:sp>
        <p:nvSpPr>
          <p:cNvPr id="8" name="Freeform 7"/>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chemeClr val="accent1">
                  <a:alpha val="0"/>
                </a:schemeClr>
              </a:gs>
              <a:gs pos="57000">
                <a:schemeClr val="accent1">
                  <a:lumMod val="40000"/>
                  <a:lumOff val="60000"/>
                </a:schemeClr>
              </a:gs>
              <a:gs pos="100000">
                <a:schemeClr val="accent1">
                  <a:alpha val="0"/>
                </a:scheme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a:solidFill>
                <a:schemeClr val="lt1"/>
              </a:solidFill>
              <a:latin typeface="+mn-lt"/>
              <a:ea typeface="+mn-ea"/>
              <a:cs typeface="+mn-cs"/>
            </a:endParaRPr>
          </a:p>
        </p:txBody>
      </p:sp>
      <p:sp>
        <p:nvSpPr>
          <p:cNvPr id="9" name="Freeform 8"/>
          <p:cNvSpPr/>
          <p:nvPr userDrawn="1"/>
        </p:nvSpPr>
        <p:spPr>
          <a:xfrm>
            <a:off x="0" y="5545932"/>
            <a:ext cx="9146383" cy="1314449"/>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gradFill>
            <a:gsLst>
              <a:gs pos="0">
                <a:schemeClr val="accent3">
                  <a:lumMod val="40000"/>
                  <a:lumOff val="60000"/>
                </a:schemeClr>
              </a:gs>
              <a:gs pos="50000">
                <a:schemeClr val="accent3"/>
              </a:gs>
              <a:gs pos="100000">
                <a:schemeClr val="accent3">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b="1"/>
          </a:p>
        </p:txBody>
      </p:sp>
      <p:sp>
        <p:nvSpPr>
          <p:cNvPr id="2" name="Title 1"/>
          <p:cNvSpPr>
            <a:spLocks noGrp="1"/>
          </p:cNvSpPr>
          <p:nvPr>
            <p:ph type="ctrTitle"/>
          </p:nvPr>
        </p:nvSpPr>
        <p:spPr>
          <a:xfrm>
            <a:off x="4572000" y="1676400"/>
            <a:ext cx="3886200" cy="1524000"/>
          </a:xfrm>
        </p:spPr>
        <p:txBody>
          <a:bodyPr anchor="b" anchorCtr="0"/>
          <a:lstStyle>
            <a:lvl1pPr algn="l">
              <a:defRPr/>
            </a:lvl1pPr>
          </a:lstStyle>
          <a:p>
            <a:r>
              <a:rPr lang="en-US" smtClean="0"/>
              <a:t>Click to edit Master title style</a:t>
            </a:r>
            <a:endParaRPr lang="en-US" dirty="0"/>
          </a:p>
        </p:txBody>
      </p:sp>
      <p:sp>
        <p:nvSpPr>
          <p:cNvPr id="3" name="Subtitle 2"/>
          <p:cNvSpPr>
            <a:spLocks noGrp="1"/>
          </p:cNvSpPr>
          <p:nvPr>
            <p:ph type="subTitle" idx="1"/>
          </p:nvPr>
        </p:nvSpPr>
        <p:spPr>
          <a:xfrm>
            <a:off x="4572000" y="3203574"/>
            <a:ext cx="3886200" cy="1825625"/>
          </a:xfrm>
        </p:spPr>
        <p:txBody>
          <a:bodyPr>
            <a:normAutofit/>
          </a:bodyPr>
          <a:lstStyle>
            <a:lvl1pPr marL="0" indent="0" algn="l">
              <a:buNone/>
              <a:defRPr sz="200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 name="Rectangle 9"/>
          <p:cNvSpPr/>
          <p:nvPr/>
        </p:nvSpPr>
        <p:spPr>
          <a:xfrm>
            <a:off x="0" y="5262465"/>
            <a:ext cx="9144000" cy="746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30" y="5502670"/>
            <a:ext cx="9144066" cy="1271150"/>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7B9F2B81-B913-4BD9-A79D-B770588615BB}" type="datetime4">
              <a:rPr lang="en-US" smtClean="0"/>
              <a:t>December 18, 2014</a:t>
            </a:fld>
            <a:endParaRPr lang="en-US"/>
          </a:p>
        </p:txBody>
      </p:sp>
      <p:sp>
        <p:nvSpPr>
          <p:cNvPr id="5" name="Footer Placeholder 4"/>
          <p:cNvSpPr>
            <a:spLocks noGrp="1"/>
          </p:cNvSpPr>
          <p:nvPr>
            <p:ph type="ftr" sz="quarter" idx="11"/>
          </p:nvPr>
        </p:nvSpPr>
        <p:spPr/>
        <p:txBody>
          <a:bodyPr/>
          <a:lstStyle/>
          <a:p>
            <a:r>
              <a:rPr lang="en-US" smtClean="0"/>
              <a:t>Copyright © 2016 Pearson Education, Inc.</a:t>
            </a:r>
            <a:endParaRPr lang="en-US"/>
          </a:p>
        </p:txBody>
      </p:sp>
      <p:sp>
        <p:nvSpPr>
          <p:cNvPr id="6" name="Slide Number Placeholder 5"/>
          <p:cNvSpPr>
            <a:spLocks noGrp="1"/>
          </p:cNvSpPr>
          <p:nvPr>
            <p:ph type="sldNum" sz="quarter" idx="12"/>
          </p:nvPr>
        </p:nvSpPr>
        <p:spPr/>
        <p:txBody>
          <a:bodyPr>
            <a:normAutofit/>
          </a:bodyPr>
          <a:lstStyle/>
          <a:p>
            <a:fld id="{1D72EBF8-7CF5-44B7-B2BF-E22DE4D0703D}" type="slidenum">
              <a:rPr lang="en-US" smtClean="0"/>
              <a:pPr/>
              <a:t>‹#›</a:t>
            </a:fld>
            <a:endParaRPr lang="en-US" dirty="0"/>
          </a:p>
        </p:txBody>
      </p:sp>
      <p:sp>
        <p:nvSpPr>
          <p:cNvPr id="12" name="Text Box 10"/>
          <p:cNvSpPr txBox="1">
            <a:spLocks noChangeArrowheads="1"/>
          </p:cNvSpPr>
          <p:nvPr userDrawn="1"/>
        </p:nvSpPr>
        <p:spPr bwMode="auto">
          <a:xfrm>
            <a:off x="8724900" y="6477000"/>
            <a:ext cx="838200" cy="277813"/>
          </a:xfrm>
          <a:prstGeom prst="rect">
            <a:avLst/>
          </a:prstGeom>
          <a:noFill/>
          <a:ln w="9525">
            <a:noFill/>
            <a:miter lim="800000"/>
            <a:headEnd/>
            <a:tailEnd/>
          </a:ln>
          <a:effectLst/>
        </p:spPr>
        <p:txBody>
          <a:bodyPr wrap="square" anchor="ct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spcBef>
                <a:spcPct val="50000"/>
              </a:spcBef>
              <a:defRPr/>
            </a:pPr>
            <a:endParaRPr lang="en-US" sz="1200" b="1" dirty="0">
              <a:solidFill>
                <a:schemeClr val="bg1"/>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685800" y="1600201"/>
            <a:ext cx="7772400" cy="3733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Freeform 8"/>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009E3F10-6739-4BB6-9C56-29CA7FFB4B72}" type="datetime4">
              <a:rPr lang="en-US" smtClean="0"/>
              <a:t>December 18, 2014</a:t>
            </a:fld>
            <a:endParaRPr lang="en-US"/>
          </a:p>
        </p:txBody>
      </p:sp>
      <p:sp>
        <p:nvSpPr>
          <p:cNvPr id="5" name="Footer Placeholder 4"/>
          <p:cNvSpPr>
            <a:spLocks noGrp="1"/>
          </p:cNvSpPr>
          <p:nvPr>
            <p:ph type="ftr" sz="quarter" idx="11"/>
          </p:nvPr>
        </p:nvSpPr>
        <p:spPr/>
        <p:txBody>
          <a:bodyPr/>
          <a:lstStyle/>
          <a:p>
            <a:r>
              <a:rPr lang="en-US" smtClean="0"/>
              <a:t>Copyright © 2016 Pearson Education, Inc.</a:t>
            </a:r>
            <a:endParaRPr lang="en-US"/>
          </a:p>
        </p:txBody>
      </p:sp>
      <p:sp>
        <p:nvSpPr>
          <p:cNvPr id="6" name="Slide Number Placeholder 5"/>
          <p:cNvSpPr>
            <a:spLocks noGrp="1"/>
          </p:cNvSpPr>
          <p:nvPr>
            <p:ph type="sldNum" sz="quarter" idx="12"/>
          </p:nvPr>
        </p:nvSpPr>
        <p:spPr/>
        <p:txBody>
          <a:bodyPr/>
          <a:lstStyle/>
          <a:p>
            <a:fld id="{1D72EBF8-7CF5-44B7-B2BF-E22DE4D0703D}" type="slidenum">
              <a:rPr lang="en-US" smtClean="0"/>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Freeform 6"/>
          <p:cNvSpPr/>
          <p:nvPr/>
        </p:nvSpPr>
        <p:spPr>
          <a:xfrm>
            <a:off x="0" y="5545932"/>
            <a:ext cx="9146383" cy="1314449"/>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gradFill>
            <a:gsLst>
              <a:gs pos="0">
                <a:schemeClr val="accent1">
                  <a:lumMod val="40000"/>
                  <a:lumOff val="60000"/>
                </a:schemeClr>
              </a:gs>
              <a:gs pos="50000">
                <a:schemeClr val="accent1"/>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a:solidFill>
                <a:schemeClr val="lt1"/>
              </a:solidFill>
              <a:latin typeface="+mn-lt"/>
              <a:ea typeface="+mn-ea"/>
              <a:cs typeface="+mn-cs"/>
            </a:endParaRPr>
          </a:p>
        </p:txBody>
      </p:sp>
      <p:sp>
        <p:nvSpPr>
          <p:cNvPr id="8" name="Freeform 7"/>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0">
                <a:srgbClr val="000000"/>
              </a:gs>
              <a:gs pos="14000">
                <a:srgbClr val="333333"/>
              </a:gs>
              <a:gs pos="83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a:solidFill>
                <a:schemeClr val="lt1"/>
              </a:solidFill>
              <a:latin typeface="+mn-lt"/>
              <a:ea typeface="+mn-ea"/>
              <a:cs typeface="+mn-cs"/>
            </a:endParaRPr>
          </a:p>
        </p:txBody>
      </p:sp>
      <p:sp>
        <p:nvSpPr>
          <p:cNvPr id="9" name="Freeform 8"/>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rgbClr val="000000">
                  <a:alpha val="0"/>
                </a:srgbClr>
              </a:gs>
              <a:gs pos="57000">
                <a:srgbClr val="4D4D4D"/>
              </a:gs>
              <a:gs pos="100000">
                <a:srgbClr val="000000">
                  <a:alpha val="0"/>
                </a:srgb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a:solidFill>
                <a:schemeClr val="lt1"/>
              </a:solidFill>
              <a:latin typeface="+mn-lt"/>
              <a:ea typeface="+mn-ea"/>
              <a:cs typeface="+mn-cs"/>
            </a:endParaRPr>
          </a:p>
        </p:txBody>
      </p:sp>
      <p:sp>
        <p:nvSpPr>
          <p:cNvPr id="2" name="Title 1"/>
          <p:cNvSpPr>
            <a:spLocks noGrp="1"/>
          </p:cNvSpPr>
          <p:nvPr>
            <p:ph type="title"/>
          </p:nvPr>
        </p:nvSpPr>
        <p:spPr>
          <a:xfrm>
            <a:off x="722313" y="3633787"/>
            <a:ext cx="7772400" cy="1362075"/>
          </a:xfrm>
        </p:spPr>
        <p:txBody>
          <a:bodyPr anchor="t"/>
          <a:lstStyle>
            <a:lvl1pPr algn="l">
              <a:defRPr sz="40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722313" y="2133600"/>
            <a:ext cx="7772400" cy="1500187"/>
          </a:xfrm>
        </p:spPr>
        <p:txBody>
          <a:bodyPr anchor="b"/>
          <a:lstStyle>
            <a:lvl1pPr marL="0" indent="0">
              <a:buNone/>
              <a:defRPr sz="200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0" name="Rectangle 9"/>
          <p:cNvSpPr/>
          <p:nvPr/>
        </p:nvSpPr>
        <p:spPr>
          <a:xfrm>
            <a:off x="0" y="5262465"/>
            <a:ext cx="9144000" cy="746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30" y="5502670"/>
            <a:ext cx="9144066" cy="1271150"/>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6D309029-15E1-4E7F-833A-B2F33E02E3F3}" type="datetime4">
              <a:rPr lang="en-US" smtClean="0"/>
              <a:t>December 18, 2014</a:t>
            </a:fld>
            <a:endParaRPr lang="en-US"/>
          </a:p>
        </p:txBody>
      </p:sp>
      <p:sp>
        <p:nvSpPr>
          <p:cNvPr id="5" name="Footer Placeholder 4"/>
          <p:cNvSpPr>
            <a:spLocks noGrp="1"/>
          </p:cNvSpPr>
          <p:nvPr>
            <p:ph type="ftr" sz="quarter" idx="11"/>
          </p:nvPr>
        </p:nvSpPr>
        <p:spPr/>
        <p:txBody>
          <a:bodyPr/>
          <a:lstStyle/>
          <a:p>
            <a:r>
              <a:rPr lang="en-US" smtClean="0"/>
              <a:t>Copyright © 2016 Pearson Education, Inc.</a:t>
            </a:r>
            <a:endParaRPr lang="en-US"/>
          </a:p>
        </p:txBody>
      </p:sp>
      <p:sp>
        <p:nvSpPr>
          <p:cNvPr id="6" name="Slide Number Placeholder 5"/>
          <p:cNvSpPr>
            <a:spLocks noGrp="1"/>
          </p:cNvSpPr>
          <p:nvPr>
            <p:ph type="sldNum" sz="quarter" idx="12"/>
          </p:nvPr>
        </p:nvSpPr>
        <p:spPr/>
        <p:txBody>
          <a:bodyPr/>
          <a:lstStyle/>
          <a:p>
            <a:fld id="{1D72EBF8-7CF5-44B7-B2BF-E22DE4D0703D}" type="slidenum">
              <a:rPr lang="en-US" smtClean="0"/>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10" name="Freeform 9"/>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C8F97CA6-0D14-4B82-9B8A-65C9A7B79AF1}" type="datetime4">
              <a:rPr lang="en-US" smtClean="0"/>
              <a:t>December 18, 2014</a:t>
            </a:fld>
            <a:endParaRPr lang="en-US"/>
          </a:p>
        </p:txBody>
      </p:sp>
      <p:sp>
        <p:nvSpPr>
          <p:cNvPr id="6" name="Footer Placeholder 5"/>
          <p:cNvSpPr>
            <a:spLocks noGrp="1"/>
          </p:cNvSpPr>
          <p:nvPr>
            <p:ph type="ftr" sz="quarter" idx="11"/>
          </p:nvPr>
        </p:nvSpPr>
        <p:spPr/>
        <p:txBody>
          <a:bodyPr/>
          <a:lstStyle/>
          <a:p>
            <a:r>
              <a:rPr lang="en-US" smtClean="0"/>
              <a:t>Copyright © 2016 Pearson Education, Inc.</a:t>
            </a:r>
            <a:endParaRPr lang="en-US"/>
          </a:p>
        </p:txBody>
      </p:sp>
      <p:sp>
        <p:nvSpPr>
          <p:cNvPr id="7" name="Slide Number Placeholder 6"/>
          <p:cNvSpPr>
            <a:spLocks noGrp="1"/>
          </p:cNvSpPr>
          <p:nvPr>
            <p:ph type="sldNum" sz="quarter" idx="12"/>
          </p:nvPr>
        </p:nvSpPr>
        <p:spPr/>
        <p:txBody>
          <a:bodyPr/>
          <a:lstStyle/>
          <a:p>
            <a:fld id="{1D72EBF8-7CF5-44B7-B2BF-E22DE4D0703D}" type="slidenum">
              <a:rPr lang="en-US" smtClean="0"/>
              <a:pPr/>
              <a:t>‹#›</a:t>
            </a:fld>
            <a:endParaRPr lang="en-US"/>
          </a:p>
        </p:txBody>
      </p:sp>
      <p:sp>
        <p:nvSpPr>
          <p:cNvPr id="13" name="Content Placeholder 12"/>
          <p:cNvSpPr>
            <a:spLocks noGrp="1"/>
          </p:cNvSpPr>
          <p:nvPr>
            <p:ph sz="quarter" idx="13"/>
          </p:nvPr>
        </p:nvSpPr>
        <p:spPr>
          <a:xfrm>
            <a:off x="685800" y="1536192"/>
            <a:ext cx="3657600"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4"/>
          </p:nvPr>
        </p:nvSpPr>
        <p:spPr>
          <a:xfrm>
            <a:off x="4800600" y="1536192"/>
            <a:ext cx="3657600"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9"/>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1"/>
              </a:gs>
              <a:gs pos="40000">
                <a:schemeClr val="accent1">
                  <a:lumMod val="40000"/>
                  <a:lumOff val="60000"/>
                </a:schemeClr>
              </a:gs>
              <a:gs pos="4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1" name="Freeform 10"/>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3"/>
              </a:gs>
              <a:gs pos="52000">
                <a:schemeClr val="accent3">
                  <a:lumMod val="40000"/>
                  <a:lumOff val="60000"/>
                </a:schemeClr>
              </a:gs>
              <a:gs pos="66000">
                <a:schemeClr val="accent3"/>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85800" y="1535113"/>
            <a:ext cx="3657600" cy="639762"/>
          </a:xfrm>
        </p:spPr>
        <p:txBody>
          <a:bodyPr anchor="b">
            <a:normAutofit/>
          </a:bodyPr>
          <a:lstStyle>
            <a:lvl1pPr marL="0" indent="0">
              <a:buNone/>
              <a:defRPr sz="2000" b="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00600" y="1535113"/>
            <a:ext cx="3657600" cy="639762"/>
          </a:xfrm>
        </p:spPr>
        <p:txBody>
          <a:bodyPr anchor="b">
            <a:normAutofit/>
          </a:bodyPr>
          <a:lstStyle>
            <a:lvl1pPr marL="0" indent="0">
              <a:buNone/>
              <a:defRPr sz="20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Freeform 11"/>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ate Placeholder 6"/>
          <p:cNvSpPr>
            <a:spLocks noGrp="1"/>
          </p:cNvSpPr>
          <p:nvPr>
            <p:ph type="dt" sz="half" idx="10"/>
          </p:nvPr>
        </p:nvSpPr>
        <p:spPr/>
        <p:txBody>
          <a:bodyPr/>
          <a:lstStyle/>
          <a:p>
            <a:fld id="{E665F0D7-F7CD-4068-8DAF-DFBAD7F9B38E}" type="datetime4">
              <a:rPr lang="en-US" smtClean="0"/>
              <a:t>December 18, 2014</a:t>
            </a:fld>
            <a:endParaRPr lang="en-US"/>
          </a:p>
        </p:txBody>
      </p:sp>
      <p:sp>
        <p:nvSpPr>
          <p:cNvPr id="8" name="Footer Placeholder 7"/>
          <p:cNvSpPr>
            <a:spLocks noGrp="1"/>
          </p:cNvSpPr>
          <p:nvPr>
            <p:ph type="ftr" sz="quarter" idx="11"/>
          </p:nvPr>
        </p:nvSpPr>
        <p:spPr/>
        <p:txBody>
          <a:bodyPr/>
          <a:lstStyle/>
          <a:p>
            <a:r>
              <a:rPr lang="en-US" smtClean="0"/>
              <a:t>Copyright © 2016 Pearson Education, Inc.</a:t>
            </a:r>
            <a:endParaRPr lang="en-US"/>
          </a:p>
        </p:txBody>
      </p:sp>
      <p:sp>
        <p:nvSpPr>
          <p:cNvPr id="9" name="Slide Number Placeholder 8"/>
          <p:cNvSpPr>
            <a:spLocks noGrp="1"/>
          </p:cNvSpPr>
          <p:nvPr>
            <p:ph type="sldNum" sz="quarter" idx="12"/>
          </p:nvPr>
        </p:nvSpPr>
        <p:spPr/>
        <p:txBody>
          <a:bodyPr/>
          <a:lstStyle/>
          <a:p>
            <a:fld id="{1D72EBF8-7CF5-44B7-B2BF-E22DE4D0703D}" type="slidenum">
              <a:rPr lang="en-US" smtClean="0"/>
              <a:pPr/>
              <a:t>‹#›</a:t>
            </a:fld>
            <a:endParaRPr lang="en-US"/>
          </a:p>
        </p:txBody>
      </p:sp>
      <p:sp>
        <p:nvSpPr>
          <p:cNvPr id="15" name="Content Placeholder 14"/>
          <p:cNvSpPr>
            <a:spLocks noGrp="1"/>
          </p:cNvSpPr>
          <p:nvPr>
            <p:ph sz="quarter" idx="13"/>
          </p:nvPr>
        </p:nvSpPr>
        <p:spPr>
          <a:xfrm>
            <a:off x="685800" y="2209800"/>
            <a:ext cx="3657600" cy="3200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7" name="Content Placeholder 16"/>
          <p:cNvSpPr>
            <a:spLocks noGrp="1"/>
          </p:cNvSpPr>
          <p:nvPr>
            <p:ph sz="quarter" idx="14"/>
          </p:nvPr>
        </p:nvSpPr>
        <p:spPr>
          <a:xfrm>
            <a:off x="4800600" y="2209800"/>
            <a:ext cx="3657600" cy="3200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5"/>
          <p:cNvSpPr/>
          <p:nvPr/>
        </p:nvSpPr>
        <p:spPr>
          <a:xfrm>
            <a:off x="1" y="5010151"/>
            <a:ext cx="7439025" cy="157162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Lst>
            <a:ahLst/>
            <a:cxnLst>
              <a:cxn ang="0">
                <a:pos x="connsiteX0" y="connsiteY0"/>
              </a:cxn>
              <a:cxn ang="0">
                <a:pos x="connsiteX1" y="connsiteY1"/>
              </a:cxn>
              <a:cxn ang="0">
                <a:pos x="connsiteX2" y="connsiteY2"/>
              </a:cxn>
              <a:cxn ang="0">
                <a:pos x="connsiteX3" y="connsiteY3"/>
              </a:cxn>
            </a:cxnLst>
            <a:rect l="l" t="t" r="r" b="b"/>
            <a:pathLst>
              <a:path w="7415827" h="1571625">
                <a:moveTo>
                  <a:pt x="0" y="0"/>
                </a:moveTo>
                <a:lnTo>
                  <a:pt x="7415827" y="866775"/>
                </a:lnTo>
                <a:lnTo>
                  <a:pt x="0" y="1571625"/>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1"/>
              </a:gs>
              <a:gs pos="50000">
                <a:schemeClr val="accent1">
                  <a:lumMod val="40000"/>
                  <a:lumOff val="60000"/>
                </a:schemeClr>
              </a:gs>
              <a:gs pos="5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8" name="Freeform 7"/>
          <p:cNvSpPr/>
          <p:nvPr/>
        </p:nvSpPr>
        <p:spPr>
          <a:xfrm>
            <a:off x="0" y="4973410"/>
            <a:ext cx="7674867" cy="928299"/>
          </a:xfrm>
          <a:custGeom>
            <a:avLst/>
            <a:gdLst>
              <a:gd name="connsiteX0" fmla="*/ 0 w 7548466"/>
              <a:gd name="connsiteY0" fmla="*/ 0 h 933061"/>
              <a:gd name="connsiteX1" fmla="*/ 9331 w 7548466"/>
              <a:gd name="connsiteY1" fmla="*/ 65314 h 933061"/>
              <a:gd name="connsiteX2" fmla="*/ 7221894 w 7548466"/>
              <a:gd name="connsiteY2" fmla="*/ 933061 h 933061"/>
              <a:gd name="connsiteX3" fmla="*/ 7548466 w 7548466"/>
              <a:gd name="connsiteY3" fmla="*/ 914400 h 933061"/>
              <a:gd name="connsiteX4" fmla="*/ 0 w 7548466"/>
              <a:gd name="connsiteY4" fmla="*/ 0 h 933061"/>
              <a:gd name="connsiteX0" fmla="*/ 131163 w 7539135"/>
              <a:gd name="connsiteY0" fmla="*/ 0 h 1042598"/>
              <a:gd name="connsiteX1" fmla="*/ 0 w 7539135"/>
              <a:gd name="connsiteY1" fmla="*/ 174851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0 w 7407972"/>
              <a:gd name="connsiteY0" fmla="*/ 0 h 1042598"/>
              <a:gd name="connsiteX1" fmla="*/ 85531 w 7407972"/>
              <a:gd name="connsiteY1" fmla="*/ 134370 h 1042598"/>
              <a:gd name="connsiteX2" fmla="*/ 7081400 w 7407972"/>
              <a:gd name="connsiteY2" fmla="*/ 1042598 h 1042598"/>
              <a:gd name="connsiteX3" fmla="*/ 7407972 w 7407972"/>
              <a:gd name="connsiteY3" fmla="*/ 1023937 h 1042598"/>
              <a:gd name="connsiteX4" fmla="*/ 0 w 7407972"/>
              <a:gd name="connsiteY4" fmla="*/ 0 h 1042598"/>
              <a:gd name="connsiteX0" fmla="*/ 131163 w 7539135"/>
              <a:gd name="connsiteY0" fmla="*/ 0 h 1042598"/>
              <a:gd name="connsiteX1" fmla="*/ 0 w 7539135"/>
              <a:gd name="connsiteY1" fmla="*/ 193902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59725 w 7539135"/>
              <a:gd name="connsiteY0" fmla="*/ 0 h 892580"/>
              <a:gd name="connsiteX1" fmla="*/ 0 w 7539135"/>
              <a:gd name="connsiteY1" fmla="*/ 43884 h 892580"/>
              <a:gd name="connsiteX2" fmla="*/ 7212563 w 7539135"/>
              <a:gd name="connsiteY2" fmla="*/ 892580 h 892580"/>
              <a:gd name="connsiteX3" fmla="*/ 7539135 w 7539135"/>
              <a:gd name="connsiteY3" fmla="*/ 873919 h 892580"/>
              <a:gd name="connsiteX4" fmla="*/ 59725 w 7539135"/>
              <a:gd name="connsiteY4" fmla="*/ 0 h 892580"/>
              <a:gd name="connsiteX0" fmla="*/ 194 w 7539135"/>
              <a:gd name="connsiteY0" fmla="*/ 0 h 923536"/>
              <a:gd name="connsiteX1" fmla="*/ 0 w 7539135"/>
              <a:gd name="connsiteY1" fmla="*/ 74840 h 923536"/>
              <a:gd name="connsiteX2" fmla="*/ 7212563 w 7539135"/>
              <a:gd name="connsiteY2" fmla="*/ 923536 h 923536"/>
              <a:gd name="connsiteX3" fmla="*/ 7539135 w 7539135"/>
              <a:gd name="connsiteY3" fmla="*/ 904875 h 923536"/>
              <a:gd name="connsiteX4" fmla="*/ 194 w 7539135"/>
              <a:gd name="connsiteY4" fmla="*/ 0 h 923536"/>
              <a:gd name="connsiteX0" fmla="*/ 194 w 7539135"/>
              <a:gd name="connsiteY0" fmla="*/ 0 h 904875"/>
              <a:gd name="connsiteX1" fmla="*/ 0 w 7539135"/>
              <a:gd name="connsiteY1" fmla="*/ 74840 h 904875"/>
              <a:gd name="connsiteX2" fmla="*/ 7212563 w 7539135"/>
              <a:gd name="connsiteY2" fmla="*/ 883055 h 904875"/>
              <a:gd name="connsiteX3" fmla="*/ 7539135 w 7539135"/>
              <a:gd name="connsiteY3" fmla="*/ 904875 h 904875"/>
              <a:gd name="connsiteX4" fmla="*/ 194 w 7539135"/>
              <a:gd name="connsiteY4" fmla="*/ 0 h 904875"/>
              <a:gd name="connsiteX0" fmla="*/ 194 w 7703442"/>
              <a:gd name="connsiteY0" fmla="*/ 0 h 1016794"/>
              <a:gd name="connsiteX1" fmla="*/ 0 w 7703442"/>
              <a:gd name="connsiteY1" fmla="*/ 74840 h 1016794"/>
              <a:gd name="connsiteX2" fmla="*/ 7212563 w 7703442"/>
              <a:gd name="connsiteY2" fmla="*/ 883055 h 1016794"/>
              <a:gd name="connsiteX3" fmla="*/ 7703442 w 7703442"/>
              <a:gd name="connsiteY3" fmla="*/ 1016794 h 1016794"/>
              <a:gd name="connsiteX4" fmla="*/ 194 w 7703442"/>
              <a:gd name="connsiteY4" fmla="*/ 0 h 1016794"/>
              <a:gd name="connsiteX0" fmla="*/ 194 w 7674867"/>
              <a:gd name="connsiteY0" fmla="*/ 0 h 897731"/>
              <a:gd name="connsiteX1" fmla="*/ 0 w 7674867"/>
              <a:gd name="connsiteY1" fmla="*/ 74840 h 897731"/>
              <a:gd name="connsiteX2" fmla="*/ 7212563 w 7674867"/>
              <a:gd name="connsiteY2" fmla="*/ 883055 h 897731"/>
              <a:gd name="connsiteX3" fmla="*/ 7674867 w 7674867"/>
              <a:gd name="connsiteY3" fmla="*/ 897731 h 897731"/>
              <a:gd name="connsiteX4" fmla="*/ 194 w 7674867"/>
              <a:gd name="connsiteY4" fmla="*/ 0 h 897731"/>
              <a:gd name="connsiteX0" fmla="*/ 194 w 7674867"/>
              <a:gd name="connsiteY0" fmla="*/ 0 h 930680"/>
              <a:gd name="connsiteX1" fmla="*/ 0 w 7674867"/>
              <a:gd name="connsiteY1" fmla="*/ 74840 h 930680"/>
              <a:gd name="connsiteX2" fmla="*/ 7293526 w 7674867"/>
              <a:gd name="connsiteY2" fmla="*/ 930680 h 930680"/>
              <a:gd name="connsiteX3" fmla="*/ 7674867 w 7674867"/>
              <a:gd name="connsiteY3" fmla="*/ 897731 h 930680"/>
              <a:gd name="connsiteX4" fmla="*/ 194 w 7674867"/>
              <a:gd name="connsiteY4" fmla="*/ 0 h 930680"/>
              <a:gd name="connsiteX0" fmla="*/ 194 w 7674867"/>
              <a:gd name="connsiteY0" fmla="*/ 0 h 897731"/>
              <a:gd name="connsiteX1" fmla="*/ 0 w 7674867"/>
              <a:gd name="connsiteY1" fmla="*/ 74840 h 897731"/>
              <a:gd name="connsiteX2" fmla="*/ 7293526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38758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98289 w 7674867"/>
              <a:gd name="connsiteY2" fmla="*/ 661599 h 897731"/>
              <a:gd name="connsiteX3" fmla="*/ 7674867 w 7674867"/>
              <a:gd name="connsiteY3" fmla="*/ 897731 h 897731"/>
              <a:gd name="connsiteX4" fmla="*/ 194 w 7674867"/>
              <a:gd name="connsiteY4" fmla="*/ 0 h 897731"/>
              <a:gd name="connsiteX0" fmla="*/ 194 w 7674867"/>
              <a:gd name="connsiteY0" fmla="*/ 0 h 928299"/>
              <a:gd name="connsiteX1" fmla="*/ 0 w 7674867"/>
              <a:gd name="connsiteY1" fmla="*/ 74840 h 928299"/>
              <a:gd name="connsiteX2" fmla="*/ 7298289 w 7674867"/>
              <a:gd name="connsiteY2" fmla="*/ 928299 h 928299"/>
              <a:gd name="connsiteX3" fmla="*/ 7674867 w 7674867"/>
              <a:gd name="connsiteY3" fmla="*/ 897731 h 928299"/>
              <a:gd name="connsiteX4" fmla="*/ 194 w 7674867"/>
              <a:gd name="connsiteY4" fmla="*/ 0 h 92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4867" h="928299">
                <a:moveTo>
                  <a:pt x="194" y="0"/>
                </a:moveTo>
                <a:cubicBezTo>
                  <a:pt x="129" y="24947"/>
                  <a:pt x="65" y="49893"/>
                  <a:pt x="0" y="74840"/>
                </a:cubicBezTo>
                <a:lnTo>
                  <a:pt x="7298289" y="928299"/>
                </a:lnTo>
                <a:lnTo>
                  <a:pt x="7674867" y="897731"/>
                </a:lnTo>
                <a:lnTo>
                  <a:pt x="19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p:cNvSpPr>
            <a:spLocks noGrp="1"/>
          </p:cNvSpPr>
          <p:nvPr>
            <p:ph type="dt" sz="half" idx="10"/>
          </p:nvPr>
        </p:nvSpPr>
        <p:spPr/>
        <p:txBody>
          <a:bodyPr/>
          <a:lstStyle/>
          <a:p>
            <a:fld id="{3E2F017D-1C28-40C7-AFA0-A0BCCF37E878}" type="datetime4">
              <a:rPr lang="en-US" smtClean="0"/>
              <a:t>December 18, 2014</a:t>
            </a:fld>
            <a:endParaRPr lang="en-US"/>
          </a:p>
        </p:txBody>
      </p:sp>
      <p:sp>
        <p:nvSpPr>
          <p:cNvPr id="4" name="Footer Placeholder 3"/>
          <p:cNvSpPr>
            <a:spLocks noGrp="1"/>
          </p:cNvSpPr>
          <p:nvPr>
            <p:ph type="ftr" sz="quarter" idx="11"/>
          </p:nvPr>
        </p:nvSpPr>
        <p:spPr/>
        <p:txBody>
          <a:bodyPr/>
          <a:lstStyle/>
          <a:p>
            <a:r>
              <a:rPr lang="en-US" smtClean="0"/>
              <a:t>Copyright © 2016 Pearson Education, Inc.</a:t>
            </a:r>
            <a:endParaRPr lang="en-US"/>
          </a:p>
        </p:txBody>
      </p:sp>
      <p:sp>
        <p:nvSpPr>
          <p:cNvPr id="5" name="Slide Number Placeholder 4"/>
          <p:cNvSpPr>
            <a:spLocks noGrp="1"/>
          </p:cNvSpPr>
          <p:nvPr>
            <p:ph type="sldNum" sz="quarter" idx="12"/>
          </p:nvPr>
        </p:nvSpPr>
        <p:spPr/>
        <p:txBody>
          <a:bodyPr/>
          <a:lstStyle/>
          <a:p>
            <a:fld id="{1D72EBF8-7CF5-44B7-B2BF-E22DE4D0703D}" type="slidenum">
              <a:rPr lang="en-US" smtClean="0"/>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reeform 4"/>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3"/>
              </a:gs>
              <a:gs pos="50000">
                <a:schemeClr val="accent3">
                  <a:lumMod val="40000"/>
                  <a:lumOff val="60000"/>
                </a:schemeClr>
              </a:gs>
              <a:gs pos="5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6" name="Freeform 5"/>
          <p:cNvSpPr/>
          <p:nvPr/>
        </p:nvSpPr>
        <p:spPr>
          <a:xfrm>
            <a:off x="0" y="5381627"/>
            <a:ext cx="3286124" cy="1207294"/>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6996854"/>
              <a:gd name="connsiteY0" fmla="*/ 0 h 1571625"/>
              <a:gd name="connsiteX1" fmla="*/ 6996854 w 6996854"/>
              <a:gd name="connsiteY1" fmla="*/ 1266825 h 1571625"/>
              <a:gd name="connsiteX2" fmla="*/ 0 w 6996854"/>
              <a:gd name="connsiteY2" fmla="*/ 1571625 h 1571625"/>
              <a:gd name="connsiteX3" fmla="*/ 0 w 6996854"/>
              <a:gd name="connsiteY3" fmla="*/ 0 h 1571625"/>
              <a:gd name="connsiteX0" fmla="*/ 0 w 7583417"/>
              <a:gd name="connsiteY0" fmla="*/ 0 h 800100"/>
              <a:gd name="connsiteX1" fmla="*/ 7583417 w 7583417"/>
              <a:gd name="connsiteY1" fmla="*/ 495300 h 800100"/>
              <a:gd name="connsiteX2" fmla="*/ 586563 w 7583417"/>
              <a:gd name="connsiteY2" fmla="*/ 800100 h 800100"/>
              <a:gd name="connsiteX3" fmla="*/ 0 w 7583417"/>
              <a:gd name="connsiteY3" fmla="*/ 0 h 800100"/>
              <a:gd name="connsiteX0" fmla="*/ 0 w 7017803"/>
              <a:gd name="connsiteY0" fmla="*/ 0 h 1200150"/>
              <a:gd name="connsiteX1" fmla="*/ 7017803 w 7017803"/>
              <a:gd name="connsiteY1" fmla="*/ 895350 h 1200150"/>
              <a:gd name="connsiteX2" fmla="*/ 20949 w 7017803"/>
              <a:gd name="connsiteY2" fmla="*/ 1200150 h 1200150"/>
              <a:gd name="connsiteX3" fmla="*/ 0 w 7017803"/>
              <a:gd name="connsiteY3" fmla="*/ 0 h 1200150"/>
              <a:gd name="connsiteX0" fmla="*/ 0 w 6410292"/>
              <a:gd name="connsiteY0" fmla="*/ 0 h 1752600"/>
              <a:gd name="connsiteX1" fmla="*/ 6410292 w 6410292"/>
              <a:gd name="connsiteY1" fmla="*/ 1752600 h 1752600"/>
              <a:gd name="connsiteX2" fmla="*/ 20949 w 6410292"/>
              <a:gd name="connsiteY2" fmla="*/ 1200150 h 1752600"/>
              <a:gd name="connsiteX3" fmla="*/ 0 w 6410292"/>
              <a:gd name="connsiteY3" fmla="*/ 0 h 1752600"/>
              <a:gd name="connsiteX0" fmla="*/ 0 w 7227290"/>
              <a:gd name="connsiteY0" fmla="*/ 0 h 1200150"/>
              <a:gd name="connsiteX1" fmla="*/ 7227290 w 7227290"/>
              <a:gd name="connsiteY1" fmla="*/ 885825 h 1200150"/>
              <a:gd name="connsiteX2" fmla="*/ 20949 w 7227290"/>
              <a:gd name="connsiteY2" fmla="*/ 1200150 h 1200150"/>
              <a:gd name="connsiteX3" fmla="*/ 0 w 7227290"/>
              <a:gd name="connsiteY3" fmla="*/ 0 h 1200150"/>
              <a:gd name="connsiteX0" fmla="*/ 0 w 7227290"/>
              <a:gd name="connsiteY0" fmla="*/ 0 h 885825"/>
              <a:gd name="connsiteX1" fmla="*/ 7227290 w 7227290"/>
              <a:gd name="connsiteY1" fmla="*/ 885825 h 885825"/>
              <a:gd name="connsiteX2" fmla="*/ 555141 w 7227290"/>
              <a:gd name="connsiteY2" fmla="*/ 862013 h 885825"/>
              <a:gd name="connsiteX3" fmla="*/ 0 w 7227290"/>
              <a:gd name="connsiteY3" fmla="*/ 0 h 885825"/>
              <a:gd name="connsiteX0" fmla="*/ 0 w 7227290"/>
              <a:gd name="connsiteY0" fmla="*/ 0 h 1207294"/>
              <a:gd name="connsiteX1" fmla="*/ 7227290 w 7227290"/>
              <a:gd name="connsiteY1" fmla="*/ 885825 h 1207294"/>
              <a:gd name="connsiteX2" fmla="*/ 0 w 7227290"/>
              <a:gd name="connsiteY2" fmla="*/ 1207294 h 1207294"/>
              <a:gd name="connsiteX3" fmla="*/ 0 w 7227290"/>
              <a:gd name="connsiteY3" fmla="*/ 0 h 1207294"/>
            </a:gdLst>
            <a:ahLst/>
            <a:cxnLst>
              <a:cxn ang="0">
                <a:pos x="connsiteX0" y="connsiteY0"/>
              </a:cxn>
              <a:cxn ang="0">
                <a:pos x="connsiteX1" y="connsiteY1"/>
              </a:cxn>
              <a:cxn ang="0">
                <a:pos x="connsiteX2" y="connsiteY2"/>
              </a:cxn>
              <a:cxn ang="0">
                <a:pos x="connsiteX3" y="connsiteY3"/>
              </a:cxn>
            </a:cxnLst>
            <a:rect l="l" t="t" r="r" b="b"/>
            <a:pathLst>
              <a:path w="7227290" h="1207294">
                <a:moveTo>
                  <a:pt x="0" y="0"/>
                </a:moveTo>
                <a:lnTo>
                  <a:pt x="7227290" y="885825"/>
                </a:lnTo>
                <a:lnTo>
                  <a:pt x="0" y="1207294"/>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96" y="5347020"/>
            <a:ext cx="3426231" cy="944725"/>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 name="connsiteX0" fmla="*/ 1 w 7605568"/>
              <a:gd name="connsiteY0" fmla="*/ 0 h 897732"/>
              <a:gd name="connsiteX1" fmla="*/ 0 w 7605568"/>
              <a:gd name="connsiteY1" fmla="*/ 75665 h 897732"/>
              <a:gd name="connsiteX2" fmla="*/ 2830674 w 7605568"/>
              <a:gd name="connsiteY2" fmla="*/ 806612 h 897732"/>
              <a:gd name="connsiteX3" fmla="*/ 7605568 w 7605568"/>
              <a:gd name="connsiteY3" fmla="*/ 897732 h 897732"/>
              <a:gd name="connsiteX4" fmla="*/ 1 w 7605568"/>
              <a:gd name="connsiteY4" fmla="*/ 0 h 897732"/>
              <a:gd name="connsiteX0" fmla="*/ 1 w 2930931"/>
              <a:gd name="connsiteY0" fmla="*/ 0 h 806612"/>
              <a:gd name="connsiteX1" fmla="*/ 0 w 2930931"/>
              <a:gd name="connsiteY1" fmla="*/ 75665 h 806612"/>
              <a:gd name="connsiteX2" fmla="*/ 2830674 w 2930931"/>
              <a:gd name="connsiteY2" fmla="*/ 806612 h 806612"/>
              <a:gd name="connsiteX3" fmla="*/ 2930931 w 2930931"/>
              <a:gd name="connsiteY3" fmla="*/ 785765 h 806612"/>
              <a:gd name="connsiteX4" fmla="*/ 1 w 2930931"/>
              <a:gd name="connsiteY4" fmla="*/ 0 h 806612"/>
              <a:gd name="connsiteX0" fmla="*/ 1 w 3204530"/>
              <a:gd name="connsiteY0" fmla="*/ 0 h 944725"/>
              <a:gd name="connsiteX1" fmla="*/ 0 w 3204530"/>
              <a:gd name="connsiteY1" fmla="*/ 75665 h 944725"/>
              <a:gd name="connsiteX2" fmla="*/ 3204530 w 3204530"/>
              <a:gd name="connsiteY2" fmla="*/ 944725 h 944725"/>
              <a:gd name="connsiteX3" fmla="*/ 2930931 w 3204530"/>
              <a:gd name="connsiteY3" fmla="*/ 785765 h 944725"/>
              <a:gd name="connsiteX4" fmla="*/ 1 w 3204530"/>
              <a:gd name="connsiteY4" fmla="*/ 0 h 944725"/>
              <a:gd name="connsiteX0" fmla="*/ 1 w 3426231"/>
              <a:gd name="connsiteY0" fmla="*/ 0 h 944725"/>
              <a:gd name="connsiteX1" fmla="*/ 0 w 3426231"/>
              <a:gd name="connsiteY1" fmla="*/ 75665 h 944725"/>
              <a:gd name="connsiteX2" fmla="*/ 3204530 w 3426231"/>
              <a:gd name="connsiteY2" fmla="*/ 944725 h 944725"/>
              <a:gd name="connsiteX3" fmla="*/ 3426231 w 3426231"/>
              <a:gd name="connsiteY3" fmla="*/ 923877 h 944725"/>
              <a:gd name="connsiteX4" fmla="*/ 1 w 3426231"/>
              <a:gd name="connsiteY4" fmla="*/ 0 h 94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6231" h="944725">
                <a:moveTo>
                  <a:pt x="1" y="0"/>
                </a:moveTo>
                <a:cubicBezTo>
                  <a:pt x="1" y="25222"/>
                  <a:pt x="0" y="50443"/>
                  <a:pt x="0" y="75665"/>
                </a:cubicBezTo>
                <a:lnTo>
                  <a:pt x="3204530" y="944725"/>
                </a:lnTo>
                <a:lnTo>
                  <a:pt x="3426231" y="923877"/>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06261C59-261E-4EF9-8A8E-651686FC3BE9}" type="datetime4">
              <a:rPr lang="en-US" smtClean="0"/>
              <a:t>December 18, 2014</a:t>
            </a:fld>
            <a:endParaRPr lang="en-US"/>
          </a:p>
        </p:txBody>
      </p:sp>
      <p:sp>
        <p:nvSpPr>
          <p:cNvPr id="3" name="Footer Placeholder 2"/>
          <p:cNvSpPr>
            <a:spLocks noGrp="1"/>
          </p:cNvSpPr>
          <p:nvPr>
            <p:ph type="ftr" sz="quarter" idx="11"/>
          </p:nvPr>
        </p:nvSpPr>
        <p:spPr/>
        <p:txBody>
          <a:bodyPr/>
          <a:lstStyle/>
          <a:p>
            <a:r>
              <a:rPr lang="en-US" smtClean="0"/>
              <a:t>Copyright © 2016 Pearson Education, Inc.</a:t>
            </a:r>
            <a:endParaRPr lang="en-US"/>
          </a:p>
        </p:txBody>
      </p:sp>
      <p:sp>
        <p:nvSpPr>
          <p:cNvPr id="4" name="Slide Number Placeholder 3"/>
          <p:cNvSpPr>
            <a:spLocks noGrp="1"/>
          </p:cNvSpPr>
          <p:nvPr>
            <p:ph type="sldNum" sz="quarter" idx="12"/>
          </p:nvPr>
        </p:nvSpPr>
        <p:spPr/>
        <p:txBody>
          <a:bodyPr/>
          <a:lstStyle/>
          <a:p>
            <a:fld id="{1D72EBF8-7CF5-44B7-B2BF-E22DE4D0703D}" type="slidenum">
              <a:rPr lang="en-US" smtClean="0"/>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7"/>
          <p:cNvSpPr/>
          <p:nvPr/>
        </p:nvSpPr>
        <p:spPr>
          <a:xfrm>
            <a:off x="1" y="5010151"/>
            <a:ext cx="7439025" cy="157162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Lst>
            <a:ahLst/>
            <a:cxnLst>
              <a:cxn ang="0">
                <a:pos x="connsiteX0" y="connsiteY0"/>
              </a:cxn>
              <a:cxn ang="0">
                <a:pos x="connsiteX1" y="connsiteY1"/>
              </a:cxn>
              <a:cxn ang="0">
                <a:pos x="connsiteX2" y="connsiteY2"/>
              </a:cxn>
              <a:cxn ang="0">
                <a:pos x="connsiteX3" y="connsiteY3"/>
              </a:cxn>
            </a:cxnLst>
            <a:rect l="l" t="t" r="r" b="b"/>
            <a:pathLst>
              <a:path w="7415827" h="1571625">
                <a:moveTo>
                  <a:pt x="0" y="0"/>
                </a:moveTo>
                <a:lnTo>
                  <a:pt x="7415827" y="866775"/>
                </a:lnTo>
                <a:lnTo>
                  <a:pt x="0" y="1571625"/>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1"/>
              </a:gs>
              <a:gs pos="50000">
                <a:schemeClr val="accent1">
                  <a:lumMod val="40000"/>
                  <a:lumOff val="60000"/>
                </a:schemeClr>
              </a:gs>
              <a:gs pos="5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a:off x="676656" y="609600"/>
            <a:ext cx="3383280" cy="914400"/>
          </a:xfrm>
        </p:spPr>
        <p:txBody>
          <a:bodyPr anchor="b">
            <a:noAutofit/>
          </a:bodyPr>
          <a:lstStyle>
            <a:lvl1pPr algn="l">
              <a:defRPr sz="2200" b="0" i="0" cap="none" baseline="0">
                <a:solidFill>
                  <a:schemeClr val="tx2"/>
                </a:solidFill>
              </a:defRPr>
            </a:lvl1pPr>
          </a:lstStyle>
          <a:p>
            <a:r>
              <a:rPr lang="en-US" smtClean="0"/>
              <a:t>Click to edit Master title style</a:t>
            </a:r>
            <a:endParaRPr lang="en-US" dirty="0"/>
          </a:p>
        </p:txBody>
      </p:sp>
      <p:sp>
        <p:nvSpPr>
          <p:cNvPr id="10" name="Freeform 9"/>
          <p:cNvSpPr/>
          <p:nvPr/>
        </p:nvSpPr>
        <p:spPr>
          <a:xfrm>
            <a:off x="0" y="4973410"/>
            <a:ext cx="7674867" cy="928299"/>
          </a:xfrm>
          <a:custGeom>
            <a:avLst/>
            <a:gdLst>
              <a:gd name="connsiteX0" fmla="*/ 0 w 7548466"/>
              <a:gd name="connsiteY0" fmla="*/ 0 h 933061"/>
              <a:gd name="connsiteX1" fmla="*/ 9331 w 7548466"/>
              <a:gd name="connsiteY1" fmla="*/ 65314 h 933061"/>
              <a:gd name="connsiteX2" fmla="*/ 7221894 w 7548466"/>
              <a:gd name="connsiteY2" fmla="*/ 933061 h 933061"/>
              <a:gd name="connsiteX3" fmla="*/ 7548466 w 7548466"/>
              <a:gd name="connsiteY3" fmla="*/ 914400 h 933061"/>
              <a:gd name="connsiteX4" fmla="*/ 0 w 7548466"/>
              <a:gd name="connsiteY4" fmla="*/ 0 h 933061"/>
              <a:gd name="connsiteX0" fmla="*/ 131163 w 7539135"/>
              <a:gd name="connsiteY0" fmla="*/ 0 h 1042598"/>
              <a:gd name="connsiteX1" fmla="*/ 0 w 7539135"/>
              <a:gd name="connsiteY1" fmla="*/ 174851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0 w 7407972"/>
              <a:gd name="connsiteY0" fmla="*/ 0 h 1042598"/>
              <a:gd name="connsiteX1" fmla="*/ 85531 w 7407972"/>
              <a:gd name="connsiteY1" fmla="*/ 134370 h 1042598"/>
              <a:gd name="connsiteX2" fmla="*/ 7081400 w 7407972"/>
              <a:gd name="connsiteY2" fmla="*/ 1042598 h 1042598"/>
              <a:gd name="connsiteX3" fmla="*/ 7407972 w 7407972"/>
              <a:gd name="connsiteY3" fmla="*/ 1023937 h 1042598"/>
              <a:gd name="connsiteX4" fmla="*/ 0 w 7407972"/>
              <a:gd name="connsiteY4" fmla="*/ 0 h 1042598"/>
              <a:gd name="connsiteX0" fmla="*/ 131163 w 7539135"/>
              <a:gd name="connsiteY0" fmla="*/ 0 h 1042598"/>
              <a:gd name="connsiteX1" fmla="*/ 0 w 7539135"/>
              <a:gd name="connsiteY1" fmla="*/ 193902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59725 w 7539135"/>
              <a:gd name="connsiteY0" fmla="*/ 0 h 892580"/>
              <a:gd name="connsiteX1" fmla="*/ 0 w 7539135"/>
              <a:gd name="connsiteY1" fmla="*/ 43884 h 892580"/>
              <a:gd name="connsiteX2" fmla="*/ 7212563 w 7539135"/>
              <a:gd name="connsiteY2" fmla="*/ 892580 h 892580"/>
              <a:gd name="connsiteX3" fmla="*/ 7539135 w 7539135"/>
              <a:gd name="connsiteY3" fmla="*/ 873919 h 892580"/>
              <a:gd name="connsiteX4" fmla="*/ 59725 w 7539135"/>
              <a:gd name="connsiteY4" fmla="*/ 0 h 892580"/>
              <a:gd name="connsiteX0" fmla="*/ 194 w 7539135"/>
              <a:gd name="connsiteY0" fmla="*/ 0 h 923536"/>
              <a:gd name="connsiteX1" fmla="*/ 0 w 7539135"/>
              <a:gd name="connsiteY1" fmla="*/ 74840 h 923536"/>
              <a:gd name="connsiteX2" fmla="*/ 7212563 w 7539135"/>
              <a:gd name="connsiteY2" fmla="*/ 923536 h 923536"/>
              <a:gd name="connsiteX3" fmla="*/ 7539135 w 7539135"/>
              <a:gd name="connsiteY3" fmla="*/ 904875 h 923536"/>
              <a:gd name="connsiteX4" fmla="*/ 194 w 7539135"/>
              <a:gd name="connsiteY4" fmla="*/ 0 h 923536"/>
              <a:gd name="connsiteX0" fmla="*/ 194 w 7539135"/>
              <a:gd name="connsiteY0" fmla="*/ 0 h 904875"/>
              <a:gd name="connsiteX1" fmla="*/ 0 w 7539135"/>
              <a:gd name="connsiteY1" fmla="*/ 74840 h 904875"/>
              <a:gd name="connsiteX2" fmla="*/ 7212563 w 7539135"/>
              <a:gd name="connsiteY2" fmla="*/ 883055 h 904875"/>
              <a:gd name="connsiteX3" fmla="*/ 7539135 w 7539135"/>
              <a:gd name="connsiteY3" fmla="*/ 904875 h 904875"/>
              <a:gd name="connsiteX4" fmla="*/ 194 w 7539135"/>
              <a:gd name="connsiteY4" fmla="*/ 0 h 904875"/>
              <a:gd name="connsiteX0" fmla="*/ 194 w 7703442"/>
              <a:gd name="connsiteY0" fmla="*/ 0 h 1016794"/>
              <a:gd name="connsiteX1" fmla="*/ 0 w 7703442"/>
              <a:gd name="connsiteY1" fmla="*/ 74840 h 1016794"/>
              <a:gd name="connsiteX2" fmla="*/ 7212563 w 7703442"/>
              <a:gd name="connsiteY2" fmla="*/ 883055 h 1016794"/>
              <a:gd name="connsiteX3" fmla="*/ 7703442 w 7703442"/>
              <a:gd name="connsiteY3" fmla="*/ 1016794 h 1016794"/>
              <a:gd name="connsiteX4" fmla="*/ 194 w 7703442"/>
              <a:gd name="connsiteY4" fmla="*/ 0 h 1016794"/>
              <a:gd name="connsiteX0" fmla="*/ 194 w 7674867"/>
              <a:gd name="connsiteY0" fmla="*/ 0 h 897731"/>
              <a:gd name="connsiteX1" fmla="*/ 0 w 7674867"/>
              <a:gd name="connsiteY1" fmla="*/ 74840 h 897731"/>
              <a:gd name="connsiteX2" fmla="*/ 7212563 w 7674867"/>
              <a:gd name="connsiteY2" fmla="*/ 883055 h 897731"/>
              <a:gd name="connsiteX3" fmla="*/ 7674867 w 7674867"/>
              <a:gd name="connsiteY3" fmla="*/ 897731 h 897731"/>
              <a:gd name="connsiteX4" fmla="*/ 194 w 7674867"/>
              <a:gd name="connsiteY4" fmla="*/ 0 h 897731"/>
              <a:gd name="connsiteX0" fmla="*/ 194 w 7674867"/>
              <a:gd name="connsiteY0" fmla="*/ 0 h 930680"/>
              <a:gd name="connsiteX1" fmla="*/ 0 w 7674867"/>
              <a:gd name="connsiteY1" fmla="*/ 74840 h 930680"/>
              <a:gd name="connsiteX2" fmla="*/ 7293526 w 7674867"/>
              <a:gd name="connsiteY2" fmla="*/ 930680 h 930680"/>
              <a:gd name="connsiteX3" fmla="*/ 7674867 w 7674867"/>
              <a:gd name="connsiteY3" fmla="*/ 897731 h 930680"/>
              <a:gd name="connsiteX4" fmla="*/ 194 w 7674867"/>
              <a:gd name="connsiteY4" fmla="*/ 0 h 930680"/>
              <a:gd name="connsiteX0" fmla="*/ 194 w 7674867"/>
              <a:gd name="connsiteY0" fmla="*/ 0 h 897731"/>
              <a:gd name="connsiteX1" fmla="*/ 0 w 7674867"/>
              <a:gd name="connsiteY1" fmla="*/ 74840 h 897731"/>
              <a:gd name="connsiteX2" fmla="*/ 7293526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38758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98289 w 7674867"/>
              <a:gd name="connsiteY2" fmla="*/ 661599 h 897731"/>
              <a:gd name="connsiteX3" fmla="*/ 7674867 w 7674867"/>
              <a:gd name="connsiteY3" fmla="*/ 897731 h 897731"/>
              <a:gd name="connsiteX4" fmla="*/ 194 w 7674867"/>
              <a:gd name="connsiteY4" fmla="*/ 0 h 897731"/>
              <a:gd name="connsiteX0" fmla="*/ 194 w 7674867"/>
              <a:gd name="connsiteY0" fmla="*/ 0 h 928299"/>
              <a:gd name="connsiteX1" fmla="*/ 0 w 7674867"/>
              <a:gd name="connsiteY1" fmla="*/ 74840 h 928299"/>
              <a:gd name="connsiteX2" fmla="*/ 7298289 w 7674867"/>
              <a:gd name="connsiteY2" fmla="*/ 928299 h 928299"/>
              <a:gd name="connsiteX3" fmla="*/ 7674867 w 7674867"/>
              <a:gd name="connsiteY3" fmla="*/ 897731 h 928299"/>
              <a:gd name="connsiteX4" fmla="*/ 194 w 7674867"/>
              <a:gd name="connsiteY4" fmla="*/ 0 h 92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4867" h="928299">
                <a:moveTo>
                  <a:pt x="194" y="0"/>
                </a:moveTo>
                <a:cubicBezTo>
                  <a:pt x="129" y="24947"/>
                  <a:pt x="65" y="49893"/>
                  <a:pt x="0" y="74840"/>
                </a:cubicBezTo>
                <a:lnTo>
                  <a:pt x="7298289" y="928299"/>
                </a:lnTo>
                <a:lnTo>
                  <a:pt x="7674867" y="897731"/>
                </a:lnTo>
                <a:lnTo>
                  <a:pt x="19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B2411F2B-A900-45D3-9C71-68296721F166}" type="datetime4">
              <a:rPr lang="en-US" smtClean="0"/>
              <a:t>December 18, 2014</a:t>
            </a:fld>
            <a:endParaRPr lang="en-US"/>
          </a:p>
        </p:txBody>
      </p:sp>
      <p:sp>
        <p:nvSpPr>
          <p:cNvPr id="6" name="Footer Placeholder 5"/>
          <p:cNvSpPr>
            <a:spLocks noGrp="1"/>
          </p:cNvSpPr>
          <p:nvPr>
            <p:ph type="ftr" sz="quarter" idx="11"/>
          </p:nvPr>
        </p:nvSpPr>
        <p:spPr/>
        <p:txBody>
          <a:bodyPr/>
          <a:lstStyle/>
          <a:p>
            <a:r>
              <a:rPr lang="en-US" smtClean="0"/>
              <a:t>Copyright © 2016 Pearson Education, Inc.</a:t>
            </a:r>
            <a:endParaRPr lang="en-US"/>
          </a:p>
        </p:txBody>
      </p:sp>
      <p:sp>
        <p:nvSpPr>
          <p:cNvPr id="7" name="Slide Number Placeholder 6"/>
          <p:cNvSpPr>
            <a:spLocks noGrp="1"/>
          </p:cNvSpPr>
          <p:nvPr>
            <p:ph type="sldNum" sz="quarter" idx="12"/>
          </p:nvPr>
        </p:nvSpPr>
        <p:spPr/>
        <p:txBody>
          <a:bodyPr/>
          <a:lstStyle/>
          <a:p>
            <a:fld id="{1D72EBF8-7CF5-44B7-B2BF-E22DE4D0703D}" type="slidenum">
              <a:rPr lang="en-US" smtClean="0"/>
              <a:pPr/>
              <a:t>‹#›</a:t>
            </a:fld>
            <a:endParaRPr lang="en-US"/>
          </a:p>
        </p:txBody>
      </p:sp>
      <p:sp>
        <p:nvSpPr>
          <p:cNvPr id="13" name="Content Placeholder 12"/>
          <p:cNvSpPr>
            <a:spLocks noGrp="1"/>
          </p:cNvSpPr>
          <p:nvPr>
            <p:ph sz="quarter" idx="13"/>
          </p:nvPr>
        </p:nvSpPr>
        <p:spPr>
          <a:xfrm>
            <a:off x="4572000" y="609600"/>
            <a:ext cx="3886200"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4" name="Text Placeholder 13"/>
          <p:cNvSpPr>
            <a:spLocks noGrp="1"/>
          </p:cNvSpPr>
          <p:nvPr>
            <p:ph type="body" sz="quarter" idx="14"/>
          </p:nvPr>
        </p:nvSpPr>
        <p:spPr>
          <a:xfrm>
            <a:off x="676274" y="1527048"/>
            <a:ext cx="3383280" cy="3291840"/>
          </a:xfrm>
        </p:spPr>
        <p:txBody>
          <a:bodyPr>
            <a:normAutofit/>
          </a:bodyPr>
          <a:lstStyle>
            <a:lvl1pPr marL="0" indent="0">
              <a:buFontTx/>
              <a:buNone/>
              <a:defRPr sz="1600"/>
            </a:lvl1pPr>
            <a:lvl2pPr>
              <a:buFontTx/>
              <a:buNone/>
              <a:defRPr/>
            </a:lvl2pPr>
            <a:lvl3pPr>
              <a:buFontTx/>
              <a:buNone/>
              <a:defRPr/>
            </a:lvl3pPr>
            <a:lvl4pPr>
              <a:buFontTx/>
              <a:buNone/>
              <a:defRPr/>
            </a:lvl4pPr>
            <a:lvl5pPr>
              <a:buFontTx/>
              <a:buNone/>
              <a:defRPr/>
            </a:lvl5pPr>
          </a:lstStyle>
          <a:p>
            <a:pPr lvl="0"/>
            <a:r>
              <a:rPr lang="en-US" smtClean="0"/>
              <a:t>Click to edit Master text styles</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1"/>
              </a:gs>
              <a:gs pos="40000">
                <a:schemeClr val="accent1">
                  <a:lumMod val="40000"/>
                  <a:lumOff val="60000"/>
                </a:schemeClr>
              </a:gs>
              <a:gs pos="4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9" name="Freeform 8"/>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3"/>
              </a:gs>
              <a:gs pos="52000">
                <a:schemeClr val="accent3">
                  <a:lumMod val="40000"/>
                  <a:lumOff val="60000"/>
                </a:schemeClr>
              </a:gs>
              <a:gs pos="66000">
                <a:schemeClr val="accent3"/>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3" name="Picture Placeholder 2"/>
          <p:cNvSpPr>
            <a:spLocks noGrp="1"/>
          </p:cNvSpPr>
          <p:nvPr>
            <p:ph type="pic" idx="1"/>
          </p:nvPr>
        </p:nvSpPr>
        <p:spPr>
          <a:xfrm>
            <a:off x="4572000" y="609600"/>
            <a:ext cx="3886200" cy="4190999"/>
          </a:xfrm>
          <a:ln w="79375">
            <a:solidFill>
              <a:schemeClr val="tx1"/>
            </a:solidFill>
            <a:miter lim="800000"/>
          </a:ln>
          <a:effectLst>
            <a:outerShdw blurRad="50800" dist="38100" dir="5400000" algn="ctr" rotWithShape="0">
              <a:srgbClr val="000000">
                <a:alpha val="42000"/>
              </a:srgbClr>
            </a:outerShdw>
          </a:effectLst>
        </p:spPr>
        <p:txBody>
          <a:bodyPr>
            <a:normAutofit/>
          </a:bodyPr>
          <a:lstStyle>
            <a:lvl1pPr marL="0" indent="0" algn="ctr">
              <a:buNone/>
              <a:defRPr sz="25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10" name="Freeform 9"/>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DB2C0083-D150-46B9-BA28-7BD1386A0878}" type="datetime4">
              <a:rPr lang="en-US" smtClean="0"/>
              <a:t>December 18, 2014</a:t>
            </a:fld>
            <a:endParaRPr lang="en-US"/>
          </a:p>
        </p:txBody>
      </p:sp>
      <p:sp>
        <p:nvSpPr>
          <p:cNvPr id="6" name="Footer Placeholder 5"/>
          <p:cNvSpPr>
            <a:spLocks noGrp="1"/>
          </p:cNvSpPr>
          <p:nvPr>
            <p:ph type="ftr" sz="quarter" idx="11"/>
          </p:nvPr>
        </p:nvSpPr>
        <p:spPr/>
        <p:txBody>
          <a:bodyPr/>
          <a:lstStyle/>
          <a:p>
            <a:r>
              <a:rPr lang="en-US" smtClean="0"/>
              <a:t>Copyright © 2016 Pearson Education, Inc.</a:t>
            </a:r>
            <a:endParaRPr lang="en-US"/>
          </a:p>
        </p:txBody>
      </p:sp>
      <p:sp>
        <p:nvSpPr>
          <p:cNvPr id="7" name="Slide Number Placeholder 6"/>
          <p:cNvSpPr>
            <a:spLocks noGrp="1"/>
          </p:cNvSpPr>
          <p:nvPr>
            <p:ph type="sldNum" sz="quarter" idx="12"/>
          </p:nvPr>
        </p:nvSpPr>
        <p:spPr/>
        <p:txBody>
          <a:bodyPr/>
          <a:lstStyle/>
          <a:p>
            <a:fld id="{1D72EBF8-7CF5-44B7-B2BF-E22DE4D0703D}" type="slidenum">
              <a:rPr lang="en-US" smtClean="0"/>
              <a:pPr/>
              <a:t>‹#›</a:t>
            </a:fld>
            <a:endParaRPr lang="en-US"/>
          </a:p>
        </p:txBody>
      </p:sp>
      <p:sp>
        <p:nvSpPr>
          <p:cNvPr id="14" name="Title 1"/>
          <p:cNvSpPr>
            <a:spLocks noGrp="1"/>
          </p:cNvSpPr>
          <p:nvPr>
            <p:ph type="title"/>
          </p:nvPr>
        </p:nvSpPr>
        <p:spPr>
          <a:xfrm>
            <a:off x="676656" y="609600"/>
            <a:ext cx="3383280" cy="914400"/>
          </a:xfrm>
        </p:spPr>
        <p:txBody>
          <a:bodyPr anchor="b">
            <a:noAutofit/>
          </a:bodyPr>
          <a:lstStyle>
            <a:lvl1pPr algn="l">
              <a:defRPr sz="2200" b="0" i="0" cap="none" baseline="0">
                <a:solidFill>
                  <a:schemeClr val="tx2"/>
                </a:solidFill>
              </a:defRPr>
            </a:lvl1pPr>
          </a:lstStyle>
          <a:p>
            <a:r>
              <a:rPr lang="en-US" smtClean="0"/>
              <a:t>Click to edit Master title style</a:t>
            </a:r>
            <a:endParaRPr lang="en-US" dirty="0"/>
          </a:p>
        </p:txBody>
      </p:sp>
      <p:sp>
        <p:nvSpPr>
          <p:cNvPr id="15" name="Text Placeholder 14"/>
          <p:cNvSpPr>
            <a:spLocks noGrp="1"/>
          </p:cNvSpPr>
          <p:nvPr>
            <p:ph type="body" sz="quarter" idx="14"/>
          </p:nvPr>
        </p:nvSpPr>
        <p:spPr>
          <a:xfrm>
            <a:off x="676656" y="1524000"/>
            <a:ext cx="3381375" cy="3295650"/>
          </a:xfrm>
        </p:spPr>
        <p:txBody>
          <a:bodyPr>
            <a:normAutofit/>
          </a:bodyPr>
          <a:lstStyle>
            <a:lvl1pPr marL="0" indent="0">
              <a:buFontTx/>
              <a:buNone/>
              <a:defRPr sz="1600"/>
            </a:lvl1pPr>
            <a:lvl2pPr>
              <a:buFontTx/>
              <a:buNone/>
              <a:defRPr/>
            </a:lvl2pPr>
            <a:lvl3pPr>
              <a:buFontTx/>
              <a:buNone/>
              <a:defRPr/>
            </a:lvl3pPr>
            <a:lvl4pPr>
              <a:buFontTx/>
              <a:buNone/>
              <a:defRPr/>
            </a:lvl4pPr>
            <a:lvl5pPr>
              <a:buFontTx/>
              <a:buNone/>
              <a:defRPr/>
            </a:lvl5pPr>
          </a:lstStyle>
          <a:p>
            <a:pPr lvl="0"/>
            <a:r>
              <a:rPr lang="en-US" smtClean="0"/>
              <a:t>Click to edit Master text styles</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229F6D-A4C2-49E3-BC88-721A7299220B}" type="datetime4">
              <a:rPr lang="en-US" smtClean="0"/>
              <a:t>December 18, 2014</a:t>
            </a:fld>
            <a:endParaRPr lang="en-US"/>
          </a:p>
        </p:txBody>
      </p:sp>
      <p:sp>
        <p:nvSpPr>
          <p:cNvPr id="5" name="Footer Placeholder 4"/>
          <p:cNvSpPr>
            <a:spLocks noGrp="1"/>
          </p:cNvSpPr>
          <p:nvPr>
            <p:ph type="ftr" sz="quarter" idx="11"/>
          </p:nvPr>
        </p:nvSpPr>
        <p:spPr/>
        <p:txBody>
          <a:bodyPr/>
          <a:lstStyle/>
          <a:p>
            <a:r>
              <a:rPr lang="en-US" smtClean="0"/>
              <a:t>Copyright © 2016 Pearson Education, Inc.</a:t>
            </a:r>
            <a:endParaRPr lang="en-US"/>
          </a:p>
        </p:txBody>
      </p:sp>
      <p:sp>
        <p:nvSpPr>
          <p:cNvPr id="6" name="Slide Number Placeholder 5"/>
          <p:cNvSpPr>
            <a:spLocks noGrp="1"/>
          </p:cNvSpPr>
          <p:nvPr>
            <p:ph type="sldNum" sz="quarter" idx="12"/>
          </p:nvPr>
        </p:nvSpPr>
        <p:spPr/>
        <p:txBody>
          <a:bodyPr/>
          <a:lstStyle/>
          <a:p>
            <a:fld id="{1D72EBF8-7CF5-44B7-B2BF-E22DE4D0703D}" type="slidenum">
              <a:rPr lang="en-US" smtClean="0"/>
              <a:pPr/>
              <a:t>‹#›</a:t>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343697-AAAE-435B-89EC-24F2C8D90D04}" type="datetime4">
              <a:rPr lang="en-US" smtClean="0"/>
              <a:t>December 18, 2014</a:t>
            </a:fld>
            <a:endParaRPr lang="en-US"/>
          </a:p>
        </p:txBody>
      </p:sp>
      <p:sp>
        <p:nvSpPr>
          <p:cNvPr id="5" name="Footer Placeholder 4"/>
          <p:cNvSpPr>
            <a:spLocks noGrp="1"/>
          </p:cNvSpPr>
          <p:nvPr>
            <p:ph type="ftr" sz="quarter" idx="11"/>
          </p:nvPr>
        </p:nvSpPr>
        <p:spPr/>
        <p:txBody>
          <a:bodyPr/>
          <a:lstStyle/>
          <a:p>
            <a:r>
              <a:rPr lang="en-US" smtClean="0"/>
              <a:t>Copyright © 2016 Pearson Education, Inc.</a:t>
            </a:r>
            <a:endParaRPr lang="en-US"/>
          </a:p>
        </p:txBody>
      </p:sp>
      <p:sp>
        <p:nvSpPr>
          <p:cNvPr id="6" name="Slide Number Placeholder 5"/>
          <p:cNvSpPr>
            <a:spLocks noGrp="1"/>
          </p:cNvSpPr>
          <p:nvPr>
            <p:ph type="sldNum" sz="quarter" idx="12"/>
          </p:nvPr>
        </p:nvSpPr>
        <p:spPr/>
        <p:txBody>
          <a:bodyPr/>
          <a:lstStyle/>
          <a:p>
            <a:fld id="{1D72EBF8-7CF5-44B7-B2BF-E22DE4D0703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2.jpe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35.xml"/><Relationship Id="rId12" Type="http://schemas.openxmlformats.org/officeDocument/2006/relationships/theme" Target="../theme/theme4.xml"/><Relationship Id="rId13" Type="http://schemas.openxmlformats.org/officeDocument/2006/relationships/image" Target="../media/image4.wmf"/><Relationship Id="rId1" Type="http://schemas.openxmlformats.org/officeDocument/2006/relationships/slideLayout" Target="../slideLayouts/slideLayout25.xml"/><Relationship Id="rId2" Type="http://schemas.openxmlformats.org/officeDocument/2006/relationships/slideLayout" Target="../slideLayouts/slideLayout26.xml"/><Relationship Id="rId3" Type="http://schemas.openxmlformats.org/officeDocument/2006/relationships/slideLayout" Target="../slideLayouts/slideLayout27.xml"/><Relationship Id="rId4" Type="http://schemas.openxmlformats.org/officeDocument/2006/relationships/slideLayout" Target="../slideLayouts/slideLayout28.xml"/><Relationship Id="rId5" Type="http://schemas.openxmlformats.org/officeDocument/2006/relationships/slideLayout" Target="../slideLayouts/slideLayout29.xml"/><Relationship Id="rId6" Type="http://schemas.openxmlformats.org/officeDocument/2006/relationships/slideLayout" Target="../slideLayouts/slideLayout30.xml"/><Relationship Id="rId7" Type="http://schemas.openxmlformats.org/officeDocument/2006/relationships/slideLayout" Target="../slideLayouts/slideLayout31.xml"/><Relationship Id="rId8" Type="http://schemas.openxmlformats.org/officeDocument/2006/relationships/slideLayout" Target="../slideLayouts/slideLayout32.xml"/><Relationship Id="rId9" Type="http://schemas.openxmlformats.org/officeDocument/2006/relationships/slideLayout" Target="../slideLayouts/slideLayout33.xml"/><Relationship Id="rId10"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Footer Placeholder 4"/>
          <p:cNvSpPr txBox="1">
            <a:spLocks/>
          </p:cNvSpPr>
          <p:nvPr/>
        </p:nvSpPr>
        <p:spPr>
          <a:xfrm>
            <a:off x="3124200" y="6492875"/>
            <a:ext cx="2895600" cy="365125"/>
          </a:xfrm>
          <a:prstGeom prst="rect">
            <a:avLst/>
          </a:prstGeom>
        </p:spPr>
        <p:txBody>
          <a:bodyPr anchor="ctr"/>
          <a:lstStyle>
            <a:lvl1pPr algn="ctr" fontAlgn="auto">
              <a:spcBef>
                <a:spcPts val="0"/>
              </a:spcBef>
              <a:spcAft>
                <a:spcPts val="0"/>
              </a:spcAft>
              <a:defRPr sz="1200">
                <a:solidFill>
                  <a:schemeClr val="bg1"/>
                </a:solidFill>
                <a:latin typeface="+mn-lt"/>
                <a:cs typeface="+mn-cs"/>
              </a:defRPr>
            </a:lvl1pPr>
          </a:lstStyle>
          <a:p>
            <a:pPr>
              <a:defRPr/>
            </a:pPr>
            <a:r>
              <a:rPr lang="en-US" dirty="0" smtClean="0"/>
              <a:t>Copyright © 2012 Pearson Education, Inc. Publishing as Prentice Hall </a:t>
            </a:r>
            <a:endParaRPr lang="en-US" dirty="0"/>
          </a:p>
        </p:txBody>
      </p:sp>
      <p:sp>
        <p:nvSpPr>
          <p:cNvPr id="8" name="Rectangle 7"/>
          <p:cNvSpPr>
            <a:spLocks noChangeArrowheads="1"/>
          </p:cNvSpPr>
          <p:nvPr/>
        </p:nvSpPr>
        <p:spPr bwMode="auto">
          <a:xfrm>
            <a:off x="0" y="6324600"/>
            <a:ext cx="9144000" cy="533400"/>
          </a:xfrm>
          <a:prstGeom prst="rect">
            <a:avLst/>
          </a:prstGeom>
          <a:solidFill>
            <a:srgbClr val="F47024"/>
          </a:solidFill>
          <a:ln>
            <a:noFill/>
          </a:ln>
          <a:extLst/>
        </p:spPr>
        <p:txBody>
          <a:bodyPr anchor="ctr"/>
          <a:lstStyle/>
          <a:p>
            <a:pPr algn="ctr">
              <a:defRPr/>
            </a:pPr>
            <a:endParaRPr lang="en-US" dirty="0">
              <a:solidFill>
                <a:schemeClr val="accent1"/>
              </a:solidFill>
              <a:latin typeface="Calibri" pitchFamily="64" charset="0"/>
            </a:endParaRPr>
          </a:p>
        </p:txBody>
      </p:sp>
      <p:sp>
        <p:nvSpPr>
          <p:cNvPr id="12" name="Text Box 8"/>
          <p:cNvSpPr txBox="1">
            <a:spLocks noChangeArrowheads="1"/>
          </p:cNvSpPr>
          <p:nvPr/>
        </p:nvSpPr>
        <p:spPr bwMode="auto">
          <a:xfrm>
            <a:off x="2209800" y="6477000"/>
            <a:ext cx="4648200" cy="274638"/>
          </a:xfrm>
          <a:prstGeom prst="rect">
            <a:avLst/>
          </a:prstGeom>
          <a:noFill/>
          <a:ln w="9525">
            <a:noFill/>
            <a:miter lim="800000"/>
            <a:headEnd/>
            <a:tailEnd/>
          </a:ln>
          <a:effectLst/>
        </p:spPr>
        <p:txBody>
          <a:bodyPr anchor="ct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defRPr/>
            </a:pPr>
            <a:r>
              <a:rPr lang="en-US" sz="1200" b="1" dirty="0">
                <a:solidFill>
                  <a:schemeClr val="bg1"/>
                </a:solidFill>
                <a:latin typeface="Calibri" pitchFamily="34" charset="0"/>
              </a:rPr>
              <a:t>Copyright © 2014 Pearson Education, Inc. publishing as Prentice Hall</a:t>
            </a:r>
          </a:p>
        </p:txBody>
      </p:sp>
      <p:sp>
        <p:nvSpPr>
          <p:cNvPr id="14" name="Text Box 10"/>
          <p:cNvSpPr txBox="1">
            <a:spLocks noChangeArrowheads="1"/>
          </p:cNvSpPr>
          <p:nvPr/>
        </p:nvSpPr>
        <p:spPr bwMode="auto">
          <a:xfrm>
            <a:off x="8305800" y="6477000"/>
            <a:ext cx="838200" cy="277813"/>
          </a:xfrm>
          <a:prstGeom prst="rect">
            <a:avLst/>
          </a:prstGeom>
          <a:noFill/>
          <a:ln w="9525">
            <a:noFill/>
            <a:miter lim="800000"/>
            <a:headEnd/>
            <a:tailEnd/>
          </a:ln>
          <a:effectLst/>
        </p:spPr>
        <p:txBody>
          <a:bodyPr anchor="ctr">
            <a:spAutoFit/>
          </a:bodyPr>
          <a:lstStyle/>
          <a:p>
            <a:pPr eaLnBrk="0" hangingPunct="0">
              <a:spcBef>
                <a:spcPct val="50000"/>
              </a:spcBef>
            </a:pPr>
            <a:r>
              <a:rPr lang="en-US" sz="1200" b="1">
                <a:solidFill>
                  <a:schemeClr val="bg1"/>
                </a:solidFill>
              </a:rPr>
              <a:t>12-</a:t>
            </a:r>
            <a:fld id="{C3791820-275D-4859-8F83-BB185A76065F}" type="slidenum">
              <a:rPr lang="en-US" sz="1200" b="1">
                <a:solidFill>
                  <a:schemeClr val="bg1"/>
                </a:solidFill>
              </a:rPr>
              <a:pPr eaLnBrk="0" hangingPunct="0">
                <a:spcBef>
                  <a:spcPct val="50000"/>
                </a:spcBef>
              </a:pPr>
              <a:t>‹#›</a:t>
            </a:fld>
            <a:r>
              <a:rPr lang="en-US" sz="1200" b="1">
                <a:solidFill>
                  <a:schemeClr val="bg1"/>
                </a:solidFill>
              </a:rPr>
              <a:t> </a:t>
            </a:r>
          </a:p>
        </p:txBody>
      </p:sp>
      <p:sp>
        <p:nvSpPr>
          <p:cNvPr id="1030" name="Text Placeholder 2"/>
          <p:cNvSpPr>
            <a:spLocks noGrp="1"/>
          </p:cNvSpPr>
          <p:nvPr>
            <p:ph type="body" idx="1"/>
          </p:nvPr>
        </p:nvSpPr>
        <p:spPr bwMode="auto">
          <a:xfrm>
            <a:off x="1828800" y="1905000"/>
            <a:ext cx="6629400" cy="3230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p:txBody>
      </p:sp>
      <p:cxnSp>
        <p:nvCxnSpPr>
          <p:cNvPr id="1031" name="Straight Connector 14"/>
          <p:cNvCxnSpPr>
            <a:cxnSpLocks noChangeShapeType="1"/>
          </p:cNvCxnSpPr>
          <p:nvPr/>
        </p:nvCxnSpPr>
        <p:spPr bwMode="auto">
          <a:xfrm>
            <a:off x="1676400" y="1371600"/>
            <a:ext cx="6629400" cy="0"/>
          </a:xfrm>
          <a:prstGeom prst="line">
            <a:avLst/>
          </a:prstGeom>
          <a:noFill/>
          <a:ln w="31750" algn="ctr">
            <a:solidFill>
              <a:srgbClr val="F47024"/>
            </a:solidFill>
            <a:round/>
            <a:headEnd/>
            <a:tailEnd/>
          </a:ln>
        </p:spPr>
      </p:cxnSp>
      <p:pic>
        <p:nvPicPr>
          <p:cNvPr id="1032" name="Picture 9"/>
          <p:cNvPicPr>
            <a:picLocks noChangeAspect="1" noChangeArrowheads="1"/>
          </p:cNvPicPr>
          <p:nvPr/>
        </p:nvPicPr>
        <p:blipFill>
          <a:blip r:embed="rId13" cstate="print"/>
          <a:srcRect/>
          <a:stretch>
            <a:fillRect/>
          </a:stretch>
        </p:blipFill>
        <p:spPr bwMode="auto">
          <a:xfrm>
            <a:off x="1143000" y="228600"/>
            <a:ext cx="8001000" cy="1050925"/>
          </a:xfrm>
          <a:prstGeom prst="rect">
            <a:avLst/>
          </a:prstGeom>
          <a:noFill/>
          <a:ln w="9525">
            <a:noFill/>
            <a:miter lim="800000"/>
            <a:headEnd/>
            <a:tailEnd/>
          </a:ln>
        </p:spPr>
      </p:pic>
      <p:cxnSp>
        <p:nvCxnSpPr>
          <p:cNvPr id="1033" name="Straight Connector 14"/>
          <p:cNvCxnSpPr>
            <a:cxnSpLocks noChangeShapeType="1"/>
          </p:cNvCxnSpPr>
          <p:nvPr/>
        </p:nvCxnSpPr>
        <p:spPr bwMode="auto">
          <a:xfrm>
            <a:off x="1524000" y="1524000"/>
            <a:ext cx="0" cy="4648200"/>
          </a:xfrm>
          <a:prstGeom prst="line">
            <a:avLst/>
          </a:prstGeom>
          <a:noFill/>
          <a:ln w="31750" algn="ctr">
            <a:solidFill>
              <a:srgbClr val="F47024"/>
            </a:solidFill>
            <a:round/>
            <a:headEnd/>
            <a:tailEnd/>
          </a:ln>
        </p:spPr>
      </p:cxnSp>
      <p:sp>
        <p:nvSpPr>
          <p:cNvPr id="108557" name="Arc 13"/>
          <p:cNvSpPr>
            <a:spLocks/>
          </p:cNvSpPr>
          <p:nvPr/>
        </p:nvSpPr>
        <p:spPr bwMode="auto">
          <a:xfrm flipH="1">
            <a:off x="1524000" y="1371600"/>
            <a:ext cx="152400" cy="1524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0">
            <a:solidFill>
              <a:srgbClr val="F47024"/>
            </a:solidFill>
            <a:round/>
            <a:headEnd/>
            <a:tailEnd/>
          </a:ln>
          <a:effectLst/>
          <a:extLst/>
        </p:spPr>
        <p:txBody>
          <a:bodyPr wrap="none" anchor="ctr"/>
          <a:lstStyle/>
          <a:p>
            <a:pPr>
              <a:defRPr/>
            </a:pPr>
            <a:endParaRPr lang="en-US" dirty="0">
              <a:latin typeface="Arial" pitchFamily="34" charset="0"/>
              <a:cs typeface="Arial" pitchFamily="34" charset="0"/>
            </a:endParaRPr>
          </a:p>
        </p:txBody>
      </p:sp>
      <p:sp>
        <p:nvSpPr>
          <p:cNvPr id="1035" name="Title Placeholder 2"/>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Tree>
  </p:cSld>
  <p:clrMap bg1="lt1" tx1="dk1" bg2="lt2" tx2="dk2" accent1="accent1" accent2="accent2" accent3="accent3" accent4="accent4" accent5="accent5" accent6="accent6" hlink="hlink" folHlink="folHlink"/>
  <p:sldLayoutIdLst>
    <p:sldLayoutId id="2147483936" r:id="rId1"/>
    <p:sldLayoutId id="2147483935" r:id="rId2"/>
    <p:sldLayoutId id="2147483934" r:id="rId3"/>
    <p:sldLayoutId id="2147483933" r:id="rId4"/>
    <p:sldLayoutId id="2147483932" r:id="rId5"/>
    <p:sldLayoutId id="2147483931" r:id="rId6"/>
    <p:sldLayoutId id="2147483930" r:id="rId7"/>
    <p:sldLayoutId id="2147483929" r:id="rId8"/>
    <p:sldLayoutId id="2147483928" r:id="rId9"/>
    <p:sldLayoutId id="2147483927" r:id="rId10"/>
    <p:sldLayoutId id="2147483926" r:id="rId11"/>
  </p:sldLayoutIdLst>
  <p:hf sldNum="0" hdr="0" dt="0"/>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Calibri" pitchFamily="34" charset="0"/>
        </a:defRPr>
      </a:lvl2pPr>
      <a:lvl3pPr algn="ctr" rtl="0" fontAlgn="base">
        <a:spcBef>
          <a:spcPct val="0"/>
        </a:spcBef>
        <a:spcAft>
          <a:spcPct val="0"/>
        </a:spcAft>
        <a:defRPr sz="4400">
          <a:solidFill>
            <a:schemeClr val="tx2"/>
          </a:solidFill>
          <a:latin typeface="Calibri" pitchFamily="34" charset="0"/>
        </a:defRPr>
      </a:lvl3pPr>
      <a:lvl4pPr algn="ctr" rtl="0" fontAlgn="base">
        <a:spcBef>
          <a:spcPct val="0"/>
        </a:spcBef>
        <a:spcAft>
          <a:spcPct val="0"/>
        </a:spcAft>
        <a:defRPr sz="4400">
          <a:solidFill>
            <a:schemeClr val="tx2"/>
          </a:solidFill>
          <a:latin typeface="Calibri" pitchFamily="34" charset="0"/>
        </a:defRPr>
      </a:lvl4pPr>
      <a:lvl5pPr algn="ctr" rtl="0" fontAlgn="base">
        <a:spcBef>
          <a:spcPct val="0"/>
        </a:spcBef>
        <a:spcAft>
          <a:spcPct val="0"/>
        </a:spcAft>
        <a:defRPr sz="4400">
          <a:solidFill>
            <a:schemeClr val="tx2"/>
          </a:solidFill>
          <a:latin typeface="Calibri" pitchFamily="34" charset="0"/>
        </a:defRPr>
      </a:lvl5pPr>
      <a:lvl6pPr marL="457200" algn="ctr" rtl="0" eaLnBrk="1" fontAlgn="base" hangingPunct="1">
        <a:spcBef>
          <a:spcPct val="0"/>
        </a:spcBef>
        <a:spcAft>
          <a:spcPct val="0"/>
        </a:spcAft>
        <a:defRPr sz="4400">
          <a:solidFill>
            <a:schemeClr val="tx2"/>
          </a:solidFill>
          <a:latin typeface="Calibri" pitchFamily="34" charset="0"/>
        </a:defRPr>
      </a:lvl6pPr>
      <a:lvl7pPr marL="914400" algn="ctr" rtl="0" eaLnBrk="1" fontAlgn="base" hangingPunct="1">
        <a:spcBef>
          <a:spcPct val="0"/>
        </a:spcBef>
        <a:spcAft>
          <a:spcPct val="0"/>
        </a:spcAft>
        <a:defRPr sz="4400">
          <a:solidFill>
            <a:schemeClr val="tx2"/>
          </a:solidFill>
          <a:latin typeface="Calibri" pitchFamily="34" charset="0"/>
        </a:defRPr>
      </a:lvl7pPr>
      <a:lvl8pPr marL="1371600" algn="ctr" rtl="0" eaLnBrk="1" fontAlgn="base" hangingPunct="1">
        <a:spcBef>
          <a:spcPct val="0"/>
        </a:spcBef>
        <a:spcAft>
          <a:spcPct val="0"/>
        </a:spcAft>
        <a:defRPr sz="4400">
          <a:solidFill>
            <a:schemeClr val="tx2"/>
          </a:solidFill>
          <a:latin typeface="Calibri" pitchFamily="34" charset="0"/>
        </a:defRPr>
      </a:lvl8pPr>
      <a:lvl9pPr marL="1828800" algn="ctr" rtl="0" eaLnBrk="1" fontAlgn="base" hangingPunct="1">
        <a:spcBef>
          <a:spcPct val="0"/>
        </a:spcBef>
        <a:spcAft>
          <a:spcPct val="0"/>
        </a:spcAft>
        <a:defRPr sz="4400">
          <a:solidFill>
            <a:schemeClr val="tx2"/>
          </a:solidFill>
          <a:latin typeface="Calibri" pitchFamily="34" charset="0"/>
        </a:defRPr>
      </a:lvl9pPr>
    </p:titleStyle>
    <p:bodyStyle>
      <a:lvl1pPr marL="342900" indent="-342900" algn="l" rtl="0" fontAlgn="base">
        <a:spcBef>
          <a:spcPct val="20000"/>
        </a:spcBef>
        <a:spcAft>
          <a:spcPct val="0"/>
        </a:spcAft>
        <a:buFont typeface="Arial" charset="0"/>
        <a:defRPr sz="2800" i="1">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i="1">
          <a:solidFill>
            <a:schemeClr val="tx1"/>
          </a:solidFill>
          <a:latin typeface="+mn-lt"/>
        </a:defRPr>
      </a:lvl2pPr>
      <a:lvl3pPr marL="1143000" indent="-228600" algn="l" rtl="0" fontAlgn="base">
        <a:spcBef>
          <a:spcPct val="20000"/>
        </a:spcBef>
        <a:spcAft>
          <a:spcPct val="0"/>
        </a:spcAft>
        <a:buFont typeface="Arial" charset="0"/>
        <a:buChar char="•"/>
        <a:defRPr sz="2400" i="1">
          <a:solidFill>
            <a:schemeClr val="tx1"/>
          </a:solidFill>
          <a:latin typeface="+mn-lt"/>
        </a:defRPr>
      </a:lvl3pPr>
      <a:lvl4pPr marL="1600200" indent="-228600" algn="l" rtl="0" fontAlgn="base">
        <a:spcBef>
          <a:spcPct val="20000"/>
        </a:spcBef>
        <a:spcAft>
          <a:spcPct val="0"/>
        </a:spcAft>
        <a:buFont typeface="Arial" charset="0"/>
        <a:buChar char="–"/>
        <a:defRPr sz="2000" i="1">
          <a:solidFill>
            <a:schemeClr val="tx1"/>
          </a:solidFill>
          <a:latin typeface="+mn-lt"/>
        </a:defRPr>
      </a:lvl4pPr>
      <a:lvl5pPr marL="2057400" indent="-228600" algn="l" rtl="0" fontAlgn="base">
        <a:spcBef>
          <a:spcPct val="20000"/>
        </a:spcBef>
        <a:spcAft>
          <a:spcPct val="0"/>
        </a:spcAft>
        <a:buFont typeface="Arial" charset="0"/>
        <a:buChar char="»"/>
        <a:defRPr sz="2000" i="1">
          <a:solidFill>
            <a:schemeClr val="tx1"/>
          </a:solidFill>
          <a:latin typeface="+mn-lt"/>
        </a:defRPr>
      </a:lvl5pPr>
      <a:lvl6pPr marL="2514600" indent="-228600" algn="l" rtl="0" eaLnBrk="1" fontAlgn="base" hangingPunct="1">
        <a:spcBef>
          <a:spcPct val="20000"/>
        </a:spcBef>
        <a:spcAft>
          <a:spcPct val="0"/>
        </a:spcAft>
        <a:buFont typeface="Arial" pitchFamily="34" charset="0"/>
        <a:buChar char="»"/>
        <a:defRPr sz="2000" i="1">
          <a:solidFill>
            <a:schemeClr val="tx1"/>
          </a:solidFill>
          <a:latin typeface="+mn-lt"/>
        </a:defRPr>
      </a:lvl6pPr>
      <a:lvl7pPr marL="2971800" indent="-228600" algn="l" rtl="0" eaLnBrk="1" fontAlgn="base" hangingPunct="1">
        <a:spcBef>
          <a:spcPct val="20000"/>
        </a:spcBef>
        <a:spcAft>
          <a:spcPct val="0"/>
        </a:spcAft>
        <a:buFont typeface="Arial" pitchFamily="34" charset="0"/>
        <a:buChar char="»"/>
        <a:defRPr sz="2000" i="1">
          <a:solidFill>
            <a:schemeClr val="tx1"/>
          </a:solidFill>
          <a:latin typeface="+mn-lt"/>
        </a:defRPr>
      </a:lvl7pPr>
      <a:lvl8pPr marL="3429000" indent="-228600" algn="l" rtl="0" eaLnBrk="1" fontAlgn="base" hangingPunct="1">
        <a:spcBef>
          <a:spcPct val="20000"/>
        </a:spcBef>
        <a:spcAft>
          <a:spcPct val="0"/>
        </a:spcAft>
        <a:buFont typeface="Arial" pitchFamily="34" charset="0"/>
        <a:buChar char="»"/>
        <a:defRPr sz="2000" i="1">
          <a:solidFill>
            <a:schemeClr val="tx1"/>
          </a:solidFill>
          <a:latin typeface="+mn-lt"/>
        </a:defRPr>
      </a:lvl8pPr>
      <a:lvl9pPr marL="3886200" indent="-228600" algn="l" rtl="0" eaLnBrk="1" fontAlgn="base" hangingPunct="1">
        <a:spcBef>
          <a:spcPct val="20000"/>
        </a:spcBef>
        <a:spcAft>
          <a:spcPct val="0"/>
        </a:spcAft>
        <a:buFont typeface="Arial" pitchFamily="34" charset="0"/>
        <a:buChar char="»"/>
        <a:defRPr sz="2000"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Footer Placeholder 4"/>
          <p:cNvSpPr txBox="1">
            <a:spLocks/>
          </p:cNvSpPr>
          <p:nvPr/>
        </p:nvSpPr>
        <p:spPr>
          <a:xfrm>
            <a:off x="3124200" y="6492875"/>
            <a:ext cx="2895600" cy="365125"/>
          </a:xfrm>
          <a:prstGeom prst="rect">
            <a:avLst/>
          </a:prstGeom>
        </p:spPr>
        <p:txBody>
          <a:bodyPr anchor="ctr"/>
          <a:lstStyle>
            <a:lvl1pPr algn="ctr" fontAlgn="auto">
              <a:spcBef>
                <a:spcPts val="0"/>
              </a:spcBef>
              <a:spcAft>
                <a:spcPts val="0"/>
              </a:spcAft>
              <a:defRPr sz="1200">
                <a:solidFill>
                  <a:schemeClr val="bg1"/>
                </a:solidFill>
                <a:latin typeface="+mn-lt"/>
                <a:cs typeface="+mn-cs"/>
              </a:defRPr>
            </a:lvl1pPr>
          </a:lstStyle>
          <a:p>
            <a:pPr>
              <a:defRPr/>
            </a:pPr>
            <a:r>
              <a:rPr lang="en-US" dirty="0" smtClean="0"/>
              <a:t>Copyright © 2012 Pearson Education, Inc. Publishing as Prentice Hall </a:t>
            </a:r>
            <a:endParaRPr lang="en-US" dirty="0"/>
          </a:p>
        </p:txBody>
      </p:sp>
      <p:sp>
        <p:nvSpPr>
          <p:cNvPr id="8" name="Rectangle 7"/>
          <p:cNvSpPr>
            <a:spLocks noChangeArrowheads="1"/>
          </p:cNvSpPr>
          <p:nvPr/>
        </p:nvSpPr>
        <p:spPr bwMode="auto">
          <a:xfrm>
            <a:off x="0" y="6324600"/>
            <a:ext cx="9144000" cy="533400"/>
          </a:xfrm>
          <a:prstGeom prst="rect">
            <a:avLst/>
          </a:prstGeom>
          <a:solidFill>
            <a:srgbClr val="F47024"/>
          </a:solidFill>
          <a:ln>
            <a:noFill/>
          </a:ln>
          <a:extLst/>
        </p:spPr>
        <p:txBody>
          <a:bodyPr anchor="ctr"/>
          <a:lstStyle/>
          <a:p>
            <a:pPr algn="ctr">
              <a:defRPr/>
            </a:pPr>
            <a:endParaRPr lang="en-US" dirty="0">
              <a:solidFill>
                <a:schemeClr val="accent1"/>
              </a:solidFill>
              <a:latin typeface="Calibri" pitchFamily="64" charset="0"/>
            </a:endParaRPr>
          </a:p>
        </p:txBody>
      </p:sp>
      <p:sp>
        <p:nvSpPr>
          <p:cNvPr id="12" name="Text Box 8"/>
          <p:cNvSpPr txBox="1">
            <a:spLocks noChangeArrowheads="1"/>
          </p:cNvSpPr>
          <p:nvPr/>
        </p:nvSpPr>
        <p:spPr bwMode="auto">
          <a:xfrm>
            <a:off x="2209800" y="6477000"/>
            <a:ext cx="4648200" cy="274638"/>
          </a:xfrm>
          <a:prstGeom prst="rect">
            <a:avLst/>
          </a:prstGeom>
          <a:noFill/>
          <a:ln w="9525">
            <a:noFill/>
            <a:miter lim="800000"/>
            <a:headEnd/>
            <a:tailEnd/>
          </a:ln>
          <a:effectLst/>
        </p:spPr>
        <p:txBody>
          <a:bodyPr anchor="ct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defRPr/>
            </a:pPr>
            <a:r>
              <a:rPr lang="en-US" sz="1200" b="1" dirty="0">
                <a:solidFill>
                  <a:schemeClr val="bg1"/>
                </a:solidFill>
                <a:latin typeface="Calibri" pitchFamily="34" charset="0"/>
              </a:rPr>
              <a:t>Copyright © 2014 Pearson Education, Inc. publishing as Prentice Hall</a:t>
            </a:r>
          </a:p>
        </p:txBody>
      </p:sp>
      <p:sp>
        <p:nvSpPr>
          <p:cNvPr id="14" name="Text Box 10"/>
          <p:cNvSpPr txBox="1">
            <a:spLocks noChangeArrowheads="1"/>
          </p:cNvSpPr>
          <p:nvPr/>
        </p:nvSpPr>
        <p:spPr bwMode="auto">
          <a:xfrm>
            <a:off x="8305800" y="6477000"/>
            <a:ext cx="838200" cy="277813"/>
          </a:xfrm>
          <a:prstGeom prst="rect">
            <a:avLst/>
          </a:prstGeom>
          <a:noFill/>
          <a:ln w="9525">
            <a:noFill/>
            <a:miter lim="800000"/>
            <a:headEnd/>
            <a:tailEnd/>
          </a:ln>
          <a:effectLst/>
        </p:spPr>
        <p:txBody>
          <a:bodyPr anchor="ctr">
            <a:spAutoFit/>
          </a:bodyPr>
          <a:lstStyle/>
          <a:p>
            <a:pPr eaLnBrk="0" hangingPunct="0">
              <a:spcBef>
                <a:spcPct val="50000"/>
              </a:spcBef>
            </a:pPr>
            <a:r>
              <a:rPr lang="en-US" sz="1200" b="1">
                <a:solidFill>
                  <a:schemeClr val="bg1"/>
                </a:solidFill>
              </a:rPr>
              <a:t>12-</a:t>
            </a:r>
            <a:fld id="{FDD2ABC7-AAEF-4954-86C2-11F280BFAA3F}" type="slidenum">
              <a:rPr lang="en-US" sz="1200" b="1">
                <a:solidFill>
                  <a:schemeClr val="bg1"/>
                </a:solidFill>
              </a:rPr>
              <a:pPr eaLnBrk="0" hangingPunct="0">
                <a:spcBef>
                  <a:spcPct val="50000"/>
                </a:spcBef>
              </a:pPr>
              <a:t>‹#›</a:t>
            </a:fld>
            <a:r>
              <a:rPr lang="en-US" sz="1200" b="1">
                <a:solidFill>
                  <a:schemeClr val="bg1"/>
                </a:solidFill>
              </a:rPr>
              <a:t> </a:t>
            </a:r>
          </a:p>
        </p:txBody>
      </p:sp>
      <p:pic>
        <p:nvPicPr>
          <p:cNvPr id="13318" name="Picture 12" descr="disclaimer"/>
          <p:cNvPicPr>
            <a:picLocks noChangeAspect="1" noChangeArrowheads="1"/>
          </p:cNvPicPr>
          <p:nvPr/>
        </p:nvPicPr>
        <p:blipFill>
          <a:blip r:embed="rId13" cstate="print"/>
          <a:srcRect/>
          <a:stretch>
            <a:fillRect/>
          </a:stretch>
        </p:blipFill>
        <p:spPr bwMode="auto">
          <a:xfrm>
            <a:off x="381000" y="1600200"/>
            <a:ext cx="7924800" cy="24034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947" r:id="rId1"/>
    <p:sldLayoutId id="2147483946" r:id="rId2"/>
    <p:sldLayoutId id="2147483945" r:id="rId3"/>
    <p:sldLayoutId id="2147483944" r:id="rId4"/>
    <p:sldLayoutId id="2147483943" r:id="rId5"/>
    <p:sldLayoutId id="2147483942" r:id="rId6"/>
    <p:sldLayoutId id="2147483941" r:id="rId7"/>
    <p:sldLayoutId id="2147483940" r:id="rId8"/>
    <p:sldLayoutId id="2147483939" r:id="rId9"/>
    <p:sldLayoutId id="2147483938" r:id="rId10"/>
    <p:sldLayoutId id="2147483937" r:id="rId11"/>
  </p:sldLayoutIdLst>
  <p:hf sldNum="0"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libri" pitchFamily="34" charset="0"/>
        </a:defRPr>
      </a:lvl2pPr>
      <a:lvl3pPr algn="ctr" rtl="0" eaLnBrk="0" fontAlgn="base" hangingPunct="0">
        <a:spcBef>
          <a:spcPct val="0"/>
        </a:spcBef>
        <a:spcAft>
          <a:spcPct val="0"/>
        </a:spcAft>
        <a:defRPr sz="4400">
          <a:solidFill>
            <a:schemeClr val="tx2"/>
          </a:solidFill>
          <a:latin typeface="Calibri" pitchFamily="34" charset="0"/>
        </a:defRPr>
      </a:lvl3pPr>
      <a:lvl4pPr algn="ctr" rtl="0" eaLnBrk="0" fontAlgn="base" hangingPunct="0">
        <a:spcBef>
          <a:spcPct val="0"/>
        </a:spcBef>
        <a:spcAft>
          <a:spcPct val="0"/>
        </a:spcAft>
        <a:defRPr sz="4400">
          <a:solidFill>
            <a:schemeClr val="tx2"/>
          </a:solidFill>
          <a:latin typeface="Calibri" pitchFamily="34" charset="0"/>
        </a:defRPr>
      </a:lvl4pPr>
      <a:lvl5pPr algn="ctr" rtl="0" eaLnBrk="0" fontAlgn="base" hangingPunct="0">
        <a:spcBef>
          <a:spcPct val="0"/>
        </a:spcBef>
        <a:spcAft>
          <a:spcPct val="0"/>
        </a:spcAft>
        <a:defRPr sz="4400">
          <a:solidFill>
            <a:schemeClr val="tx2"/>
          </a:solidFill>
          <a:latin typeface="Calibri" pitchFamily="34" charset="0"/>
        </a:defRPr>
      </a:lvl5pPr>
      <a:lvl6pPr marL="457200" algn="ctr" rtl="0" eaLnBrk="0" fontAlgn="base" hangingPunct="0">
        <a:spcBef>
          <a:spcPct val="0"/>
        </a:spcBef>
        <a:spcAft>
          <a:spcPct val="0"/>
        </a:spcAft>
        <a:defRPr sz="4400">
          <a:solidFill>
            <a:schemeClr val="tx2"/>
          </a:solidFill>
          <a:latin typeface="Calibri" pitchFamily="34" charset="0"/>
        </a:defRPr>
      </a:lvl6pPr>
      <a:lvl7pPr marL="914400" algn="ctr" rtl="0" eaLnBrk="0" fontAlgn="base" hangingPunct="0">
        <a:spcBef>
          <a:spcPct val="0"/>
        </a:spcBef>
        <a:spcAft>
          <a:spcPct val="0"/>
        </a:spcAft>
        <a:defRPr sz="4400">
          <a:solidFill>
            <a:schemeClr val="tx2"/>
          </a:solidFill>
          <a:latin typeface="Calibri" pitchFamily="34" charset="0"/>
        </a:defRPr>
      </a:lvl7pPr>
      <a:lvl8pPr marL="1371600" algn="ctr" rtl="0" eaLnBrk="0" fontAlgn="base" hangingPunct="0">
        <a:spcBef>
          <a:spcPct val="0"/>
        </a:spcBef>
        <a:spcAft>
          <a:spcPct val="0"/>
        </a:spcAft>
        <a:defRPr sz="4400">
          <a:solidFill>
            <a:schemeClr val="tx2"/>
          </a:solidFill>
          <a:latin typeface="Calibri" pitchFamily="34" charset="0"/>
        </a:defRPr>
      </a:lvl8pPr>
      <a:lvl9pPr marL="1828800" algn="ctr" rtl="0" eaLnBrk="0" fontAlgn="base" hangingPunct="0">
        <a:spcBef>
          <a:spcPct val="0"/>
        </a:spcBef>
        <a:spcAft>
          <a:spcPct val="0"/>
        </a:spcAft>
        <a:defRPr sz="4400">
          <a:solidFill>
            <a:schemeClr val="tx2"/>
          </a:solidFill>
          <a:latin typeface="Calibri" pitchFamily="34" charset="0"/>
        </a:defRPr>
      </a:lvl9pPr>
    </p:titleStyle>
    <p:bodyStyle>
      <a:lvl1pPr marL="342900" indent="-342900" algn="l" rtl="0" eaLnBrk="0" fontAlgn="base" hangingPunct="0">
        <a:spcBef>
          <a:spcPct val="20000"/>
        </a:spcBef>
        <a:spcAft>
          <a:spcPct val="0"/>
        </a:spcAft>
        <a:buFont typeface="Arial" charset="0"/>
        <a:defRPr sz="2800" i="1">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i="1">
          <a:solidFill>
            <a:schemeClr val="tx1"/>
          </a:solidFill>
          <a:latin typeface="+mn-lt"/>
        </a:defRPr>
      </a:lvl2pPr>
      <a:lvl3pPr marL="1143000" indent="-228600" algn="l" rtl="0" eaLnBrk="0" fontAlgn="base" hangingPunct="0">
        <a:spcBef>
          <a:spcPct val="20000"/>
        </a:spcBef>
        <a:spcAft>
          <a:spcPct val="0"/>
        </a:spcAft>
        <a:buFont typeface="Arial" charset="0"/>
        <a:buChar char="•"/>
        <a:defRPr sz="2400" i="1">
          <a:solidFill>
            <a:schemeClr val="tx1"/>
          </a:solidFill>
          <a:latin typeface="+mn-lt"/>
        </a:defRPr>
      </a:lvl3pPr>
      <a:lvl4pPr marL="1600200" indent="-228600" algn="l" rtl="0" eaLnBrk="0" fontAlgn="base" hangingPunct="0">
        <a:spcBef>
          <a:spcPct val="20000"/>
        </a:spcBef>
        <a:spcAft>
          <a:spcPct val="0"/>
        </a:spcAft>
        <a:buFont typeface="Arial" charset="0"/>
        <a:buChar char="–"/>
        <a:defRPr sz="2000" i="1">
          <a:solidFill>
            <a:schemeClr val="tx1"/>
          </a:solidFill>
          <a:latin typeface="+mn-lt"/>
        </a:defRPr>
      </a:lvl4pPr>
      <a:lvl5pPr marL="2057400" indent="-228600" algn="l" rtl="0" eaLnBrk="0" fontAlgn="base" hangingPunct="0">
        <a:spcBef>
          <a:spcPct val="20000"/>
        </a:spcBef>
        <a:spcAft>
          <a:spcPct val="0"/>
        </a:spcAft>
        <a:buFont typeface="Arial" charset="0"/>
        <a:buChar char="»"/>
        <a:defRPr sz="2000" i="1">
          <a:solidFill>
            <a:schemeClr val="tx1"/>
          </a:solidFill>
          <a:latin typeface="+mn-lt"/>
        </a:defRPr>
      </a:lvl5pPr>
      <a:lvl6pPr marL="2514600" indent="-228600" algn="l" rtl="0" eaLnBrk="0" fontAlgn="base" hangingPunct="0">
        <a:spcBef>
          <a:spcPct val="20000"/>
        </a:spcBef>
        <a:spcAft>
          <a:spcPct val="0"/>
        </a:spcAft>
        <a:buFont typeface="Arial" pitchFamily="34" charset="0"/>
        <a:buChar char="»"/>
        <a:defRPr sz="2000" i="1">
          <a:solidFill>
            <a:schemeClr val="tx1"/>
          </a:solidFill>
          <a:latin typeface="+mn-lt"/>
        </a:defRPr>
      </a:lvl6pPr>
      <a:lvl7pPr marL="2971800" indent="-228600" algn="l" rtl="0" eaLnBrk="0" fontAlgn="base" hangingPunct="0">
        <a:spcBef>
          <a:spcPct val="20000"/>
        </a:spcBef>
        <a:spcAft>
          <a:spcPct val="0"/>
        </a:spcAft>
        <a:buFont typeface="Arial" pitchFamily="34" charset="0"/>
        <a:buChar char="»"/>
        <a:defRPr sz="2000" i="1">
          <a:solidFill>
            <a:schemeClr val="tx1"/>
          </a:solidFill>
          <a:latin typeface="+mn-lt"/>
        </a:defRPr>
      </a:lvl7pPr>
      <a:lvl8pPr marL="3429000" indent="-228600" algn="l" rtl="0" eaLnBrk="0" fontAlgn="base" hangingPunct="0">
        <a:spcBef>
          <a:spcPct val="20000"/>
        </a:spcBef>
        <a:spcAft>
          <a:spcPct val="0"/>
        </a:spcAft>
        <a:buFont typeface="Arial" pitchFamily="34" charset="0"/>
        <a:buChar char="»"/>
        <a:defRPr sz="2000" i="1">
          <a:solidFill>
            <a:schemeClr val="tx1"/>
          </a:solidFill>
          <a:latin typeface="+mn-lt"/>
        </a:defRPr>
      </a:lvl8pPr>
      <a:lvl9pPr marL="3886200" indent="-228600" algn="l" rtl="0" eaLnBrk="0" fontAlgn="base" hangingPunct="0">
        <a:spcBef>
          <a:spcPct val="20000"/>
        </a:spcBef>
        <a:spcAft>
          <a:spcPct val="0"/>
        </a:spcAft>
        <a:buFont typeface="Arial" pitchFamily="34" charset="0"/>
        <a:buChar char="»"/>
        <a:defRPr sz="2000" i="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5602" name="Title Placeholder 1"/>
          <p:cNvSpPr>
            <a:spLocks noGrp="1"/>
          </p:cNvSpPr>
          <p:nvPr>
            <p:ph type="title"/>
          </p:nvPr>
        </p:nvSpPr>
        <p:spPr bwMode="auto">
          <a:xfrm>
            <a:off x="457200" y="7620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5603"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948" r:id="rId1"/>
    <p:sldLayoutId id="2147483949" r:id="rId2"/>
  </p:sldLayoutIdLst>
  <p:hf sldNum="0" hdr="0" dt="0"/>
  <p:txStyles>
    <p:titleStyle>
      <a:lvl1pPr algn="ctr" rtl="0" eaLnBrk="0" fontAlgn="base" hangingPunct="0">
        <a:spcBef>
          <a:spcPct val="0"/>
        </a:spcBef>
        <a:spcAft>
          <a:spcPct val="0"/>
        </a:spcAft>
        <a:defRPr sz="4400" kern="1200">
          <a:solidFill>
            <a:srgbClr val="897DBB"/>
          </a:solidFill>
          <a:latin typeface="Arial" charset="0"/>
          <a:ea typeface="+mj-ea"/>
          <a:cs typeface="+mj-cs"/>
        </a:defRPr>
      </a:lvl1pPr>
      <a:lvl2pPr algn="ctr" rtl="0" eaLnBrk="0" fontAlgn="base" hangingPunct="0">
        <a:spcBef>
          <a:spcPct val="0"/>
        </a:spcBef>
        <a:spcAft>
          <a:spcPct val="0"/>
        </a:spcAft>
        <a:defRPr sz="4400">
          <a:solidFill>
            <a:srgbClr val="897DBB"/>
          </a:solidFill>
          <a:latin typeface="Arial" charset="0"/>
        </a:defRPr>
      </a:lvl2pPr>
      <a:lvl3pPr algn="ctr" rtl="0" eaLnBrk="0" fontAlgn="base" hangingPunct="0">
        <a:spcBef>
          <a:spcPct val="0"/>
        </a:spcBef>
        <a:spcAft>
          <a:spcPct val="0"/>
        </a:spcAft>
        <a:defRPr sz="4400">
          <a:solidFill>
            <a:srgbClr val="897DBB"/>
          </a:solidFill>
          <a:latin typeface="Arial" charset="0"/>
        </a:defRPr>
      </a:lvl3pPr>
      <a:lvl4pPr algn="ctr" rtl="0" eaLnBrk="0" fontAlgn="base" hangingPunct="0">
        <a:spcBef>
          <a:spcPct val="0"/>
        </a:spcBef>
        <a:spcAft>
          <a:spcPct val="0"/>
        </a:spcAft>
        <a:defRPr sz="4400">
          <a:solidFill>
            <a:srgbClr val="897DBB"/>
          </a:solidFill>
          <a:latin typeface="Arial" charset="0"/>
        </a:defRPr>
      </a:lvl4pPr>
      <a:lvl5pPr algn="ctr" rtl="0" eaLnBrk="0" fontAlgn="base" hangingPunct="0">
        <a:spcBef>
          <a:spcPct val="0"/>
        </a:spcBef>
        <a:spcAft>
          <a:spcPct val="0"/>
        </a:spcAft>
        <a:defRPr sz="4400">
          <a:solidFill>
            <a:srgbClr val="897DBB"/>
          </a:solidFill>
          <a:latin typeface="Arial"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Arial" charset="0"/>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Arial" charset="0"/>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Arial" charset="0"/>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Arial" charset="0"/>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Arial"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blipFill dpi="0" rotWithShape="1">
            <a:blip r:embed="rId13" cstate="print">
              <a:alphaModFix amt="15000"/>
            </a:blip>
            <a:srcRect/>
            <a:tile tx="0" ty="0" sx="76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685800" y="274638"/>
            <a:ext cx="7772400" cy="1143000"/>
          </a:xfrm>
          <a:prstGeom prst="rect">
            <a:avLst/>
          </a:prstGeom>
        </p:spPr>
        <p:txBody>
          <a:bodyPr vert="horz" lIns="0" tIns="45720" rIns="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1600200"/>
            <a:ext cx="7772400" cy="4525963"/>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400800" y="6416675"/>
            <a:ext cx="1981200" cy="365125"/>
          </a:xfrm>
          <a:prstGeom prst="rect">
            <a:avLst/>
          </a:prstGeom>
        </p:spPr>
        <p:txBody>
          <a:bodyPr vert="horz" lIns="0" tIns="45720" rIns="0" bIns="0" rtlCol="0" anchor="b" anchorCtr="0"/>
          <a:lstStyle>
            <a:lvl1pPr algn="r">
              <a:defRPr lang="en-US" sz="900" kern="1200" cap="all" spc="110" baseline="0" smtClean="0">
                <a:solidFill>
                  <a:srgbClr val="4D4D4D"/>
                </a:solidFill>
                <a:latin typeface="+mn-lt"/>
                <a:ea typeface="+mn-ea"/>
                <a:cs typeface="+mn-cs"/>
              </a:defRPr>
            </a:lvl1pPr>
          </a:lstStyle>
          <a:p>
            <a:fld id="{345FDDFA-0743-4990-8012-701D0D9D59DC}" type="datetime4">
              <a:rPr lang="en-US" smtClean="0"/>
              <a:t>December 18, 2014</a:t>
            </a:fld>
            <a:endParaRPr lang="en-US" dirty="0" err="1"/>
          </a:p>
        </p:txBody>
      </p:sp>
      <p:sp>
        <p:nvSpPr>
          <p:cNvPr id="5" name="Footer Placeholder 4"/>
          <p:cNvSpPr>
            <a:spLocks noGrp="1"/>
          </p:cNvSpPr>
          <p:nvPr>
            <p:ph type="ftr" sz="quarter" idx="3"/>
          </p:nvPr>
        </p:nvSpPr>
        <p:spPr>
          <a:xfrm>
            <a:off x="228600" y="6416675"/>
            <a:ext cx="2895600" cy="365125"/>
          </a:xfrm>
          <a:prstGeom prst="rect">
            <a:avLst/>
          </a:prstGeom>
        </p:spPr>
        <p:txBody>
          <a:bodyPr vert="horz" lIns="0" tIns="45720" rIns="0" bIns="0" rtlCol="0" anchor="b" anchorCtr="0"/>
          <a:lstStyle>
            <a:lvl1pPr algn="l">
              <a:defRPr sz="900" cap="all" spc="110" baseline="0">
                <a:solidFill>
                  <a:srgbClr val="4D4D4D"/>
                </a:solidFill>
              </a:defRPr>
            </a:lvl1pPr>
          </a:lstStyle>
          <a:p>
            <a:r>
              <a:rPr lang="en-US" smtClean="0"/>
              <a:t>Copyright © 2016 Pearson Education, Inc.</a:t>
            </a:r>
            <a:endParaRPr lang="en-US" dirty="0"/>
          </a:p>
        </p:txBody>
      </p:sp>
      <p:sp>
        <p:nvSpPr>
          <p:cNvPr id="6" name="Slide Number Placeholder 5"/>
          <p:cNvSpPr>
            <a:spLocks noGrp="1"/>
          </p:cNvSpPr>
          <p:nvPr>
            <p:ph type="sldNum" sz="quarter" idx="4"/>
          </p:nvPr>
        </p:nvSpPr>
        <p:spPr>
          <a:xfrm>
            <a:off x="8458200" y="6416675"/>
            <a:ext cx="457200" cy="365125"/>
          </a:xfrm>
          <a:prstGeom prst="rect">
            <a:avLst/>
          </a:prstGeom>
        </p:spPr>
        <p:txBody>
          <a:bodyPr vert="horz" lIns="0" tIns="45720" rIns="0" bIns="0" rtlCol="0" anchor="b" anchorCtr="0"/>
          <a:lstStyle>
            <a:lvl1pPr algn="r">
              <a:defRPr sz="1100" b="1" baseline="0">
                <a:solidFill>
                  <a:srgbClr val="4D4D4D"/>
                </a:solidFill>
              </a:defRPr>
            </a:lvl1pPr>
          </a:lstStyle>
          <a:p>
            <a:fld id="{1D72EBF8-7CF5-44B7-B2BF-E22DE4D0703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51" r:id="rId1"/>
    <p:sldLayoutId id="2147483952" r:id="rId2"/>
    <p:sldLayoutId id="2147483953" r:id="rId3"/>
    <p:sldLayoutId id="2147483954" r:id="rId4"/>
    <p:sldLayoutId id="2147483955" r:id="rId5"/>
    <p:sldLayoutId id="2147483956" r:id="rId6"/>
    <p:sldLayoutId id="2147483957" r:id="rId7"/>
    <p:sldLayoutId id="2147483958" r:id="rId8"/>
    <p:sldLayoutId id="2147483959" r:id="rId9"/>
    <p:sldLayoutId id="2147483960" r:id="rId10"/>
    <p:sldLayoutId id="2147483961" r:id="rId11"/>
  </p:sldLayoutIdLst>
  <p:hf sldNum="0" hdr="0" dt="0"/>
  <p:txStyles>
    <p:titleStyle>
      <a:lvl1pPr algn="l" defTabSz="914400" rtl="0" eaLnBrk="1" latinLnBrk="0" hangingPunct="1">
        <a:spcBef>
          <a:spcPct val="0"/>
        </a:spcBef>
        <a:buNone/>
        <a:defRPr sz="3600" kern="1200" cap="all"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lnSpc>
          <a:spcPct val="100000"/>
        </a:lnSpc>
        <a:spcBef>
          <a:spcPts val="700"/>
        </a:spcBef>
        <a:buClr>
          <a:schemeClr val="accent1"/>
        </a:buClr>
        <a:buSzPct val="85000"/>
        <a:buFont typeface="Wingdings 3" pitchFamily="18" charset="2"/>
        <a:buChar char=""/>
        <a:defRPr sz="2000" kern="1200" baseline="0">
          <a:solidFill>
            <a:schemeClr val="tx1"/>
          </a:solidFill>
          <a:latin typeface="+mn-lt"/>
          <a:ea typeface="+mn-ea"/>
          <a:cs typeface="+mn-cs"/>
        </a:defRPr>
      </a:lvl1pPr>
      <a:lvl2pPr marL="742950" indent="-274320" algn="l" defTabSz="914400" rtl="0" eaLnBrk="1" latinLnBrk="0" hangingPunct="1">
        <a:lnSpc>
          <a:spcPct val="100000"/>
        </a:lnSpc>
        <a:spcBef>
          <a:spcPts val="700"/>
        </a:spcBef>
        <a:buClr>
          <a:schemeClr val="accent1"/>
        </a:buClr>
        <a:buSzPct val="85000"/>
        <a:buFont typeface="Wingdings 3" pitchFamily="18" charset="2"/>
        <a:buChar char=""/>
        <a:defRPr sz="1600" kern="1200" baseline="0">
          <a:solidFill>
            <a:schemeClr val="tx1"/>
          </a:solidFill>
          <a:latin typeface="+mn-lt"/>
          <a:ea typeface="+mn-ea"/>
          <a:cs typeface="+mn-cs"/>
        </a:defRPr>
      </a:lvl2pPr>
      <a:lvl3pPr marL="1143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3pPr>
      <a:lvl4pPr marL="1600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4pPr>
      <a:lvl5pPr marL="20574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5pPr>
      <a:lvl6pPr marL="25146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6pPr>
      <a:lvl7pPr marL="29718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7pPr>
      <a:lvl8pPr marL="3429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8pPr>
      <a:lvl9pPr marL="3886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5.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9.xml"/><Relationship Id="rId3"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1.xml"/><Relationship Id="rId3"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2.xml"/><Relationship Id="rId3"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3.xml"/><Relationship Id="rId3"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3"/>
          <p:cNvSpPr>
            <a:spLocks noGrp="1"/>
          </p:cNvSpPr>
          <p:nvPr>
            <p:ph type="ctrTitle"/>
          </p:nvPr>
        </p:nvSpPr>
        <p:spPr>
          <a:xfrm>
            <a:off x="4572000" y="1066800"/>
            <a:ext cx="3886200" cy="2819400"/>
          </a:xfrm>
        </p:spPr>
        <p:txBody>
          <a:bodyPr>
            <a:noAutofit/>
          </a:bodyPr>
          <a:lstStyle/>
          <a:p>
            <a:r>
              <a:rPr lang="en-US" sz="3200" dirty="0" smtClean="0">
                <a:latin typeface="HelveticaNeue-Light"/>
              </a:rPr>
              <a:t>Designing Organizational Structural —</a:t>
            </a:r>
            <a:r>
              <a:rPr lang="en-US" sz="3200" b="1" dirty="0" smtClean="0">
                <a:latin typeface="HelveticaNeue-Light"/>
              </a:rPr>
              <a:t/>
            </a:r>
            <a:br>
              <a:rPr lang="en-US" sz="3200" b="1" dirty="0" smtClean="0">
                <a:latin typeface="HelveticaNeue-Light"/>
              </a:rPr>
            </a:br>
            <a:r>
              <a:rPr lang="en-US" sz="3200" dirty="0" smtClean="0">
                <a:latin typeface="HelveticaNeue-Light"/>
              </a:rPr>
              <a:t>Adaptive Designs</a:t>
            </a:r>
            <a:endParaRPr lang="en-US" sz="3200" dirty="0">
              <a:latin typeface="HelveticaNeue-Light"/>
            </a:endParaRPr>
          </a:p>
        </p:txBody>
      </p:sp>
      <p:sp>
        <p:nvSpPr>
          <p:cNvPr id="6" name="Footer Placeholder 5"/>
          <p:cNvSpPr>
            <a:spLocks noGrp="1"/>
          </p:cNvSpPr>
          <p:nvPr>
            <p:ph type="ftr" sz="quarter" idx="11"/>
          </p:nvPr>
        </p:nvSpPr>
        <p:spPr>
          <a:xfrm>
            <a:off x="228600" y="6416675"/>
            <a:ext cx="3657600" cy="365125"/>
          </a:xfrm>
        </p:spPr>
        <p:txBody>
          <a:bodyPr/>
          <a:lstStyle/>
          <a:p>
            <a:r>
              <a:rPr lang="en-US" dirty="0" smtClean="0"/>
              <a:t>Copyright © 2016 Pearson Education, Inc.</a:t>
            </a:r>
            <a:endParaRPr lang="en-US" dirty="0"/>
          </a:p>
        </p:txBody>
      </p:sp>
      <p:sp>
        <p:nvSpPr>
          <p:cNvPr id="7" name="TextBox 6"/>
          <p:cNvSpPr txBox="1"/>
          <p:nvPr/>
        </p:nvSpPr>
        <p:spPr>
          <a:xfrm>
            <a:off x="8305800" y="6553200"/>
            <a:ext cx="718131" cy="261610"/>
          </a:xfrm>
          <a:prstGeom prst="rect">
            <a:avLst/>
          </a:prstGeom>
          <a:noFill/>
        </p:spPr>
        <p:txBody>
          <a:bodyPr wrap="square" rtlCol="0">
            <a:spAutoFit/>
          </a:bodyPr>
          <a:lstStyle/>
          <a:p>
            <a:r>
              <a:rPr lang="en-US" sz="1100" dirty="0" smtClean="0"/>
              <a:t>11 - 1</a:t>
            </a:r>
            <a:endParaRPr lang="en-US" sz="1100" dirty="0"/>
          </a:p>
        </p:txBody>
      </p:sp>
      <p:sp>
        <p:nvSpPr>
          <p:cNvPr id="8" name="Oval 7"/>
          <p:cNvSpPr/>
          <p:nvPr/>
        </p:nvSpPr>
        <p:spPr>
          <a:xfrm>
            <a:off x="7162800" y="3886200"/>
            <a:ext cx="1676400" cy="1524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smtClean="0">
                <a:solidFill>
                  <a:schemeClr val="tx1"/>
                </a:solidFill>
              </a:rPr>
              <a:t>11</a:t>
            </a:r>
            <a:endParaRPr lang="en-US" sz="5400" dirty="0">
              <a:solidFill>
                <a:schemeClr val="tx1"/>
              </a:solidFill>
            </a:endParaRPr>
          </a:p>
        </p:txBody>
      </p:sp>
      <p:pic>
        <p:nvPicPr>
          <p:cNvPr id="9"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 y="1524000"/>
            <a:ext cx="3733800"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Learning objectives</a:t>
            </a:r>
            <a:endParaRPr lang="en-US" dirty="0"/>
          </a:p>
        </p:txBody>
      </p:sp>
      <p:sp>
        <p:nvSpPr>
          <p:cNvPr id="3" name="Content Placeholder 2"/>
          <p:cNvSpPr>
            <a:spLocks noGrp="1"/>
          </p:cNvSpPr>
          <p:nvPr>
            <p:ph idx="1"/>
          </p:nvPr>
        </p:nvSpPr>
        <p:spPr>
          <a:xfrm>
            <a:off x="457200" y="1600200"/>
            <a:ext cx="8305800" cy="3733800"/>
          </a:xfrm>
        </p:spPr>
        <p:txBody>
          <a:bodyPr>
            <a:noAutofit/>
          </a:bodyPr>
          <a:lstStyle/>
          <a:p>
            <a:pPr marL="457200" indent="-457200">
              <a:buFont typeface="+mj-lt"/>
              <a:buAutoNum type="arabicPeriod"/>
            </a:pPr>
            <a:r>
              <a:rPr lang="en-US" sz="2300" b="1" dirty="0" smtClean="0">
                <a:latin typeface="Arial" pitchFamily="34" charset="0"/>
                <a:cs typeface="Arial" pitchFamily="34" charset="0"/>
              </a:rPr>
              <a:t>Describe </a:t>
            </a:r>
            <a:r>
              <a:rPr lang="en-US" sz="2300" dirty="0" smtClean="0">
                <a:latin typeface="Arial" pitchFamily="34" charset="0"/>
                <a:cs typeface="Arial" pitchFamily="34" charset="0"/>
              </a:rPr>
              <a:t>contemporary organizational designs.</a:t>
            </a:r>
          </a:p>
          <a:p>
            <a:pPr marL="857250" lvl="1" indent="-457200">
              <a:buFont typeface="Wingdings" charset="2"/>
              <a:buChar char="§"/>
            </a:pPr>
            <a:r>
              <a:rPr lang="en-US" sz="2200" b="1" dirty="0" smtClean="0">
                <a:latin typeface="Arial" pitchFamily="34" charset="0"/>
                <a:cs typeface="Arial" pitchFamily="34" charset="0"/>
              </a:rPr>
              <a:t>Develop your skill </a:t>
            </a:r>
            <a:r>
              <a:rPr lang="en-US" sz="2200" dirty="0" smtClean="0">
                <a:latin typeface="Arial" pitchFamily="34" charset="0"/>
                <a:cs typeface="Arial" pitchFamily="34" charset="0"/>
              </a:rPr>
              <a:t>at acquiring power.</a:t>
            </a:r>
          </a:p>
          <a:p>
            <a:pPr marL="457200" indent="-457200">
              <a:buFont typeface="+mj-lt"/>
              <a:buAutoNum type="arabicPeriod"/>
            </a:pPr>
            <a:r>
              <a:rPr lang="en-US" sz="2300" b="1" dirty="0" smtClean="0">
                <a:latin typeface="Arial" pitchFamily="34" charset="0"/>
                <a:cs typeface="Arial" pitchFamily="34" charset="0"/>
              </a:rPr>
              <a:t>Discuss </a:t>
            </a:r>
            <a:r>
              <a:rPr lang="en-US" sz="2300" dirty="0" smtClean="0">
                <a:latin typeface="Arial" pitchFamily="34" charset="0"/>
                <a:cs typeface="Arial" pitchFamily="34" charset="0"/>
              </a:rPr>
              <a:t>how organizations organize for collaboration.</a:t>
            </a:r>
          </a:p>
          <a:p>
            <a:pPr marL="457200" indent="-457200">
              <a:buFont typeface="+mj-lt"/>
              <a:buAutoNum type="arabicPeriod"/>
            </a:pPr>
            <a:r>
              <a:rPr lang="en-US" sz="2300" b="1" dirty="0" smtClean="0">
                <a:latin typeface="Arial" pitchFamily="34" charset="0"/>
                <a:cs typeface="Arial" pitchFamily="34" charset="0"/>
              </a:rPr>
              <a:t>Explain </a:t>
            </a:r>
            <a:r>
              <a:rPr lang="en-US" sz="2300" dirty="0" smtClean="0">
                <a:latin typeface="Arial" pitchFamily="34" charset="0"/>
                <a:cs typeface="Arial" pitchFamily="34" charset="0"/>
              </a:rPr>
              <a:t>flexible work arrangements used by organizations.</a:t>
            </a:r>
          </a:p>
          <a:p>
            <a:pPr marL="857250" lvl="1" indent="-457200">
              <a:buFont typeface="Wingdings" charset="2"/>
              <a:buChar char="§"/>
            </a:pPr>
            <a:r>
              <a:rPr lang="en-US" sz="2200" b="1" dirty="0" smtClean="0">
                <a:latin typeface="Arial" pitchFamily="34" charset="0"/>
                <a:cs typeface="Arial" pitchFamily="34" charset="0"/>
              </a:rPr>
              <a:t>Know how </a:t>
            </a:r>
            <a:r>
              <a:rPr lang="en-US" sz="2200" dirty="0" smtClean="0">
                <a:latin typeface="Arial" pitchFamily="34" charset="0"/>
                <a:cs typeface="Arial" pitchFamily="34" charset="0"/>
              </a:rPr>
              <a:t>to stay connected and “in the loop” when working remotely.</a:t>
            </a:r>
          </a:p>
          <a:p>
            <a:pPr marL="457200" indent="-457200">
              <a:buFont typeface="+mj-lt"/>
              <a:buAutoNum type="arabicPeriod"/>
            </a:pPr>
            <a:r>
              <a:rPr lang="en-US" sz="2300" b="1" dirty="0" smtClean="0">
                <a:latin typeface="Arial" pitchFamily="34" charset="0"/>
                <a:cs typeface="Arial" pitchFamily="34" charset="0"/>
              </a:rPr>
              <a:t>Discuss </a:t>
            </a:r>
            <a:r>
              <a:rPr lang="en-US" sz="2300" dirty="0" smtClean="0">
                <a:latin typeface="Arial" pitchFamily="34" charset="0"/>
                <a:cs typeface="Arial" pitchFamily="34" charset="0"/>
              </a:rPr>
              <a:t>organizing issues associated with a contingent workforce.</a:t>
            </a:r>
          </a:p>
          <a:p>
            <a:pPr marL="457200" indent="-457200">
              <a:buFont typeface="+mj-lt"/>
              <a:buAutoNum type="arabicPeriod"/>
            </a:pPr>
            <a:r>
              <a:rPr lang="en-US" sz="2300" b="1" dirty="0" smtClean="0">
                <a:latin typeface="Arial" pitchFamily="34" charset="0"/>
                <a:cs typeface="Arial" pitchFamily="34" charset="0"/>
              </a:rPr>
              <a:t>Describe </a:t>
            </a:r>
            <a:r>
              <a:rPr lang="en-US" sz="2300" dirty="0" smtClean="0">
                <a:latin typeface="Arial" pitchFamily="34" charset="0"/>
                <a:cs typeface="Arial" pitchFamily="34" charset="0"/>
              </a:rPr>
              <a:t>today’s organizational design challenges.</a:t>
            </a:r>
          </a:p>
          <a:p>
            <a:endParaRPr lang="en-US" sz="2400" dirty="0"/>
          </a:p>
        </p:txBody>
      </p:sp>
      <p:sp>
        <p:nvSpPr>
          <p:cNvPr id="4" name="Footer Placeholder 3"/>
          <p:cNvSpPr>
            <a:spLocks noGrp="1"/>
          </p:cNvSpPr>
          <p:nvPr>
            <p:ph type="ftr" sz="quarter" idx="11"/>
          </p:nvPr>
        </p:nvSpPr>
        <p:spPr>
          <a:xfrm>
            <a:off x="228600" y="6416675"/>
            <a:ext cx="3352800" cy="365125"/>
          </a:xfrm>
        </p:spPr>
        <p:txBody>
          <a:bodyPr/>
          <a:lstStyle/>
          <a:p>
            <a:r>
              <a:rPr lang="en-US" dirty="0" smtClean="0"/>
              <a:t>Copyright © 2016 Pearson Education, Inc.</a:t>
            </a:r>
            <a:endParaRPr lang="en-US" dirty="0"/>
          </a:p>
        </p:txBody>
      </p:sp>
      <p:sp>
        <p:nvSpPr>
          <p:cNvPr id="5" name="TextBox 4"/>
          <p:cNvSpPr txBox="1"/>
          <p:nvPr/>
        </p:nvSpPr>
        <p:spPr>
          <a:xfrm>
            <a:off x="8153400" y="6488668"/>
            <a:ext cx="838200" cy="261610"/>
          </a:xfrm>
          <a:prstGeom prst="rect">
            <a:avLst/>
          </a:prstGeom>
          <a:noFill/>
        </p:spPr>
        <p:txBody>
          <a:bodyPr wrap="square" rtlCol="0">
            <a:spAutoFit/>
          </a:bodyPr>
          <a:lstStyle/>
          <a:p>
            <a:r>
              <a:rPr lang="en-US" sz="1100" dirty="0" smtClean="0"/>
              <a:t>11- 2</a:t>
            </a:r>
            <a:endParaRPr lang="en-US" sz="1100" dirty="0"/>
          </a:p>
        </p:txBody>
      </p:sp>
      <p:sp>
        <p:nvSpPr>
          <p:cNvPr id="6" name="TextBox 5"/>
          <p:cNvSpPr txBox="1"/>
          <p:nvPr/>
        </p:nvSpPr>
        <p:spPr>
          <a:xfrm>
            <a:off x="5473700" y="50800"/>
            <a:ext cx="184666" cy="369332"/>
          </a:xfrm>
          <a:prstGeom prst="rect">
            <a:avLst/>
          </a:prstGeom>
          <a:noFill/>
        </p:spPr>
        <p:txBody>
          <a:bodyPr wrap="none" rtlCol="0">
            <a:spAutoFit/>
          </a:bodyPr>
          <a:lstStyle/>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p:txBody>
          <a:bodyPr>
            <a:normAutofit fontScale="90000"/>
          </a:bodyPr>
          <a:lstStyle/>
          <a:p>
            <a:pPr algn="ctr"/>
            <a:r>
              <a:rPr lang="en-US" sz="3600" smtClean="0"/>
              <a:t>Contemporary Organizational Designs</a:t>
            </a:r>
            <a:endParaRPr lang="en-US" sz="3600" smtClean="0">
              <a:latin typeface="Calibri" pitchFamily="34" charset="0"/>
            </a:endParaRPr>
          </a:p>
        </p:txBody>
      </p:sp>
      <p:sp>
        <p:nvSpPr>
          <p:cNvPr id="31746" name="Rectangle 3"/>
          <p:cNvSpPr txBox="1">
            <a:spLocks/>
          </p:cNvSpPr>
          <p:nvPr/>
        </p:nvSpPr>
        <p:spPr bwMode="auto">
          <a:xfrm>
            <a:off x="381000" y="1600200"/>
            <a:ext cx="8229600" cy="4525963"/>
          </a:xfrm>
          <a:prstGeom prst="rect">
            <a:avLst/>
          </a:prstGeom>
          <a:noFill/>
          <a:ln w="9525">
            <a:noFill/>
            <a:miter lim="800000"/>
            <a:headEnd/>
            <a:tailEnd/>
          </a:ln>
        </p:spPr>
        <p:txBody>
          <a:bodyPr/>
          <a:lstStyle/>
          <a:p>
            <a:pPr marL="342900" indent="-342900" eaLnBrk="0" hangingPunct="0">
              <a:spcBef>
                <a:spcPct val="20000"/>
              </a:spcBef>
              <a:buFont typeface="Arial" charset="0"/>
              <a:buChar char="•"/>
            </a:pPr>
            <a:r>
              <a:rPr lang="en-US" sz="2800" b="1" dirty="0"/>
              <a:t>Team Structure </a:t>
            </a:r>
            <a:r>
              <a:rPr lang="en-US" sz="2800" dirty="0"/>
              <a:t>–</a:t>
            </a:r>
            <a:r>
              <a:rPr lang="en-US" sz="2800" b="1" dirty="0" smtClean="0"/>
              <a:t> </a:t>
            </a:r>
            <a:r>
              <a:rPr lang="en-US" sz="2800" dirty="0"/>
              <a:t>an organizational structure in which the entire organization is made up of work </a:t>
            </a:r>
            <a:r>
              <a:rPr lang="en-US" sz="2800" dirty="0" smtClean="0"/>
              <a:t>teams.</a:t>
            </a:r>
            <a:endParaRPr lang="en-US" sz="2800" dirty="0"/>
          </a:p>
          <a:p>
            <a:pPr marL="342900" indent="-342900" eaLnBrk="0" hangingPunct="0">
              <a:spcBef>
                <a:spcPct val="20000"/>
              </a:spcBef>
              <a:buFont typeface="Arial" charset="0"/>
              <a:buChar char="•"/>
            </a:pPr>
            <a:r>
              <a:rPr lang="en-US" sz="2800" b="1" dirty="0"/>
              <a:t>Matrix Structure </a:t>
            </a:r>
            <a:r>
              <a:rPr lang="en-US" sz="2800" dirty="0"/>
              <a:t>–</a:t>
            </a:r>
            <a:r>
              <a:rPr lang="en-US" sz="2800" b="1" dirty="0" smtClean="0"/>
              <a:t> </a:t>
            </a:r>
            <a:r>
              <a:rPr lang="en-US" sz="2800" dirty="0"/>
              <a:t>an organizational structure that assigns specialists from different </a:t>
            </a:r>
            <a:r>
              <a:rPr lang="en-US" sz="2800" dirty="0" smtClean="0"/>
              <a:t>functional </a:t>
            </a:r>
            <a:r>
              <a:rPr lang="en-US" sz="2800" dirty="0"/>
              <a:t>departments to work on one or more </a:t>
            </a:r>
            <a:r>
              <a:rPr lang="en-US" sz="2800" dirty="0" smtClean="0"/>
              <a:t>projects.</a:t>
            </a:r>
            <a:endParaRPr lang="en-US" sz="2800" dirty="0"/>
          </a:p>
        </p:txBody>
      </p:sp>
      <p:sp>
        <p:nvSpPr>
          <p:cNvPr id="5" name="Footer Placeholder 4"/>
          <p:cNvSpPr>
            <a:spLocks noGrp="1"/>
          </p:cNvSpPr>
          <p:nvPr>
            <p:ph type="ftr" sz="quarter" idx="11"/>
          </p:nvPr>
        </p:nvSpPr>
        <p:spPr>
          <a:xfrm>
            <a:off x="228600" y="6416675"/>
            <a:ext cx="3352800" cy="365125"/>
          </a:xfrm>
        </p:spPr>
        <p:txBody>
          <a:bodyPr/>
          <a:lstStyle/>
          <a:p>
            <a:r>
              <a:rPr lang="en-US" dirty="0" smtClean="0"/>
              <a:t>Copyright © 2016 Pearson Education, Inc.</a:t>
            </a:r>
            <a:endParaRPr lang="en-US" dirty="0"/>
          </a:p>
        </p:txBody>
      </p:sp>
      <p:sp>
        <p:nvSpPr>
          <p:cNvPr id="7" name="TextBox 6"/>
          <p:cNvSpPr txBox="1"/>
          <p:nvPr/>
        </p:nvSpPr>
        <p:spPr>
          <a:xfrm>
            <a:off x="8458200" y="6611779"/>
            <a:ext cx="914400" cy="261610"/>
          </a:xfrm>
          <a:prstGeom prst="rect">
            <a:avLst/>
          </a:prstGeom>
          <a:noFill/>
        </p:spPr>
        <p:txBody>
          <a:bodyPr wrap="square" rtlCol="0">
            <a:spAutoFit/>
          </a:bodyPr>
          <a:lstStyle/>
          <a:p>
            <a:r>
              <a:rPr lang="en-US" sz="1100" dirty="0" smtClean="0"/>
              <a:t>11 - 3</a:t>
            </a:r>
            <a:endParaRPr lang="en-US" sz="1100" dirty="0"/>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85800" y="152400"/>
            <a:ext cx="7772400" cy="1265238"/>
          </a:xfrm>
        </p:spPr>
        <p:txBody>
          <a:bodyPr>
            <a:normAutofit fontScale="90000"/>
          </a:bodyPr>
          <a:lstStyle/>
          <a:p>
            <a:pPr algn="ctr"/>
            <a:r>
              <a:rPr lang="en-US" dirty="0" smtClean="0"/>
              <a:t>Exhibit 11-1:</a:t>
            </a:r>
            <a:br>
              <a:rPr lang="en-US" dirty="0" smtClean="0"/>
            </a:br>
            <a:r>
              <a:rPr lang="en-US" dirty="0" smtClean="0"/>
              <a:t> Contemporary </a:t>
            </a:r>
            <a:br>
              <a:rPr lang="en-US" dirty="0" smtClean="0"/>
            </a:br>
            <a:r>
              <a:rPr lang="en-US" dirty="0" smtClean="0"/>
              <a:t>Organizational Designs</a:t>
            </a:r>
            <a:endParaRPr lang="en-US" dirty="0"/>
          </a:p>
        </p:txBody>
      </p:sp>
      <p:sp>
        <p:nvSpPr>
          <p:cNvPr id="4" name="Footer Placeholder 3"/>
          <p:cNvSpPr>
            <a:spLocks noGrp="1"/>
          </p:cNvSpPr>
          <p:nvPr>
            <p:ph type="ftr" sz="quarter" idx="11"/>
          </p:nvPr>
        </p:nvSpPr>
        <p:spPr>
          <a:xfrm>
            <a:off x="228600" y="6416675"/>
            <a:ext cx="3352800" cy="365125"/>
          </a:xfrm>
        </p:spPr>
        <p:txBody>
          <a:bodyPr/>
          <a:lstStyle/>
          <a:p>
            <a:r>
              <a:rPr lang="en-US" dirty="0" smtClean="0"/>
              <a:t>Copyright © 2016 Pearson Education, Inc.</a:t>
            </a:r>
            <a:endParaRPr lang="en-US" dirty="0"/>
          </a:p>
        </p:txBody>
      </p:sp>
      <p:pic>
        <p:nvPicPr>
          <p:cNvPr id="1028" name="Picture 4"/>
          <p:cNvPicPr>
            <a:picLocks noChangeAspect="1" noChangeArrowheads="1"/>
          </p:cNvPicPr>
          <p:nvPr/>
        </p:nvPicPr>
        <p:blipFill>
          <a:blip r:embed="rId2" cstate="print"/>
          <a:srcRect/>
          <a:stretch>
            <a:fillRect/>
          </a:stretch>
        </p:blipFill>
        <p:spPr bwMode="auto">
          <a:xfrm>
            <a:off x="1905000" y="1600200"/>
            <a:ext cx="5638800" cy="3886200"/>
          </a:xfrm>
          <a:prstGeom prst="rect">
            <a:avLst/>
          </a:prstGeom>
          <a:noFill/>
          <a:ln w="9525">
            <a:noFill/>
            <a:miter lim="800000"/>
            <a:headEnd/>
            <a:tailEnd/>
          </a:ln>
        </p:spPr>
      </p:pic>
      <p:sp>
        <p:nvSpPr>
          <p:cNvPr id="10" name="TextBox 9"/>
          <p:cNvSpPr txBox="1"/>
          <p:nvPr/>
        </p:nvSpPr>
        <p:spPr>
          <a:xfrm>
            <a:off x="8382000" y="6553200"/>
            <a:ext cx="762000" cy="261610"/>
          </a:xfrm>
          <a:prstGeom prst="rect">
            <a:avLst/>
          </a:prstGeom>
          <a:noFill/>
        </p:spPr>
        <p:txBody>
          <a:bodyPr wrap="square" rtlCol="0">
            <a:spAutoFit/>
          </a:bodyPr>
          <a:lstStyle/>
          <a:p>
            <a:r>
              <a:rPr lang="en-US" sz="1100" dirty="0" smtClean="0"/>
              <a:t>11 - </a:t>
            </a:r>
            <a:r>
              <a:rPr lang="en-US" sz="1100" dirty="0"/>
              <a:t>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p:txBody>
          <a:bodyPr>
            <a:normAutofit fontScale="90000"/>
          </a:bodyPr>
          <a:lstStyle/>
          <a:p>
            <a:pPr algn="ctr"/>
            <a:r>
              <a:rPr lang="en-US" sz="3600" dirty="0" smtClean="0"/>
              <a:t>Exhibit 11-2</a:t>
            </a:r>
            <a:br>
              <a:rPr lang="en-US" sz="3600" dirty="0" smtClean="0"/>
            </a:br>
            <a:r>
              <a:rPr lang="en-US" sz="3600" dirty="0" smtClean="0"/>
              <a:t>Example of a Matrix Organization</a:t>
            </a:r>
            <a:endParaRPr lang="en-US" sz="3600" dirty="0" smtClean="0">
              <a:latin typeface="Calibri" pitchFamily="34" charset="0"/>
            </a:endParaRPr>
          </a:p>
        </p:txBody>
      </p:sp>
      <p:sp>
        <p:nvSpPr>
          <p:cNvPr id="6" name="Footer Placeholder 5"/>
          <p:cNvSpPr>
            <a:spLocks noGrp="1"/>
          </p:cNvSpPr>
          <p:nvPr>
            <p:ph type="ftr" sz="quarter" idx="11"/>
          </p:nvPr>
        </p:nvSpPr>
        <p:spPr>
          <a:xfrm>
            <a:off x="228600" y="6416675"/>
            <a:ext cx="3733800" cy="365125"/>
          </a:xfrm>
        </p:spPr>
        <p:txBody>
          <a:bodyPr/>
          <a:lstStyle/>
          <a:p>
            <a:r>
              <a:rPr lang="en-US" dirty="0" smtClean="0"/>
              <a:t>Copyright © 2016 Pearson Education, Inc.</a:t>
            </a:r>
            <a:endParaRPr lang="en-US" dirty="0"/>
          </a:p>
        </p:txBody>
      </p:sp>
      <p:sp>
        <p:nvSpPr>
          <p:cNvPr id="7" name="TextBox 6"/>
          <p:cNvSpPr txBox="1"/>
          <p:nvPr/>
        </p:nvSpPr>
        <p:spPr>
          <a:xfrm>
            <a:off x="8229600" y="6477000"/>
            <a:ext cx="794331" cy="261610"/>
          </a:xfrm>
          <a:prstGeom prst="rect">
            <a:avLst/>
          </a:prstGeom>
          <a:noFill/>
        </p:spPr>
        <p:txBody>
          <a:bodyPr wrap="square" rtlCol="0">
            <a:spAutoFit/>
          </a:bodyPr>
          <a:lstStyle/>
          <a:p>
            <a:r>
              <a:rPr lang="en-US" sz="1100" dirty="0" smtClean="0"/>
              <a:t>11 - 5</a:t>
            </a:r>
            <a:endParaRPr lang="en-US" sz="1100" dirty="0"/>
          </a:p>
        </p:txBody>
      </p:sp>
      <p:pic>
        <p:nvPicPr>
          <p:cNvPr id="2" name="Picture 1"/>
          <p:cNvPicPr>
            <a:picLocks noChangeAspect="1"/>
          </p:cNvPicPr>
          <p:nvPr/>
        </p:nvPicPr>
        <p:blipFill>
          <a:blip r:embed="rId3"/>
          <a:stretch>
            <a:fillRect/>
          </a:stretch>
        </p:blipFill>
        <p:spPr>
          <a:xfrm>
            <a:off x="0" y="2133600"/>
            <a:ext cx="9144000" cy="2575278"/>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p:txBody>
          <a:bodyPr>
            <a:normAutofit fontScale="90000"/>
          </a:bodyPr>
          <a:lstStyle/>
          <a:p>
            <a:pPr algn="ctr"/>
            <a:r>
              <a:rPr lang="en-US" sz="3600" dirty="0" smtClean="0"/>
              <a:t>Contemporary Organizational</a:t>
            </a:r>
            <a:br>
              <a:rPr lang="en-US" sz="3600" dirty="0" smtClean="0"/>
            </a:br>
            <a:r>
              <a:rPr lang="en-US" sz="3600" dirty="0" smtClean="0"/>
              <a:t> Designs (cont.)</a:t>
            </a:r>
            <a:endParaRPr lang="en-US" sz="3600" dirty="0" smtClean="0">
              <a:latin typeface="Calibri" pitchFamily="34" charset="0"/>
            </a:endParaRPr>
          </a:p>
        </p:txBody>
      </p:sp>
      <p:sp>
        <p:nvSpPr>
          <p:cNvPr id="3" name="Rectangle 3"/>
          <p:cNvSpPr txBox="1">
            <a:spLocks/>
          </p:cNvSpPr>
          <p:nvPr/>
        </p:nvSpPr>
        <p:spPr bwMode="auto">
          <a:xfrm>
            <a:off x="457200" y="1600200"/>
            <a:ext cx="8229600" cy="4525963"/>
          </a:xfrm>
          <a:prstGeom prst="rect">
            <a:avLst/>
          </a:prstGeom>
          <a:noFill/>
          <a:ln>
            <a:noFill/>
          </a:ln>
          <a:extLst/>
        </p:spPr>
        <p:txBody>
          <a:bodyPr/>
          <a:lst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sz="2800" b="1" dirty="0">
                <a:latin typeface="Arial"/>
                <a:cs typeface="Arial"/>
              </a:rPr>
              <a:t>Project </a:t>
            </a:r>
            <a:r>
              <a:rPr lang="en-US" sz="2800" b="1" dirty="0" smtClean="0">
                <a:latin typeface="Arial"/>
                <a:cs typeface="Arial"/>
              </a:rPr>
              <a:t>Structure </a:t>
            </a:r>
            <a:r>
              <a:rPr lang="en-US" sz="2800" dirty="0" smtClean="0">
                <a:latin typeface="Arial"/>
                <a:cs typeface="Arial"/>
              </a:rPr>
              <a:t>– an </a:t>
            </a:r>
            <a:r>
              <a:rPr lang="en-US" sz="2800" dirty="0">
                <a:latin typeface="Arial"/>
                <a:cs typeface="Arial"/>
              </a:rPr>
              <a:t>organizational structure in which employees continuously work on </a:t>
            </a:r>
            <a:r>
              <a:rPr lang="en-US" sz="2800" dirty="0" smtClean="0">
                <a:latin typeface="Arial"/>
                <a:cs typeface="Arial"/>
              </a:rPr>
              <a:t>projects.</a:t>
            </a:r>
            <a:endParaRPr lang="en-US" sz="2800" dirty="0">
              <a:latin typeface="Arial"/>
              <a:cs typeface="Arial"/>
            </a:endParaRPr>
          </a:p>
          <a:p>
            <a:pPr>
              <a:defRPr/>
            </a:pPr>
            <a:r>
              <a:rPr lang="en-US" sz="2800" b="1" dirty="0" err="1">
                <a:latin typeface="Arial"/>
                <a:cs typeface="Arial"/>
              </a:rPr>
              <a:t>Boundaryless</a:t>
            </a:r>
            <a:r>
              <a:rPr lang="en-US" sz="2800" b="1" dirty="0">
                <a:latin typeface="Arial"/>
                <a:cs typeface="Arial"/>
              </a:rPr>
              <a:t> Organization</a:t>
            </a:r>
            <a:r>
              <a:rPr lang="en-US" sz="2800" dirty="0">
                <a:latin typeface="Arial"/>
                <a:cs typeface="Arial"/>
              </a:rPr>
              <a:t> – an organization whose design is not defined by, or limited to, the horizontal, vertical, or external boundaries imposed by a predefined </a:t>
            </a:r>
            <a:r>
              <a:rPr lang="en-US" sz="2800" dirty="0" smtClean="0">
                <a:latin typeface="Arial"/>
                <a:cs typeface="Arial"/>
              </a:rPr>
              <a:t>structure.</a:t>
            </a:r>
            <a:endParaRPr lang="en-US" sz="2800" dirty="0">
              <a:latin typeface="Arial"/>
              <a:cs typeface="Arial"/>
            </a:endParaRPr>
          </a:p>
          <a:p>
            <a:pPr marL="0" indent="0">
              <a:buFont typeface="Arial" pitchFamily="34" charset="0"/>
              <a:buNone/>
              <a:defRPr/>
            </a:pPr>
            <a:endParaRPr lang="en-US" sz="2800" b="1" dirty="0" smtClean="0"/>
          </a:p>
        </p:txBody>
      </p:sp>
      <p:sp>
        <p:nvSpPr>
          <p:cNvPr id="5" name="Footer Placeholder 4"/>
          <p:cNvSpPr>
            <a:spLocks noGrp="1"/>
          </p:cNvSpPr>
          <p:nvPr>
            <p:ph type="ftr" sz="quarter" idx="11"/>
          </p:nvPr>
        </p:nvSpPr>
        <p:spPr>
          <a:xfrm>
            <a:off x="228600" y="6416675"/>
            <a:ext cx="3581400" cy="365125"/>
          </a:xfrm>
        </p:spPr>
        <p:txBody>
          <a:bodyPr/>
          <a:lstStyle/>
          <a:p>
            <a:r>
              <a:rPr lang="en-US" dirty="0" smtClean="0"/>
              <a:t>Copyright © 2016 Pearson Education, Inc.</a:t>
            </a:r>
            <a:endParaRPr lang="en-US" dirty="0"/>
          </a:p>
        </p:txBody>
      </p:sp>
      <p:sp>
        <p:nvSpPr>
          <p:cNvPr id="6" name="TextBox 5"/>
          <p:cNvSpPr txBox="1"/>
          <p:nvPr/>
        </p:nvSpPr>
        <p:spPr>
          <a:xfrm>
            <a:off x="8305800" y="6582889"/>
            <a:ext cx="1022931" cy="261610"/>
          </a:xfrm>
          <a:prstGeom prst="rect">
            <a:avLst/>
          </a:prstGeom>
          <a:noFill/>
        </p:spPr>
        <p:txBody>
          <a:bodyPr wrap="square" rtlCol="0">
            <a:spAutoFit/>
          </a:bodyPr>
          <a:lstStyle/>
          <a:p>
            <a:r>
              <a:rPr lang="en-US" sz="1100" dirty="0" smtClean="0"/>
              <a:t>11 - 6</a:t>
            </a:r>
            <a:endParaRPr lang="en-US" sz="1100" dirty="0"/>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p:txBody>
          <a:bodyPr>
            <a:normAutofit fontScale="90000"/>
          </a:bodyPr>
          <a:lstStyle/>
          <a:p>
            <a:pPr algn="ctr"/>
            <a:r>
              <a:rPr lang="en-US" sz="3600" dirty="0" smtClean="0"/>
              <a:t>Contemporary Organizational</a:t>
            </a:r>
            <a:br>
              <a:rPr lang="en-US" sz="3600" dirty="0" smtClean="0"/>
            </a:br>
            <a:r>
              <a:rPr lang="en-US" sz="3600" dirty="0" smtClean="0"/>
              <a:t> Designs (cont.)</a:t>
            </a:r>
            <a:endParaRPr lang="en-US" sz="3600" dirty="0" smtClean="0">
              <a:latin typeface="Calibri" pitchFamily="34" charset="0"/>
            </a:endParaRPr>
          </a:p>
        </p:txBody>
      </p:sp>
      <p:sp>
        <p:nvSpPr>
          <p:cNvPr id="41986" name="Rectangle 3"/>
          <p:cNvSpPr txBox="1">
            <a:spLocks/>
          </p:cNvSpPr>
          <p:nvPr/>
        </p:nvSpPr>
        <p:spPr bwMode="auto">
          <a:xfrm>
            <a:off x="381000" y="1676400"/>
            <a:ext cx="8534400" cy="4525963"/>
          </a:xfrm>
          <a:prstGeom prst="rect">
            <a:avLst/>
          </a:prstGeom>
          <a:noFill/>
          <a:ln w="9525">
            <a:noFill/>
            <a:miter lim="800000"/>
            <a:headEnd/>
            <a:tailEnd/>
          </a:ln>
        </p:spPr>
        <p:txBody>
          <a:bodyPr/>
          <a:lstStyle/>
          <a:p>
            <a:pPr marL="342900" indent="-342900" eaLnBrk="0" hangingPunct="0">
              <a:spcBef>
                <a:spcPct val="20000"/>
              </a:spcBef>
              <a:buFont typeface="Arial" charset="0"/>
              <a:buChar char="•"/>
            </a:pPr>
            <a:r>
              <a:rPr lang="en-US" sz="2800" b="1" dirty="0"/>
              <a:t>Virtual Organization</a:t>
            </a:r>
            <a:r>
              <a:rPr lang="en-US" sz="2800" dirty="0"/>
              <a:t> – an organization that consists of a small core of full-time employees and outside specialists temporarily hired as needed to work on projects.</a:t>
            </a:r>
          </a:p>
        </p:txBody>
      </p:sp>
      <p:sp>
        <p:nvSpPr>
          <p:cNvPr id="6" name="Footer Placeholder 5"/>
          <p:cNvSpPr>
            <a:spLocks noGrp="1"/>
          </p:cNvSpPr>
          <p:nvPr>
            <p:ph type="ftr" sz="quarter" idx="11"/>
          </p:nvPr>
        </p:nvSpPr>
        <p:spPr>
          <a:xfrm>
            <a:off x="228600" y="6416675"/>
            <a:ext cx="3886200" cy="365125"/>
          </a:xfrm>
        </p:spPr>
        <p:txBody>
          <a:bodyPr/>
          <a:lstStyle/>
          <a:p>
            <a:r>
              <a:rPr lang="en-US" dirty="0" smtClean="0"/>
              <a:t>Copyright © 2016 Pearson Education, Inc.</a:t>
            </a:r>
            <a:endParaRPr lang="en-US" dirty="0"/>
          </a:p>
        </p:txBody>
      </p:sp>
      <p:sp>
        <p:nvSpPr>
          <p:cNvPr id="7" name="TextBox 6"/>
          <p:cNvSpPr txBox="1"/>
          <p:nvPr/>
        </p:nvSpPr>
        <p:spPr>
          <a:xfrm>
            <a:off x="8077200" y="6400800"/>
            <a:ext cx="914400" cy="261610"/>
          </a:xfrm>
          <a:prstGeom prst="rect">
            <a:avLst/>
          </a:prstGeom>
          <a:noFill/>
        </p:spPr>
        <p:txBody>
          <a:bodyPr wrap="square" rtlCol="0">
            <a:spAutoFit/>
          </a:bodyPr>
          <a:lstStyle/>
          <a:p>
            <a:r>
              <a:rPr lang="en-US" sz="1100" dirty="0" smtClean="0"/>
              <a:t>11 - 7</a:t>
            </a:r>
            <a:endParaRPr lang="en-US" sz="1100" dirty="0"/>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p:txBody>
          <a:bodyPr>
            <a:normAutofit fontScale="90000"/>
          </a:bodyPr>
          <a:lstStyle/>
          <a:p>
            <a:pPr algn="ctr"/>
            <a:r>
              <a:rPr lang="en-US" sz="3600" dirty="0" smtClean="0"/>
              <a:t>Contemporary Organizational</a:t>
            </a:r>
            <a:br>
              <a:rPr lang="en-US" sz="3600" dirty="0" smtClean="0"/>
            </a:br>
            <a:r>
              <a:rPr lang="en-US" sz="3600" dirty="0" smtClean="0"/>
              <a:t> Designs (cont.)</a:t>
            </a:r>
            <a:endParaRPr lang="en-US" sz="3600" dirty="0" smtClean="0">
              <a:latin typeface="Calibri" pitchFamily="34" charset="0"/>
            </a:endParaRPr>
          </a:p>
        </p:txBody>
      </p:sp>
      <p:sp>
        <p:nvSpPr>
          <p:cNvPr id="44034" name="Rectangle 3"/>
          <p:cNvSpPr txBox="1">
            <a:spLocks/>
          </p:cNvSpPr>
          <p:nvPr/>
        </p:nvSpPr>
        <p:spPr bwMode="auto">
          <a:xfrm>
            <a:off x="381000" y="1600200"/>
            <a:ext cx="8229600" cy="4525963"/>
          </a:xfrm>
          <a:prstGeom prst="rect">
            <a:avLst/>
          </a:prstGeom>
          <a:noFill/>
          <a:ln w="9525">
            <a:noFill/>
            <a:miter lim="800000"/>
            <a:headEnd/>
            <a:tailEnd/>
          </a:ln>
        </p:spPr>
        <p:txBody>
          <a:bodyPr/>
          <a:lstStyle/>
          <a:p>
            <a:pPr marL="342900" indent="-342900" eaLnBrk="0" hangingPunct="0">
              <a:spcBef>
                <a:spcPct val="20000"/>
              </a:spcBef>
              <a:buFont typeface="Arial" charset="0"/>
              <a:buChar char="•"/>
            </a:pPr>
            <a:r>
              <a:rPr lang="en-US" sz="2800" b="1" dirty="0"/>
              <a:t>Network Organization</a:t>
            </a:r>
            <a:r>
              <a:rPr lang="en-US" sz="2800" dirty="0"/>
              <a:t> – an organization that uses its own employees to do some work  activities and networks of outside suppliers to provide other needed product components or work processes.</a:t>
            </a:r>
            <a:endParaRPr lang="en-US" sz="2800" b="1" dirty="0"/>
          </a:p>
          <a:p>
            <a:pPr marL="342900" indent="-342900" eaLnBrk="0" hangingPunct="0">
              <a:spcBef>
                <a:spcPct val="20000"/>
              </a:spcBef>
              <a:buFont typeface="Arial" charset="0"/>
              <a:buChar char="•"/>
            </a:pPr>
            <a:r>
              <a:rPr lang="en-US" sz="2800" b="1" dirty="0"/>
              <a:t>Learning Organization </a:t>
            </a:r>
            <a:r>
              <a:rPr lang="en-US" sz="2800" dirty="0"/>
              <a:t>– an organization that has developed the capacity to continuously learn, adapt, and </a:t>
            </a:r>
            <a:r>
              <a:rPr lang="en-US" sz="2800" dirty="0" smtClean="0"/>
              <a:t>change.</a:t>
            </a:r>
            <a:endParaRPr lang="en-US" sz="2800" dirty="0"/>
          </a:p>
        </p:txBody>
      </p:sp>
      <p:sp>
        <p:nvSpPr>
          <p:cNvPr id="5" name="Footer Placeholder 4"/>
          <p:cNvSpPr>
            <a:spLocks noGrp="1"/>
          </p:cNvSpPr>
          <p:nvPr>
            <p:ph type="ftr" sz="quarter" idx="11"/>
          </p:nvPr>
        </p:nvSpPr>
        <p:spPr>
          <a:xfrm>
            <a:off x="228600" y="6416675"/>
            <a:ext cx="3657600" cy="365125"/>
          </a:xfrm>
        </p:spPr>
        <p:txBody>
          <a:bodyPr/>
          <a:lstStyle/>
          <a:p>
            <a:r>
              <a:rPr lang="en-US" dirty="0" smtClean="0"/>
              <a:t>Copyright © 2016 Pearson Education, Inc.</a:t>
            </a:r>
            <a:endParaRPr lang="en-US" dirty="0"/>
          </a:p>
        </p:txBody>
      </p:sp>
      <p:sp>
        <p:nvSpPr>
          <p:cNvPr id="6" name="TextBox 5"/>
          <p:cNvSpPr txBox="1"/>
          <p:nvPr/>
        </p:nvSpPr>
        <p:spPr>
          <a:xfrm>
            <a:off x="8349669" y="6400800"/>
            <a:ext cx="794331" cy="261610"/>
          </a:xfrm>
          <a:prstGeom prst="rect">
            <a:avLst/>
          </a:prstGeom>
          <a:noFill/>
        </p:spPr>
        <p:txBody>
          <a:bodyPr wrap="square" rtlCol="0">
            <a:spAutoFit/>
          </a:bodyPr>
          <a:lstStyle/>
          <a:p>
            <a:r>
              <a:rPr lang="en-US" sz="1100" dirty="0" smtClean="0"/>
              <a:t>11 - 8</a:t>
            </a:r>
            <a:endParaRPr lang="en-US" sz="1100" dirty="0"/>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p:txBody>
          <a:bodyPr/>
          <a:lstStyle/>
          <a:p>
            <a:pPr algn="ctr"/>
            <a:r>
              <a:rPr lang="en-US" sz="3600" dirty="0" smtClean="0"/>
              <a:t>Organizing for Collaboration</a:t>
            </a:r>
            <a:endParaRPr lang="en-US" sz="3600" dirty="0" smtClean="0">
              <a:latin typeface="Calibri" pitchFamily="34" charset="0"/>
            </a:endParaRPr>
          </a:p>
        </p:txBody>
      </p:sp>
      <p:sp>
        <p:nvSpPr>
          <p:cNvPr id="4" name="Content Placeholder 3"/>
          <p:cNvSpPr>
            <a:spLocks noGrp="1"/>
          </p:cNvSpPr>
          <p:nvPr>
            <p:ph idx="1"/>
          </p:nvPr>
        </p:nvSpPr>
        <p:spPr/>
        <p:txBody>
          <a:bodyPr>
            <a:normAutofit/>
          </a:bodyPr>
          <a:lstStyle/>
          <a:p>
            <a:r>
              <a:rPr lang="en-US" sz="3600" dirty="0" smtClean="0">
                <a:latin typeface="Arial" pitchFamily="34" charset="0"/>
                <a:cs typeface="Arial" pitchFamily="34" charset="0"/>
              </a:rPr>
              <a:t>Internal collaboration</a:t>
            </a:r>
            <a:endParaRPr lang="en-US" sz="3600" dirty="0">
              <a:latin typeface="Arial" pitchFamily="34" charset="0"/>
              <a:cs typeface="Arial" pitchFamily="34" charset="0"/>
            </a:endParaRPr>
          </a:p>
        </p:txBody>
      </p:sp>
      <p:sp>
        <p:nvSpPr>
          <p:cNvPr id="48130" name="Rectangle 3"/>
          <p:cNvSpPr txBox="1">
            <a:spLocks/>
          </p:cNvSpPr>
          <p:nvPr/>
        </p:nvSpPr>
        <p:spPr bwMode="auto">
          <a:xfrm>
            <a:off x="457200" y="1600200"/>
            <a:ext cx="8229600" cy="4525963"/>
          </a:xfrm>
          <a:prstGeom prst="rect">
            <a:avLst/>
          </a:prstGeom>
          <a:noFill/>
          <a:ln w="9525">
            <a:noFill/>
            <a:miter lim="800000"/>
            <a:headEnd/>
            <a:tailEnd/>
          </a:ln>
        </p:spPr>
        <p:txBody>
          <a:bodyPr/>
          <a:lstStyle/>
          <a:p>
            <a:pPr marL="342900" indent="-342900" eaLnBrk="0" hangingPunct="0">
              <a:lnSpc>
                <a:spcPct val="80000"/>
              </a:lnSpc>
              <a:spcBef>
                <a:spcPct val="35000"/>
              </a:spcBef>
            </a:pPr>
            <a:endParaRPr lang="en-US" sz="3600" dirty="0"/>
          </a:p>
          <a:p>
            <a:pPr marL="742950" lvl="1" indent="-285750" eaLnBrk="0" hangingPunct="0">
              <a:spcBef>
                <a:spcPct val="20000"/>
              </a:spcBef>
              <a:buFont typeface="Arial" charset="0"/>
              <a:buChar char="–"/>
            </a:pPr>
            <a:r>
              <a:rPr lang="en-US" sz="2800" b="1" dirty="0"/>
              <a:t>Cross-functional team </a:t>
            </a:r>
            <a:r>
              <a:rPr lang="en-US" sz="2800" dirty="0"/>
              <a:t>–</a:t>
            </a:r>
            <a:r>
              <a:rPr lang="en-US" sz="2800" b="1" dirty="0" smtClean="0"/>
              <a:t> </a:t>
            </a:r>
            <a:r>
              <a:rPr lang="en-US" sz="2800" dirty="0"/>
              <a:t>a work team composed of individuals from various functional specialties.</a:t>
            </a:r>
          </a:p>
          <a:p>
            <a:pPr marL="742950" lvl="1" indent="-285750" eaLnBrk="0" hangingPunct="0">
              <a:spcBef>
                <a:spcPct val="20000"/>
              </a:spcBef>
              <a:buFont typeface="Arial" charset="0"/>
              <a:buChar char="–"/>
            </a:pPr>
            <a:r>
              <a:rPr lang="en-US" sz="2800" b="1" dirty="0"/>
              <a:t>Task force (or ad hoc committee) </a:t>
            </a:r>
            <a:r>
              <a:rPr lang="en-US" sz="2800" dirty="0"/>
              <a:t>–</a:t>
            </a:r>
            <a:r>
              <a:rPr lang="en-US" sz="2800" b="1" dirty="0" smtClean="0"/>
              <a:t> </a:t>
            </a:r>
            <a:r>
              <a:rPr lang="en-US" sz="2800" dirty="0"/>
              <a:t>a temporary committee or team formed to tackle a specific short-term problem affecting several departments.</a:t>
            </a:r>
          </a:p>
          <a:p>
            <a:pPr marL="742950" lvl="1" indent="-285750" eaLnBrk="0" hangingPunct="0">
              <a:lnSpc>
                <a:spcPct val="80000"/>
              </a:lnSpc>
              <a:spcBef>
                <a:spcPct val="35000"/>
              </a:spcBef>
              <a:buFont typeface="Arial" charset="0"/>
              <a:buChar char="–"/>
            </a:pPr>
            <a:endParaRPr lang="en-US" sz="2400" dirty="0"/>
          </a:p>
        </p:txBody>
      </p:sp>
      <p:sp>
        <p:nvSpPr>
          <p:cNvPr id="5" name="Footer Placeholder 4"/>
          <p:cNvSpPr>
            <a:spLocks noGrp="1"/>
          </p:cNvSpPr>
          <p:nvPr>
            <p:ph type="ftr" sz="quarter" idx="11"/>
          </p:nvPr>
        </p:nvSpPr>
        <p:spPr>
          <a:xfrm>
            <a:off x="228600" y="6416675"/>
            <a:ext cx="3886200" cy="365125"/>
          </a:xfrm>
        </p:spPr>
        <p:txBody>
          <a:bodyPr/>
          <a:lstStyle/>
          <a:p>
            <a:r>
              <a:rPr lang="en-US" dirty="0" smtClean="0"/>
              <a:t>Copyright © 2016 Pearson Education, Inc.</a:t>
            </a:r>
            <a:endParaRPr lang="en-US" dirty="0"/>
          </a:p>
        </p:txBody>
      </p:sp>
      <p:sp>
        <p:nvSpPr>
          <p:cNvPr id="6" name="TextBox 5"/>
          <p:cNvSpPr txBox="1"/>
          <p:nvPr/>
        </p:nvSpPr>
        <p:spPr>
          <a:xfrm>
            <a:off x="8077200" y="6477000"/>
            <a:ext cx="794331" cy="261610"/>
          </a:xfrm>
          <a:prstGeom prst="rect">
            <a:avLst/>
          </a:prstGeom>
          <a:noFill/>
        </p:spPr>
        <p:txBody>
          <a:bodyPr wrap="square" rtlCol="0">
            <a:spAutoFit/>
          </a:bodyPr>
          <a:lstStyle/>
          <a:p>
            <a:r>
              <a:rPr lang="en-US" sz="1100" dirty="0" smtClean="0"/>
              <a:t>11 - 9</a:t>
            </a:r>
            <a:endParaRPr lang="en-US" sz="1100" dirty="0"/>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a:xfrm>
            <a:off x="381000" y="274638"/>
            <a:ext cx="8382000" cy="1143000"/>
          </a:xfrm>
        </p:spPr>
        <p:txBody>
          <a:bodyPr>
            <a:noAutofit/>
          </a:bodyPr>
          <a:lstStyle/>
          <a:p>
            <a:pPr algn="ctr"/>
            <a:r>
              <a:rPr lang="en-US" sz="3000" dirty="0" smtClean="0"/>
              <a:t>Exhibit 11-3 </a:t>
            </a:r>
            <a:br>
              <a:rPr lang="en-US" sz="3000" dirty="0" smtClean="0"/>
            </a:br>
            <a:r>
              <a:rPr lang="en-US" sz="3000" dirty="0" smtClean="0"/>
              <a:t>Benefits and Drawbacks of Collaborative  Work</a:t>
            </a:r>
            <a:endParaRPr lang="en-US" sz="3000" dirty="0" smtClean="0">
              <a:latin typeface="Calibri" pitchFamily="34" charset="0"/>
            </a:endParaRPr>
          </a:p>
        </p:txBody>
      </p:sp>
      <p:sp>
        <p:nvSpPr>
          <p:cNvPr id="4" name="Content Placeholder 3"/>
          <p:cNvSpPr>
            <a:spLocks noGrp="1"/>
          </p:cNvSpPr>
          <p:nvPr>
            <p:ph idx="1"/>
          </p:nvPr>
        </p:nvSpPr>
        <p:spPr/>
        <p:txBody>
          <a:bodyPr/>
          <a:lstStyle/>
          <a:p>
            <a:endParaRPr lang="en-US" dirty="0"/>
          </a:p>
        </p:txBody>
      </p:sp>
      <p:pic>
        <p:nvPicPr>
          <p:cNvPr id="50178" name="Picture 2"/>
          <p:cNvPicPr>
            <a:picLocks noChangeAspect="1" noChangeArrowheads="1"/>
          </p:cNvPicPr>
          <p:nvPr/>
        </p:nvPicPr>
        <p:blipFill>
          <a:blip r:embed="rId3" cstate="print"/>
          <a:srcRect/>
          <a:stretch>
            <a:fillRect/>
          </a:stretch>
        </p:blipFill>
        <p:spPr bwMode="auto">
          <a:xfrm>
            <a:off x="228601" y="1600200"/>
            <a:ext cx="8915400" cy="3886200"/>
          </a:xfrm>
          <a:prstGeom prst="rect">
            <a:avLst/>
          </a:prstGeom>
          <a:noFill/>
          <a:ln w="9525">
            <a:noFill/>
            <a:miter lim="800000"/>
            <a:headEnd/>
            <a:tailEnd/>
          </a:ln>
        </p:spPr>
      </p:pic>
      <p:sp>
        <p:nvSpPr>
          <p:cNvPr id="5" name="Footer Placeholder 4"/>
          <p:cNvSpPr>
            <a:spLocks noGrp="1"/>
          </p:cNvSpPr>
          <p:nvPr>
            <p:ph type="ftr" sz="quarter" idx="11"/>
          </p:nvPr>
        </p:nvSpPr>
        <p:spPr>
          <a:xfrm>
            <a:off x="228600" y="6416675"/>
            <a:ext cx="3657600" cy="365125"/>
          </a:xfrm>
        </p:spPr>
        <p:txBody>
          <a:bodyPr/>
          <a:lstStyle/>
          <a:p>
            <a:r>
              <a:rPr lang="en-US" dirty="0" smtClean="0"/>
              <a:t>Copyright © 2016 Pearson Education, Inc.</a:t>
            </a:r>
            <a:endParaRPr lang="en-US" dirty="0"/>
          </a:p>
        </p:txBody>
      </p:sp>
      <p:sp>
        <p:nvSpPr>
          <p:cNvPr id="6" name="TextBox 5"/>
          <p:cNvSpPr txBox="1"/>
          <p:nvPr/>
        </p:nvSpPr>
        <p:spPr>
          <a:xfrm>
            <a:off x="8305800" y="6400800"/>
            <a:ext cx="641931" cy="261610"/>
          </a:xfrm>
          <a:prstGeom prst="rect">
            <a:avLst/>
          </a:prstGeom>
          <a:noFill/>
        </p:spPr>
        <p:txBody>
          <a:bodyPr wrap="square" rtlCol="0">
            <a:spAutoFit/>
          </a:bodyPr>
          <a:lstStyle/>
          <a:p>
            <a:r>
              <a:rPr lang="en-US" sz="1100" dirty="0" smtClean="0"/>
              <a:t>11 - 10</a:t>
            </a:r>
            <a:endParaRPr lang="en-US" sz="1100" dirty="0"/>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p:txBody>
          <a:bodyPr>
            <a:normAutofit/>
          </a:bodyPr>
          <a:lstStyle/>
          <a:p>
            <a:pPr algn="ctr"/>
            <a:r>
              <a:rPr lang="en-US" sz="3600" dirty="0" smtClean="0"/>
              <a:t>Internal Collaboration</a:t>
            </a:r>
            <a:endParaRPr lang="en-US" sz="3600" dirty="0" smtClean="0">
              <a:latin typeface="Calibri" pitchFamily="34" charset="0"/>
            </a:endParaRPr>
          </a:p>
        </p:txBody>
      </p:sp>
      <p:sp>
        <p:nvSpPr>
          <p:cNvPr id="5" name="Content Placeholder 4"/>
          <p:cNvSpPr>
            <a:spLocks noGrp="1"/>
          </p:cNvSpPr>
          <p:nvPr>
            <p:ph idx="1"/>
          </p:nvPr>
        </p:nvSpPr>
        <p:spPr>
          <a:xfrm>
            <a:off x="304800" y="1600201"/>
            <a:ext cx="8153400" cy="3733800"/>
          </a:xfrm>
        </p:spPr>
        <p:txBody>
          <a:bodyPr>
            <a:normAutofit/>
          </a:bodyPr>
          <a:lstStyle/>
          <a:p>
            <a:r>
              <a:rPr lang="en-US" sz="2400" b="1" dirty="0" smtClean="0">
                <a:latin typeface="Arial" pitchFamily="34" charset="0"/>
                <a:cs typeface="Arial" pitchFamily="34" charset="0"/>
              </a:rPr>
              <a:t>Communities of Practice </a:t>
            </a:r>
            <a:r>
              <a:rPr lang="en-US" sz="2400" dirty="0"/>
              <a:t>– </a:t>
            </a:r>
            <a:endParaRPr lang="en-US" sz="2400" dirty="0" smtClean="0"/>
          </a:p>
          <a:p>
            <a:pPr marL="68580" indent="0">
              <a:buNone/>
            </a:pPr>
            <a:r>
              <a:rPr lang="en-US" sz="2400" dirty="0" smtClean="0">
                <a:latin typeface="Arial"/>
                <a:cs typeface="Arial"/>
              </a:rPr>
              <a:t>groups </a:t>
            </a:r>
            <a:r>
              <a:rPr lang="en-US" sz="2400" dirty="0">
                <a:latin typeface="Arial"/>
                <a:cs typeface="Arial"/>
              </a:rPr>
              <a:t>of people who share a </a:t>
            </a:r>
            <a:endParaRPr lang="en-US" sz="2400" dirty="0" smtClean="0">
              <a:latin typeface="Arial"/>
              <a:cs typeface="Arial"/>
            </a:endParaRPr>
          </a:p>
          <a:p>
            <a:pPr marL="68580" indent="0">
              <a:buNone/>
            </a:pPr>
            <a:r>
              <a:rPr lang="en-US" sz="2400" dirty="0" smtClean="0">
                <a:latin typeface="Arial"/>
                <a:cs typeface="Arial"/>
              </a:rPr>
              <a:t>concern</a:t>
            </a:r>
            <a:r>
              <a:rPr lang="en-US" sz="2400" dirty="0">
                <a:latin typeface="Arial"/>
                <a:cs typeface="Arial"/>
              </a:rPr>
              <a:t>, a set of problems, </a:t>
            </a:r>
            <a:r>
              <a:rPr lang="en-US" sz="2400" dirty="0" smtClean="0">
                <a:latin typeface="Arial"/>
                <a:cs typeface="Arial"/>
              </a:rPr>
              <a:t>or </a:t>
            </a:r>
            <a:r>
              <a:rPr lang="en-US" sz="2400" dirty="0">
                <a:latin typeface="Arial"/>
                <a:cs typeface="Arial"/>
              </a:rPr>
              <a:t>a </a:t>
            </a:r>
            <a:endParaRPr lang="en-US" sz="2400" dirty="0" smtClean="0">
              <a:latin typeface="Arial"/>
              <a:cs typeface="Arial"/>
            </a:endParaRPr>
          </a:p>
          <a:p>
            <a:pPr marL="68580" indent="0">
              <a:buNone/>
            </a:pPr>
            <a:r>
              <a:rPr lang="en-US" sz="2400" dirty="0" smtClean="0">
                <a:latin typeface="Arial"/>
                <a:cs typeface="Arial"/>
              </a:rPr>
              <a:t>passion </a:t>
            </a:r>
            <a:r>
              <a:rPr lang="en-US" sz="2400" dirty="0">
                <a:latin typeface="Arial"/>
                <a:cs typeface="Arial"/>
              </a:rPr>
              <a:t>about a topic, and who </a:t>
            </a:r>
            <a:endParaRPr lang="en-US" sz="2400" dirty="0" smtClean="0">
              <a:latin typeface="Arial"/>
              <a:cs typeface="Arial"/>
            </a:endParaRPr>
          </a:p>
          <a:p>
            <a:pPr marL="68580" indent="0">
              <a:buNone/>
            </a:pPr>
            <a:r>
              <a:rPr lang="en-US" sz="2400" dirty="0" smtClean="0">
                <a:latin typeface="Arial"/>
                <a:cs typeface="Arial"/>
              </a:rPr>
              <a:t>deepen </a:t>
            </a:r>
            <a:r>
              <a:rPr lang="en-US" sz="2400" dirty="0">
                <a:latin typeface="Arial"/>
                <a:cs typeface="Arial"/>
              </a:rPr>
              <a:t>their knowledge and </a:t>
            </a:r>
            <a:endParaRPr lang="en-US" sz="2400" dirty="0" smtClean="0">
              <a:latin typeface="Arial"/>
              <a:cs typeface="Arial"/>
            </a:endParaRPr>
          </a:p>
          <a:p>
            <a:pPr marL="68580" indent="0">
              <a:buNone/>
            </a:pPr>
            <a:r>
              <a:rPr lang="en-US" sz="2400" dirty="0" smtClean="0">
                <a:latin typeface="Arial"/>
                <a:cs typeface="Arial"/>
              </a:rPr>
              <a:t>expertise </a:t>
            </a:r>
            <a:r>
              <a:rPr lang="en-US" sz="2400" dirty="0">
                <a:latin typeface="Arial"/>
                <a:cs typeface="Arial"/>
              </a:rPr>
              <a:t>in that area by </a:t>
            </a:r>
            <a:endParaRPr lang="en-US" sz="2400" dirty="0" smtClean="0">
              <a:latin typeface="Arial"/>
              <a:cs typeface="Arial"/>
            </a:endParaRPr>
          </a:p>
          <a:p>
            <a:pPr marL="68580" indent="0">
              <a:buNone/>
            </a:pPr>
            <a:r>
              <a:rPr lang="en-US" sz="2400" dirty="0" smtClean="0">
                <a:latin typeface="Arial"/>
                <a:cs typeface="Arial"/>
              </a:rPr>
              <a:t>interacting </a:t>
            </a:r>
            <a:r>
              <a:rPr lang="en-US" sz="2400" dirty="0">
                <a:latin typeface="Arial"/>
                <a:cs typeface="Arial"/>
              </a:rPr>
              <a:t>on an ongoing basis.</a:t>
            </a:r>
          </a:p>
          <a:p>
            <a:pPr marL="68580" indent="0">
              <a:buNone/>
            </a:pPr>
            <a:endParaRPr lang="en-US" sz="2400" b="1" dirty="0">
              <a:latin typeface="Arial"/>
              <a:cs typeface="Arial"/>
            </a:endParaRPr>
          </a:p>
        </p:txBody>
      </p:sp>
      <p:pic>
        <p:nvPicPr>
          <p:cNvPr id="52227" name="Picture 2"/>
          <p:cNvPicPr>
            <a:picLocks noChangeAspect="1" noChangeArrowheads="1"/>
          </p:cNvPicPr>
          <p:nvPr/>
        </p:nvPicPr>
        <p:blipFill>
          <a:blip r:embed="rId3" cstate="print"/>
          <a:srcRect/>
          <a:stretch>
            <a:fillRect/>
          </a:stretch>
        </p:blipFill>
        <p:spPr bwMode="auto">
          <a:xfrm>
            <a:off x="4878388" y="1538288"/>
            <a:ext cx="4265612" cy="3262312"/>
          </a:xfrm>
          <a:prstGeom prst="rect">
            <a:avLst/>
          </a:prstGeom>
          <a:noFill/>
          <a:ln w="9525">
            <a:noFill/>
            <a:miter lim="800000"/>
            <a:headEnd/>
            <a:tailEnd/>
          </a:ln>
        </p:spPr>
      </p:pic>
      <p:sp>
        <p:nvSpPr>
          <p:cNvPr id="6" name="Footer Placeholder 5"/>
          <p:cNvSpPr>
            <a:spLocks noGrp="1"/>
          </p:cNvSpPr>
          <p:nvPr>
            <p:ph type="ftr" sz="quarter" idx="11"/>
          </p:nvPr>
        </p:nvSpPr>
        <p:spPr>
          <a:xfrm>
            <a:off x="228600" y="6416675"/>
            <a:ext cx="4038600" cy="365125"/>
          </a:xfrm>
        </p:spPr>
        <p:txBody>
          <a:bodyPr/>
          <a:lstStyle/>
          <a:p>
            <a:r>
              <a:rPr lang="en-US" dirty="0" smtClean="0"/>
              <a:t>Copyright © 2016 Pearson Education, Inc.</a:t>
            </a:r>
            <a:endParaRPr lang="en-US" dirty="0"/>
          </a:p>
        </p:txBody>
      </p:sp>
      <p:sp>
        <p:nvSpPr>
          <p:cNvPr id="7" name="TextBox 6"/>
          <p:cNvSpPr txBox="1"/>
          <p:nvPr/>
        </p:nvSpPr>
        <p:spPr>
          <a:xfrm>
            <a:off x="8077200" y="6477000"/>
            <a:ext cx="946731" cy="430887"/>
          </a:xfrm>
          <a:prstGeom prst="rect">
            <a:avLst/>
          </a:prstGeom>
          <a:noFill/>
        </p:spPr>
        <p:txBody>
          <a:bodyPr wrap="square" rtlCol="0">
            <a:spAutoFit/>
          </a:bodyPr>
          <a:lstStyle/>
          <a:p>
            <a:r>
              <a:rPr lang="en-US" sz="1100" dirty="0" smtClean="0"/>
              <a:t>11 – 11</a:t>
            </a:r>
          </a:p>
          <a:p>
            <a:endParaRPr lang="en-US" sz="1100" dirty="0"/>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p:txBody>
          <a:bodyPr>
            <a:normAutofit fontScale="90000"/>
          </a:bodyPr>
          <a:lstStyle/>
          <a:p>
            <a:pPr algn="ctr"/>
            <a:r>
              <a:rPr lang="en-US" sz="3600" dirty="0" smtClean="0"/>
              <a:t>Exhibit 11- 4</a:t>
            </a:r>
            <a:br>
              <a:rPr lang="en-US" sz="3600" dirty="0" smtClean="0"/>
            </a:br>
            <a:r>
              <a:rPr lang="en-US" sz="3600" dirty="0" smtClean="0"/>
              <a:t>Making Communities of</a:t>
            </a:r>
            <a:br>
              <a:rPr lang="en-US" sz="3600" dirty="0" smtClean="0"/>
            </a:br>
            <a:r>
              <a:rPr lang="en-US" sz="3600" dirty="0" smtClean="0"/>
              <a:t>Practice  Work</a:t>
            </a:r>
            <a:endParaRPr lang="en-US" sz="3600" dirty="0" smtClean="0">
              <a:latin typeface="Calibri" pitchFamily="34" charset="0"/>
            </a:endParaRPr>
          </a:p>
        </p:txBody>
      </p:sp>
      <p:sp>
        <p:nvSpPr>
          <p:cNvPr id="5" name="Content Placeholder 4"/>
          <p:cNvSpPr>
            <a:spLocks noGrp="1"/>
          </p:cNvSpPr>
          <p:nvPr>
            <p:ph idx="1"/>
          </p:nvPr>
        </p:nvSpPr>
        <p:spPr/>
        <p:txBody>
          <a:bodyPr/>
          <a:lstStyle/>
          <a:p>
            <a:endParaRPr lang="en-US"/>
          </a:p>
        </p:txBody>
      </p:sp>
      <p:sp>
        <p:nvSpPr>
          <p:cNvPr id="54274" name="Rectangle 3"/>
          <p:cNvSpPr txBox="1">
            <a:spLocks/>
          </p:cNvSpPr>
          <p:nvPr/>
        </p:nvSpPr>
        <p:spPr bwMode="auto">
          <a:xfrm>
            <a:off x="457200" y="1600200"/>
            <a:ext cx="8229600" cy="4525963"/>
          </a:xfrm>
          <a:prstGeom prst="rect">
            <a:avLst/>
          </a:prstGeom>
          <a:noFill/>
          <a:ln w="9525">
            <a:noFill/>
            <a:miter lim="800000"/>
            <a:headEnd/>
            <a:tailEnd/>
          </a:ln>
        </p:spPr>
        <p:txBody>
          <a:bodyPr/>
          <a:lstStyle/>
          <a:p>
            <a:pPr marL="342900" indent="-342900" eaLnBrk="0" hangingPunct="0">
              <a:lnSpc>
                <a:spcPct val="80000"/>
              </a:lnSpc>
              <a:spcBef>
                <a:spcPct val="35000"/>
              </a:spcBef>
              <a:buFont typeface="Arial" charset="0"/>
              <a:buChar char="•"/>
            </a:pPr>
            <a:endParaRPr lang="en-US" sz="2800"/>
          </a:p>
        </p:txBody>
      </p:sp>
      <p:pic>
        <p:nvPicPr>
          <p:cNvPr id="54275" name="Picture 2"/>
          <p:cNvPicPr>
            <a:picLocks noChangeAspect="1" noChangeArrowheads="1"/>
          </p:cNvPicPr>
          <p:nvPr/>
        </p:nvPicPr>
        <p:blipFill>
          <a:blip r:embed="rId3" cstate="print"/>
          <a:srcRect/>
          <a:stretch>
            <a:fillRect/>
          </a:stretch>
        </p:blipFill>
        <p:spPr bwMode="auto">
          <a:xfrm>
            <a:off x="381000" y="1600200"/>
            <a:ext cx="8382000" cy="3886200"/>
          </a:xfrm>
          <a:prstGeom prst="rect">
            <a:avLst/>
          </a:prstGeom>
          <a:noFill/>
          <a:ln w="9525">
            <a:noFill/>
            <a:miter lim="800000"/>
            <a:headEnd/>
            <a:tailEnd/>
          </a:ln>
        </p:spPr>
      </p:pic>
      <p:sp>
        <p:nvSpPr>
          <p:cNvPr id="6" name="Footer Placeholder 5"/>
          <p:cNvSpPr>
            <a:spLocks noGrp="1"/>
          </p:cNvSpPr>
          <p:nvPr>
            <p:ph type="ftr" sz="quarter" idx="11"/>
          </p:nvPr>
        </p:nvSpPr>
        <p:spPr>
          <a:xfrm>
            <a:off x="228600" y="6416675"/>
            <a:ext cx="4724400" cy="365125"/>
          </a:xfrm>
        </p:spPr>
        <p:txBody>
          <a:bodyPr/>
          <a:lstStyle/>
          <a:p>
            <a:r>
              <a:rPr lang="en-US" dirty="0" smtClean="0"/>
              <a:t>Copyright © 2016 Pearson Education, Inc.</a:t>
            </a:r>
            <a:endParaRPr lang="en-US" dirty="0"/>
          </a:p>
        </p:txBody>
      </p:sp>
      <p:sp>
        <p:nvSpPr>
          <p:cNvPr id="7" name="TextBox 6"/>
          <p:cNvSpPr txBox="1"/>
          <p:nvPr/>
        </p:nvSpPr>
        <p:spPr>
          <a:xfrm>
            <a:off x="8382000" y="6400800"/>
            <a:ext cx="609600" cy="261610"/>
          </a:xfrm>
          <a:prstGeom prst="rect">
            <a:avLst/>
          </a:prstGeom>
          <a:noFill/>
        </p:spPr>
        <p:txBody>
          <a:bodyPr wrap="square" rtlCol="0">
            <a:spAutoFit/>
          </a:bodyPr>
          <a:lstStyle/>
          <a:p>
            <a:r>
              <a:rPr lang="en-US" sz="1000" dirty="0" smtClean="0"/>
              <a:t>11 - </a:t>
            </a:r>
            <a:r>
              <a:rPr lang="en-US" sz="1100" dirty="0" smtClean="0"/>
              <a:t>12</a:t>
            </a:r>
            <a:endParaRPr lang="en-US" sz="1100" dirty="0"/>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p:txBody>
          <a:bodyPr/>
          <a:lstStyle/>
          <a:p>
            <a:pPr algn="ctr"/>
            <a:r>
              <a:rPr lang="en-US" sz="3600" dirty="0" smtClean="0"/>
              <a:t>External Collaboration</a:t>
            </a:r>
            <a:endParaRPr lang="en-US" sz="3600" dirty="0" smtClean="0">
              <a:latin typeface="Calibri" pitchFamily="34" charset="0"/>
            </a:endParaRPr>
          </a:p>
        </p:txBody>
      </p:sp>
      <p:sp>
        <p:nvSpPr>
          <p:cNvPr id="4" name="Content Placeholder 3"/>
          <p:cNvSpPr>
            <a:spLocks noGrp="1"/>
          </p:cNvSpPr>
          <p:nvPr>
            <p:ph idx="1"/>
          </p:nvPr>
        </p:nvSpPr>
        <p:spPr/>
        <p:txBody>
          <a:bodyPr>
            <a:normAutofit/>
          </a:bodyPr>
          <a:lstStyle/>
          <a:p>
            <a:pPr indent="-342900" eaLnBrk="0" hangingPunct="0">
              <a:spcBef>
                <a:spcPct val="20000"/>
              </a:spcBef>
            </a:pPr>
            <a:r>
              <a:rPr lang="en-US" sz="2800" b="1" dirty="0" smtClean="0">
                <a:latin typeface="Arial" pitchFamily="34" charset="0"/>
                <a:cs typeface="Arial" pitchFamily="34" charset="0"/>
              </a:rPr>
              <a:t>Open innovation </a:t>
            </a:r>
            <a:r>
              <a:rPr lang="en-US" sz="2800" dirty="0" smtClean="0"/>
              <a:t>– opening </a:t>
            </a:r>
            <a:r>
              <a:rPr lang="en-US" sz="2800" dirty="0"/>
              <a:t>up the search for new ideas beyond the organization’s boundaries and allowing innovations to easily transfer inward and </a:t>
            </a:r>
            <a:r>
              <a:rPr lang="en-US" sz="2800" dirty="0" smtClean="0"/>
              <a:t>outward.</a:t>
            </a:r>
          </a:p>
          <a:p>
            <a:pPr indent="-342900" eaLnBrk="0" hangingPunct="0">
              <a:spcBef>
                <a:spcPct val="20000"/>
              </a:spcBef>
            </a:pPr>
            <a:r>
              <a:rPr lang="en-US" sz="2800" b="1" dirty="0" smtClean="0"/>
              <a:t>Strategic </a:t>
            </a:r>
            <a:r>
              <a:rPr lang="en-US" sz="2800" b="1" dirty="0"/>
              <a:t>partnerships </a:t>
            </a:r>
            <a:r>
              <a:rPr lang="en-US" sz="2800" dirty="0"/>
              <a:t>–</a:t>
            </a:r>
            <a:r>
              <a:rPr lang="en-US" sz="2800" b="1" dirty="0" smtClean="0"/>
              <a:t> </a:t>
            </a:r>
            <a:r>
              <a:rPr lang="en-US" sz="2800" dirty="0"/>
              <a:t>collaborative relationships between two or more organizations in which they combine their resources and capabilities for some business purpose.</a:t>
            </a:r>
          </a:p>
          <a:p>
            <a:endParaRPr lang="en-US" sz="2800" b="1" dirty="0">
              <a:latin typeface="Arial" pitchFamily="34" charset="0"/>
              <a:cs typeface="Arial" pitchFamily="34" charset="0"/>
            </a:endParaRPr>
          </a:p>
        </p:txBody>
      </p:sp>
      <p:sp>
        <p:nvSpPr>
          <p:cNvPr id="5" name="Footer Placeholder 4"/>
          <p:cNvSpPr>
            <a:spLocks noGrp="1"/>
          </p:cNvSpPr>
          <p:nvPr>
            <p:ph type="ftr" sz="quarter" idx="11"/>
          </p:nvPr>
        </p:nvSpPr>
        <p:spPr>
          <a:xfrm>
            <a:off x="228600" y="6416675"/>
            <a:ext cx="3733800" cy="365125"/>
          </a:xfrm>
        </p:spPr>
        <p:txBody>
          <a:bodyPr/>
          <a:lstStyle/>
          <a:p>
            <a:r>
              <a:rPr lang="en-US" dirty="0" smtClean="0"/>
              <a:t>Copyright © 2016 Pearson Education, Inc.</a:t>
            </a:r>
            <a:endParaRPr lang="en-US" dirty="0"/>
          </a:p>
        </p:txBody>
      </p:sp>
      <p:sp>
        <p:nvSpPr>
          <p:cNvPr id="6" name="TextBox 5"/>
          <p:cNvSpPr txBox="1"/>
          <p:nvPr/>
        </p:nvSpPr>
        <p:spPr>
          <a:xfrm>
            <a:off x="8229600" y="6400800"/>
            <a:ext cx="685800" cy="261610"/>
          </a:xfrm>
          <a:prstGeom prst="rect">
            <a:avLst/>
          </a:prstGeom>
          <a:noFill/>
        </p:spPr>
        <p:txBody>
          <a:bodyPr wrap="square" rtlCol="0">
            <a:spAutoFit/>
          </a:bodyPr>
          <a:lstStyle/>
          <a:p>
            <a:r>
              <a:rPr lang="en-US" sz="1100" dirty="0" smtClean="0"/>
              <a:t>11 - 13</a:t>
            </a:r>
            <a:endParaRPr lang="en-US" sz="1100" dirty="0"/>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p:txBody>
          <a:bodyPr>
            <a:normAutofit fontScale="90000"/>
          </a:bodyPr>
          <a:lstStyle/>
          <a:p>
            <a:pPr algn="ctr"/>
            <a:r>
              <a:rPr lang="en-US" sz="3600" dirty="0" smtClean="0"/>
              <a:t>Exhibit 11-5 </a:t>
            </a:r>
            <a:br>
              <a:rPr lang="en-US" sz="3600" dirty="0" smtClean="0"/>
            </a:br>
            <a:r>
              <a:rPr lang="en-US" sz="3600" dirty="0" smtClean="0"/>
              <a:t>Benefits and Drawbacks of</a:t>
            </a:r>
            <a:br>
              <a:rPr lang="en-US" sz="3600" dirty="0" smtClean="0"/>
            </a:br>
            <a:r>
              <a:rPr lang="en-US" sz="3600" dirty="0" smtClean="0"/>
              <a:t>Open Innovation</a:t>
            </a:r>
            <a:endParaRPr lang="en-US" sz="3600" dirty="0" smtClean="0">
              <a:latin typeface="Calibri" pitchFamily="34" charset="0"/>
            </a:endParaRPr>
          </a:p>
        </p:txBody>
      </p:sp>
      <p:sp>
        <p:nvSpPr>
          <p:cNvPr id="58370" name="Rectangle 3"/>
          <p:cNvSpPr txBox="1">
            <a:spLocks/>
          </p:cNvSpPr>
          <p:nvPr/>
        </p:nvSpPr>
        <p:spPr bwMode="auto">
          <a:xfrm>
            <a:off x="457200" y="1905000"/>
            <a:ext cx="8229600" cy="4221163"/>
          </a:xfrm>
          <a:prstGeom prst="rect">
            <a:avLst/>
          </a:prstGeom>
          <a:noFill/>
          <a:ln w="9525">
            <a:noFill/>
            <a:miter lim="800000"/>
            <a:headEnd/>
            <a:tailEnd/>
          </a:ln>
        </p:spPr>
        <p:txBody>
          <a:bodyPr/>
          <a:lstStyle/>
          <a:p>
            <a:pPr marL="342900" indent="-342900" eaLnBrk="0" hangingPunct="0">
              <a:lnSpc>
                <a:spcPct val="80000"/>
              </a:lnSpc>
              <a:spcBef>
                <a:spcPct val="35000"/>
              </a:spcBef>
              <a:buFont typeface="Arial" charset="0"/>
              <a:buChar char="•"/>
            </a:pPr>
            <a:endParaRPr lang="en-US" sz="2800"/>
          </a:p>
        </p:txBody>
      </p:sp>
      <p:sp>
        <p:nvSpPr>
          <p:cNvPr id="6" name="Footer Placeholder 5"/>
          <p:cNvSpPr>
            <a:spLocks noGrp="1"/>
          </p:cNvSpPr>
          <p:nvPr>
            <p:ph type="ftr" sz="quarter" idx="11"/>
          </p:nvPr>
        </p:nvSpPr>
        <p:spPr>
          <a:xfrm>
            <a:off x="228600" y="6416675"/>
            <a:ext cx="3657600" cy="365125"/>
          </a:xfrm>
        </p:spPr>
        <p:txBody>
          <a:bodyPr/>
          <a:lstStyle/>
          <a:p>
            <a:r>
              <a:rPr lang="en-US" dirty="0" smtClean="0"/>
              <a:t>Copyright © 2016 Pearson Education, Inc.</a:t>
            </a:r>
            <a:endParaRPr lang="en-US" dirty="0"/>
          </a:p>
        </p:txBody>
      </p:sp>
      <p:pic>
        <p:nvPicPr>
          <p:cNvPr id="2050" name="Picture 2"/>
          <p:cNvPicPr>
            <a:picLocks noGrp="1" noChangeAspect="1" noChangeArrowheads="1"/>
          </p:cNvPicPr>
          <p:nvPr>
            <p:ph idx="1"/>
          </p:nvPr>
        </p:nvPicPr>
        <p:blipFill>
          <a:blip r:embed="rId3" cstate="print"/>
          <a:srcRect/>
          <a:stretch>
            <a:fillRect/>
          </a:stretch>
        </p:blipFill>
        <p:spPr bwMode="auto">
          <a:xfrm>
            <a:off x="1981200" y="1852612"/>
            <a:ext cx="5486399" cy="3557588"/>
          </a:xfrm>
          <a:prstGeom prst="rect">
            <a:avLst/>
          </a:prstGeom>
          <a:noFill/>
          <a:ln w="9525">
            <a:noFill/>
            <a:miter lim="800000"/>
            <a:headEnd/>
            <a:tailEnd/>
          </a:ln>
        </p:spPr>
      </p:pic>
      <p:sp>
        <p:nvSpPr>
          <p:cNvPr id="8" name="TextBox 7"/>
          <p:cNvSpPr txBox="1"/>
          <p:nvPr/>
        </p:nvSpPr>
        <p:spPr>
          <a:xfrm>
            <a:off x="7848600" y="6400800"/>
            <a:ext cx="1099131" cy="261610"/>
          </a:xfrm>
          <a:prstGeom prst="rect">
            <a:avLst/>
          </a:prstGeom>
          <a:noFill/>
        </p:spPr>
        <p:txBody>
          <a:bodyPr wrap="square" rtlCol="0">
            <a:spAutoFit/>
          </a:bodyPr>
          <a:lstStyle/>
          <a:p>
            <a:r>
              <a:rPr lang="en-US" sz="1100" dirty="0" smtClean="0"/>
              <a:t>11 – 14</a:t>
            </a:r>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p:txBody>
          <a:bodyPr/>
          <a:lstStyle/>
          <a:p>
            <a:pPr algn="ctr"/>
            <a:r>
              <a:rPr lang="en-US" sz="3600" dirty="0" smtClean="0"/>
              <a:t>Flexible Work Arrangements</a:t>
            </a:r>
            <a:endParaRPr lang="en-US" sz="3600" dirty="0" smtClean="0">
              <a:latin typeface="Calibri" pitchFamily="34" charset="0"/>
            </a:endParaRPr>
          </a:p>
        </p:txBody>
      </p:sp>
      <p:sp>
        <p:nvSpPr>
          <p:cNvPr id="5" name="Content Placeholder 4"/>
          <p:cNvSpPr>
            <a:spLocks noGrp="1"/>
          </p:cNvSpPr>
          <p:nvPr>
            <p:ph idx="1"/>
          </p:nvPr>
        </p:nvSpPr>
        <p:spPr/>
        <p:txBody>
          <a:bodyPr>
            <a:normAutofit/>
          </a:bodyPr>
          <a:lstStyle/>
          <a:p>
            <a:r>
              <a:rPr lang="en-US" sz="2800" b="1" dirty="0" smtClean="0">
                <a:latin typeface="Arial" pitchFamily="34" charset="0"/>
                <a:cs typeface="Arial" pitchFamily="34" charset="0"/>
              </a:rPr>
              <a:t>Telecommuting</a:t>
            </a:r>
            <a:endParaRPr lang="en-US" sz="2800" b="1" dirty="0">
              <a:latin typeface="Arial" pitchFamily="34" charset="0"/>
              <a:cs typeface="Arial" pitchFamily="34" charset="0"/>
            </a:endParaRPr>
          </a:p>
        </p:txBody>
      </p:sp>
      <p:sp>
        <p:nvSpPr>
          <p:cNvPr id="60418" name="Rectangle 3"/>
          <p:cNvSpPr txBox="1">
            <a:spLocks/>
          </p:cNvSpPr>
          <p:nvPr/>
        </p:nvSpPr>
        <p:spPr bwMode="auto">
          <a:xfrm>
            <a:off x="228600" y="1628775"/>
            <a:ext cx="4800600" cy="4525963"/>
          </a:xfrm>
          <a:prstGeom prst="rect">
            <a:avLst/>
          </a:prstGeom>
          <a:noFill/>
          <a:ln w="9525">
            <a:noFill/>
            <a:miter lim="800000"/>
            <a:headEnd/>
            <a:tailEnd/>
          </a:ln>
        </p:spPr>
        <p:txBody>
          <a:bodyPr/>
          <a:lstStyle/>
          <a:p>
            <a:pPr marL="342900" indent="-342900" eaLnBrk="0" hangingPunct="0">
              <a:spcBef>
                <a:spcPct val="20000"/>
              </a:spcBef>
            </a:pPr>
            <a:r>
              <a:rPr lang="en-US" sz="2800" b="1" dirty="0" smtClean="0"/>
              <a:t>                                  </a:t>
            </a:r>
            <a:r>
              <a:rPr lang="en-US" sz="2800" dirty="0"/>
              <a:t>– </a:t>
            </a:r>
            <a:r>
              <a:rPr lang="en-US" sz="2800" dirty="0" smtClean="0"/>
              <a:t>a work arrangement in which employees work at home and are linked to the workplace by computer.</a:t>
            </a:r>
          </a:p>
          <a:p>
            <a:pPr marL="342900" indent="-342900" eaLnBrk="0" hangingPunct="0">
              <a:spcBef>
                <a:spcPct val="20000"/>
              </a:spcBef>
              <a:buFont typeface="Arial" charset="0"/>
              <a:buChar char="•"/>
            </a:pPr>
            <a:r>
              <a:rPr lang="en-US" sz="2800" b="1" dirty="0" smtClean="0"/>
              <a:t>Compressed </a:t>
            </a:r>
            <a:r>
              <a:rPr lang="en-US" sz="2800" b="1" dirty="0"/>
              <a:t>workweek</a:t>
            </a:r>
            <a:r>
              <a:rPr lang="en-US" sz="2800" dirty="0"/>
              <a:t> – a workweek where employees work longer hours per day but fewer days per </a:t>
            </a:r>
            <a:r>
              <a:rPr lang="en-US" sz="2800" dirty="0" smtClean="0"/>
              <a:t>week.</a:t>
            </a:r>
            <a:endParaRPr lang="en-US" sz="2800" dirty="0"/>
          </a:p>
          <a:p>
            <a:pPr marL="342900" indent="-342900" eaLnBrk="0" hangingPunct="0">
              <a:spcBef>
                <a:spcPct val="20000"/>
              </a:spcBef>
              <a:buFont typeface="Arial" charset="0"/>
              <a:buChar char="•"/>
            </a:pPr>
            <a:endParaRPr lang="en-US" sz="2800" dirty="0"/>
          </a:p>
        </p:txBody>
      </p:sp>
      <p:pic>
        <p:nvPicPr>
          <p:cNvPr id="60419" name="Picture 2"/>
          <p:cNvPicPr>
            <a:picLocks noChangeAspect="1" noChangeArrowheads="1"/>
          </p:cNvPicPr>
          <p:nvPr/>
        </p:nvPicPr>
        <p:blipFill>
          <a:blip r:embed="rId3" cstate="print"/>
          <a:srcRect/>
          <a:stretch>
            <a:fillRect/>
          </a:stretch>
        </p:blipFill>
        <p:spPr bwMode="auto">
          <a:xfrm>
            <a:off x="5084763" y="1628775"/>
            <a:ext cx="3706812" cy="3476625"/>
          </a:xfrm>
          <a:prstGeom prst="rect">
            <a:avLst/>
          </a:prstGeom>
          <a:noFill/>
          <a:ln w="9525">
            <a:noFill/>
            <a:miter lim="800000"/>
            <a:headEnd/>
            <a:tailEnd/>
          </a:ln>
        </p:spPr>
      </p:pic>
      <p:sp>
        <p:nvSpPr>
          <p:cNvPr id="6" name="Footer Placeholder 5"/>
          <p:cNvSpPr>
            <a:spLocks noGrp="1"/>
          </p:cNvSpPr>
          <p:nvPr>
            <p:ph type="ftr" sz="quarter" idx="11"/>
          </p:nvPr>
        </p:nvSpPr>
        <p:spPr>
          <a:xfrm>
            <a:off x="228600" y="6416675"/>
            <a:ext cx="3657600" cy="365125"/>
          </a:xfrm>
        </p:spPr>
        <p:txBody>
          <a:bodyPr/>
          <a:lstStyle/>
          <a:p>
            <a:r>
              <a:rPr lang="en-US" dirty="0" smtClean="0"/>
              <a:t>Copyright © 2016 Pearson Education, Inc.</a:t>
            </a:r>
            <a:endParaRPr lang="en-US" dirty="0"/>
          </a:p>
        </p:txBody>
      </p:sp>
      <p:sp>
        <p:nvSpPr>
          <p:cNvPr id="7" name="TextBox 6"/>
          <p:cNvSpPr txBox="1"/>
          <p:nvPr/>
        </p:nvSpPr>
        <p:spPr>
          <a:xfrm>
            <a:off x="8305800" y="6400800"/>
            <a:ext cx="641931" cy="261610"/>
          </a:xfrm>
          <a:prstGeom prst="rect">
            <a:avLst/>
          </a:prstGeom>
          <a:noFill/>
        </p:spPr>
        <p:txBody>
          <a:bodyPr wrap="square" rtlCol="0">
            <a:spAutoFit/>
          </a:bodyPr>
          <a:lstStyle/>
          <a:p>
            <a:r>
              <a:rPr lang="en-US" sz="1100" dirty="0" smtClean="0"/>
              <a:t>11 - 15</a:t>
            </a:r>
            <a:endParaRPr lang="en-US" sz="1100" dirty="0"/>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p:txBody>
          <a:bodyPr/>
          <a:lstStyle/>
          <a:p>
            <a:pPr algn="ctr"/>
            <a:r>
              <a:rPr lang="en-US" sz="3600" dirty="0" smtClean="0"/>
              <a:t>Flexible Work Arrangements</a:t>
            </a:r>
            <a:endParaRPr lang="en-US" sz="3600" dirty="0" smtClean="0">
              <a:latin typeface="Calibri" pitchFamily="34" charset="0"/>
            </a:endParaRPr>
          </a:p>
        </p:txBody>
      </p:sp>
      <p:sp>
        <p:nvSpPr>
          <p:cNvPr id="4" name="Content Placeholder 3"/>
          <p:cNvSpPr>
            <a:spLocks noGrp="1"/>
          </p:cNvSpPr>
          <p:nvPr>
            <p:ph idx="1"/>
          </p:nvPr>
        </p:nvSpPr>
        <p:spPr/>
        <p:txBody>
          <a:bodyPr>
            <a:normAutofit/>
          </a:bodyPr>
          <a:lstStyle/>
          <a:p>
            <a:pPr indent="-342900" eaLnBrk="0" hangingPunct="0">
              <a:spcBef>
                <a:spcPct val="20000"/>
              </a:spcBef>
            </a:pPr>
            <a:r>
              <a:rPr lang="en-US" sz="2800" b="1" dirty="0" smtClean="0">
                <a:latin typeface="Arial" pitchFamily="34" charset="0"/>
                <a:cs typeface="Arial" pitchFamily="34" charset="0"/>
              </a:rPr>
              <a:t>Flextime (or flexible work hours) </a:t>
            </a:r>
            <a:r>
              <a:rPr lang="en-US" sz="2800" dirty="0"/>
              <a:t>– a scheduling system in which employees are required to work a specific number of hours a week but are free to vary those hours within certain </a:t>
            </a:r>
            <a:r>
              <a:rPr lang="en-US" sz="2800" dirty="0" smtClean="0"/>
              <a:t>limits.</a:t>
            </a:r>
          </a:p>
          <a:p>
            <a:pPr indent="-342900" eaLnBrk="0" hangingPunct="0">
              <a:spcBef>
                <a:spcPct val="20000"/>
              </a:spcBef>
            </a:pPr>
            <a:r>
              <a:rPr lang="en-US" sz="2800" b="1" dirty="0" smtClean="0"/>
              <a:t>Job </a:t>
            </a:r>
            <a:r>
              <a:rPr lang="en-US" sz="2800" b="1" dirty="0"/>
              <a:t>sharing</a:t>
            </a:r>
            <a:r>
              <a:rPr lang="en-US" sz="2800" dirty="0"/>
              <a:t> – the practice of having two or more people split a full-time job.</a:t>
            </a:r>
          </a:p>
          <a:p>
            <a:endParaRPr lang="en-US" sz="2800" b="1" dirty="0">
              <a:latin typeface="Arial" pitchFamily="34" charset="0"/>
              <a:cs typeface="Arial" pitchFamily="34" charset="0"/>
            </a:endParaRPr>
          </a:p>
        </p:txBody>
      </p:sp>
      <p:sp>
        <p:nvSpPr>
          <p:cNvPr id="5" name="Footer Placeholder 4"/>
          <p:cNvSpPr>
            <a:spLocks noGrp="1"/>
          </p:cNvSpPr>
          <p:nvPr>
            <p:ph type="ftr" sz="quarter" idx="11"/>
          </p:nvPr>
        </p:nvSpPr>
        <p:spPr>
          <a:xfrm>
            <a:off x="228600" y="6416675"/>
            <a:ext cx="3810000" cy="365125"/>
          </a:xfrm>
        </p:spPr>
        <p:txBody>
          <a:bodyPr/>
          <a:lstStyle/>
          <a:p>
            <a:r>
              <a:rPr lang="en-US" dirty="0" smtClean="0"/>
              <a:t>Copyright © 2016 Pearson Education, Inc.</a:t>
            </a:r>
            <a:endParaRPr lang="en-US" dirty="0"/>
          </a:p>
        </p:txBody>
      </p:sp>
      <p:sp>
        <p:nvSpPr>
          <p:cNvPr id="6" name="TextBox 5"/>
          <p:cNvSpPr txBox="1"/>
          <p:nvPr/>
        </p:nvSpPr>
        <p:spPr>
          <a:xfrm>
            <a:off x="8153400" y="6477000"/>
            <a:ext cx="718131" cy="261610"/>
          </a:xfrm>
          <a:prstGeom prst="rect">
            <a:avLst/>
          </a:prstGeom>
          <a:noFill/>
        </p:spPr>
        <p:txBody>
          <a:bodyPr wrap="square" rtlCol="0">
            <a:spAutoFit/>
          </a:bodyPr>
          <a:lstStyle/>
          <a:p>
            <a:r>
              <a:rPr lang="en-US" sz="1100" dirty="0" smtClean="0"/>
              <a:t>11 - 16</a:t>
            </a:r>
            <a:endParaRPr lang="en-US" sz="1100" dirty="0"/>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p:txBody>
          <a:bodyPr/>
          <a:lstStyle/>
          <a:p>
            <a:pPr algn="ctr"/>
            <a:r>
              <a:rPr lang="en-US" sz="3600" dirty="0" smtClean="0"/>
              <a:t>Contingent Workforce</a:t>
            </a:r>
            <a:endParaRPr lang="en-US" sz="3600" dirty="0" smtClean="0">
              <a:latin typeface="Calibri" pitchFamily="34" charset="0"/>
            </a:endParaRPr>
          </a:p>
        </p:txBody>
      </p:sp>
      <p:sp>
        <p:nvSpPr>
          <p:cNvPr id="4" name="Content Placeholder 3"/>
          <p:cNvSpPr>
            <a:spLocks noGrp="1"/>
          </p:cNvSpPr>
          <p:nvPr>
            <p:ph idx="1"/>
          </p:nvPr>
        </p:nvSpPr>
        <p:spPr/>
        <p:txBody>
          <a:bodyPr>
            <a:normAutofit/>
          </a:bodyPr>
          <a:lstStyle/>
          <a:p>
            <a:r>
              <a:rPr lang="en-US" sz="2800" b="1" dirty="0" smtClean="0">
                <a:latin typeface="Arial" pitchFamily="34" charset="0"/>
                <a:cs typeface="Arial" pitchFamily="34" charset="0"/>
              </a:rPr>
              <a:t>Contingent workers</a:t>
            </a:r>
            <a:endParaRPr lang="en-US" sz="2800" b="1" dirty="0">
              <a:latin typeface="Arial" pitchFamily="34" charset="0"/>
              <a:cs typeface="Arial" pitchFamily="34" charset="0"/>
            </a:endParaRPr>
          </a:p>
        </p:txBody>
      </p:sp>
      <p:sp>
        <p:nvSpPr>
          <p:cNvPr id="64514" name="Rectangle 3"/>
          <p:cNvSpPr txBox="1">
            <a:spLocks/>
          </p:cNvSpPr>
          <p:nvPr/>
        </p:nvSpPr>
        <p:spPr bwMode="auto">
          <a:xfrm>
            <a:off x="457200" y="1600200"/>
            <a:ext cx="8229600" cy="4525963"/>
          </a:xfrm>
          <a:prstGeom prst="rect">
            <a:avLst/>
          </a:prstGeom>
          <a:noFill/>
          <a:ln w="9525">
            <a:noFill/>
            <a:miter lim="800000"/>
            <a:headEnd/>
            <a:tailEnd/>
          </a:ln>
        </p:spPr>
        <p:txBody>
          <a:bodyPr/>
          <a:lstStyle/>
          <a:p>
            <a:pPr marL="342900" indent="-342900" eaLnBrk="0" hangingPunct="0">
              <a:spcBef>
                <a:spcPct val="20000"/>
              </a:spcBef>
            </a:pPr>
            <a:r>
              <a:rPr lang="en-US" sz="2800" b="1" dirty="0" smtClean="0"/>
              <a:t>                                       </a:t>
            </a:r>
            <a:r>
              <a:rPr lang="en-US" sz="2800" dirty="0"/>
              <a:t> – </a:t>
            </a:r>
            <a:r>
              <a:rPr lang="en-US" sz="2800" dirty="0" smtClean="0"/>
              <a:t>temporary, freelance, or contract workers whose employment is contingent upon demand for their services.</a:t>
            </a:r>
            <a:endParaRPr lang="en-US" sz="2800" dirty="0"/>
          </a:p>
        </p:txBody>
      </p:sp>
      <p:sp>
        <p:nvSpPr>
          <p:cNvPr id="5" name="Footer Placeholder 4"/>
          <p:cNvSpPr>
            <a:spLocks noGrp="1"/>
          </p:cNvSpPr>
          <p:nvPr>
            <p:ph type="ftr" sz="quarter" idx="11"/>
          </p:nvPr>
        </p:nvSpPr>
        <p:spPr>
          <a:xfrm>
            <a:off x="228600" y="6416675"/>
            <a:ext cx="3657600" cy="365125"/>
          </a:xfrm>
        </p:spPr>
        <p:txBody>
          <a:bodyPr/>
          <a:lstStyle/>
          <a:p>
            <a:r>
              <a:rPr lang="en-US" dirty="0" smtClean="0"/>
              <a:t>Copyright © 2016 Pearson Education, Inc.</a:t>
            </a:r>
            <a:endParaRPr lang="en-US" dirty="0"/>
          </a:p>
        </p:txBody>
      </p:sp>
      <p:sp>
        <p:nvSpPr>
          <p:cNvPr id="6" name="TextBox 5"/>
          <p:cNvSpPr txBox="1"/>
          <p:nvPr/>
        </p:nvSpPr>
        <p:spPr>
          <a:xfrm>
            <a:off x="8305800" y="6477000"/>
            <a:ext cx="685800" cy="261610"/>
          </a:xfrm>
          <a:prstGeom prst="rect">
            <a:avLst/>
          </a:prstGeom>
          <a:noFill/>
        </p:spPr>
        <p:txBody>
          <a:bodyPr wrap="square" rtlCol="0">
            <a:spAutoFit/>
          </a:bodyPr>
          <a:lstStyle/>
          <a:p>
            <a:r>
              <a:rPr lang="en-US" sz="1100" dirty="0" smtClean="0"/>
              <a:t>11 - 17</a:t>
            </a:r>
            <a:endParaRPr lang="en-US" sz="1100" dirty="0"/>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p:txBody>
          <a:bodyPr>
            <a:normAutofit fontScale="90000"/>
          </a:bodyPr>
          <a:lstStyle/>
          <a:p>
            <a:pPr algn="ctr"/>
            <a:r>
              <a:rPr lang="en-US" sz="3600" dirty="0" smtClean="0"/>
              <a:t>Today’s Organizational Design Challenges</a:t>
            </a:r>
            <a:endParaRPr lang="en-US" sz="3600" dirty="0" smtClean="0">
              <a:latin typeface="Calibri" pitchFamily="34" charset="0"/>
            </a:endParaRPr>
          </a:p>
        </p:txBody>
      </p:sp>
      <p:sp>
        <p:nvSpPr>
          <p:cNvPr id="66562" name="Rectangle 3"/>
          <p:cNvSpPr txBox="1">
            <a:spLocks/>
          </p:cNvSpPr>
          <p:nvPr/>
        </p:nvSpPr>
        <p:spPr bwMode="auto">
          <a:xfrm>
            <a:off x="457200" y="1676400"/>
            <a:ext cx="8229600" cy="4525963"/>
          </a:xfrm>
          <a:prstGeom prst="rect">
            <a:avLst/>
          </a:prstGeom>
          <a:noFill/>
          <a:ln w="9525">
            <a:noFill/>
            <a:miter lim="800000"/>
            <a:headEnd/>
            <a:tailEnd/>
          </a:ln>
        </p:spPr>
        <p:txBody>
          <a:bodyPr/>
          <a:lstStyle/>
          <a:p>
            <a:pPr marL="342900" indent="-342900" eaLnBrk="0" hangingPunct="0">
              <a:spcBef>
                <a:spcPct val="20000"/>
              </a:spcBef>
              <a:buFont typeface="Arial" charset="0"/>
              <a:buChar char="•"/>
            </a:pPr>
            <a:r>
              <a:rPr lang="en-US" sz="2800" dirty="0"/>
              <a:t>Keeping Employees Connected – mobile computing and communication technology have given organizations and employees ways to stay connected and to be more </a:t>
            </a:r>
            <a:r>
              <a:rPr lang="en-US" sz="2800" dirty="0" smtClean="0"/>
              <a:t>productive.</a:t>
            </a:r>
            <a:endParaRPr lang="en-US" sz="2800" dirty="0"/>
          </a:p>
          <a:p>
            <a:pPr marL="742950" lvl="1" indent="-285750" eaLnBrk="0" hangingPunct="0">
              <a:spcBef>
                <a:spcPct val="20000"/>
              </a:spcBef>
              <a:buFont typeface="Arial" charset="0"/>
              <a:buChar char="–"/>
            </a:pPr>
            <a:r>
              <a:rPr lang="en-US" sz="2400" dirty="0"/>
              <a:t>e-mail, calendars, wireless networks, corporate databases, video conferences and web cams.</a:t>
            </a:r>
          </a:p>
        </p:txBody>
      </p:sp>
      <p:sp>
        <p:nvSpPr>
          <p:cNvPr id="5" name="Footer Placeholder 4"/>
          <p:cNvSpPr>
            <a:spLocks noGrp="1"/>
          </p:cNvSpPr>
          <p:nvPr>
            <p:ph type="ftr" sz="quarter" idx="11"/>
          </p:nvPr>
        </p:nvSpPr>
        <p:spPr>
          <a:xfrm>
            <a:off x="228600" y="6416675"/>
            <a:ext cx="4267200" cy="365125"/>
          </a:xfrm>
        </p:spPr>
        <p:txBody>
          <a:bodyPr/>
          <a:lstStyle/>
          <a:p>
            <a:r>
              <a:rPr lang="en-US" dirty="0" smtClean="0"/>
              <a:t>Copyright © 2016 Pearson Education, Inc.</a:t>
            </a:r>
            <a:endParaRPr lang="en-US" dirty="0"/>
          </a:p>
        </p:txBody>
      </p:sp>
      <p:sp>
        <p:nvSpPr>
          <p:cNvPr id="6" name="TextBox 5"/>
          <p:cNvSpPr txBox="1"/>
          <p:nvPr/>
        </p:nvSpPr>
        <p:spPr>
          <a:xfrm>
            <a:off x="8153400" y="6400800"/>
            <a:ext cx="794331" cy="261610"/>
          </a:xfrm>
          <a:prstGeom prst="rect">
            <a:avLst/>
          </a:prstGeom>
          <a:noFill/>
        </p:spPr>
        <p:txBody>
          <a:bodyPr wrap="square" rtlCol="0">
            <a:spAutoFit/>
          </a:bodyPr>
          <a:lstStyle/>
          <a:p>
            <a:r>
              <a:rPr lang="en-US" sz="1100" dirty="0" smtClean="0"/>
              <a:t>11 - 18</a:t>
            </a:r>
            <a:endParaRPr lang="en-US" sz="1100" dirty="0"/>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ChangeArrowheads="1"/>
          </p:cNvSpPr>
          <p:nvPr>
            <p:ph type="title"/>
          </p:nvPr>
        </p:nvSpPr>
        <p:spPr/>
        <p:txBody>
          <a:bodyPr>
            <a:normAutofit fontScale="90000"/>
          </a:bodyPr>
          <a:lstStyle/>
          <a:p>
            <a:pPr algn="ctr"/>
            <a:r>
              <a:rPr lang="en-US" sz="3600" dirty="0" smtClean="0"/>
              <a:t>Today’s Organizational Design Challenges (cont.) </a:t>
            </a:r>
            <a:endParaRPr lang="en-US" sz="3600" dirty="0" smtClean="0">
              <a:latin typeface="Calibri" pitchFamily="34" charset="0"/>
            </a:endParaRPr>
          </a:p>
        </p:txBody>
      </p:sp>
      <p:sp>
        <p:nvSpPr>
          <p:cNvPr id="4" name="Content Placeholder 3"/>
          <p:cNvSpPr>
            <a:spLocks noGrp="1"/>
          </p:cNvSpPr>
          <p:nvPr>
            <p:ph idx="1"/>
          </p:nvPr>
        </p:nvSpPr>
        <p:spPr/>
        <p:txBody>
          <a:bodyPr/>
          <a:lstStyle/>
          <a:p>
            <a:r>
              <a:rPr lang="en-US" sz="2800" dirty="0" smtClean="0">
                <a:latin typeface="Arial" pitchFamily="34" charset="0"/>
                <a:cs typeface="Arial" pitchFamily="34" charset="0"/>
              </a:rPr>
              <a:t>Managing Global Structural Issues</a:t>
            </a:r>
            <a:r>
              <a:rPr lang="en-US" dirty="0" smtClean="0"/>
              <a:t> </a:t>
            </a:r>
            <a:endParaRPr lang="en-US" dirty="0"/>
          </a:p>
        </p:txBody>
      </p:sp>
      <p:sp>
        <p:nvSpPr>
          <p:cNvPr id="68610" name="Rectangle 3"/>
          <p:cNvSpPr txBox="1">
            <a:spLocks/>
          </p:cNvSpPr>
          <p:nvPr/>
        </p:nvSpPr>
        <p:spPr bwMode="auto">
          <a:xfrm>
            <a:off x="381000" y="1295400"/>
            <a:ext cx="8229600" cy="4525963"/>
          </a:xfrm>
          <a:prstGeom prst="rect">
            <a:avLst/>
          </a:prstGeom>
          <a:noFill/>
          <a:ln w="9525">
            <a:noFill/>
            <a:miter lim="800000"/>
            <a:headEnd/>
            <a:tailEnd/>
          </a:ln>
        </p:spPr>
        <p:txBody>
          <a:bodyPr/>
          <a:lstStyle/>
          <a:p>
            <a:pPr marL="742950" lvl="1" indent="-285750" eaLnBrk="0" hangingPunct="0">
              <a:spcBef>
                <a:spcPct val="20000"/>
              </a:spcBef>
            </a:pPr>
            <a:endParaRPr lang="en-US" sz="2800" dirty="0" smtClean="0"/>
          </a:p>
          <a:p>
            <a:pPr marL="742950" lvl="1" indent="-285750" eaLnBrk="0" hangingPunct="0">
              <a:spcBef>
                <a:spcPct val="20000"/>
              </a:spcBef>
              <a:buFont typeface="Arial" charset="0"/>
              <a:buChar char="–"/>
            </a:pPr>
            <a:endParaRPr lang="en-US" sz="2800" dirty="0" smtClean="0"/>
          </a:p>
          <a:p>
            <a:pPr marL="742950" lvl="1" indent="-285750" eaLnBrk="0" hangingPunct="0">
              <a:spcBef>
                <a:spcPct val="20000"/>
              </a:spcBef>
              <a:buFont typeface="Arial" charset="0"/>
              <a:buChar char="–"/>
            </a:pPr>
            <a:r>
              <a:rPr lang="en-US" sz="2400" dirty="0" smtClean="0"/>
              <a:t>When </a:t>
            </a:r>
            <a:r>
              <a:rPr lang="en-US" sz="2400" dirty="0"/>
              <a:t>designing or changing structure, managers may need to think about the cultural implications of certain design </a:t>
            </a:r>
            <a:r>
              <a:rPr lang="en-US" sz="2400" dirty="0" smtClean="0"/>
              <a:t>elements.</a:t>
            </a:r>
            <a:endParaRPr lang="en-US" sz="2400" dirty="0"/>
          </a:p>
          <a:p>
            <a:pPr marL="742950" lvl="1" indent="-285750" eaLnBrk="0" hangingPunct="0">
              <a:spcBef>
                <a:spcPct val="20000"/>
              </a:spcBef>
              <a:buFont typeface="Arial" charset="0"/>
              <a:buChar char="–"/>
            </a:pPr>
            <a:r>
              <a:rPr lang="en-US" sz="2400" dirty="0"/>
              <a:t>Formalization may be more important in less economically developed countries and less important in more economically developed countries where employees may have higher levels of professional education and </a:t>
            </a:r>
            <a:r>
              <a:rPr lang="en-US" sz="2400" dirty="0" smtClean="0"/>
              <a:t>skills.</a:t>
            </a:r>
            <a:endParaRPr lang="en-US" sz="2400" dirty="0"/>
          </a:p>
        </p:txBody>
      </p:sp>
      <p:sp>
        <p:nvSpPr>
          <p:cNvPr id="5" name="Footer Placeholder 4"/>
          <p:cNvSpPr>
            <a:spLocks noGrp="1"/>
          </p:cNvSpPr>
          <p:nvPr>
            <p:ph type="ftr" sz="quarter" idx="11"/>
          </p:nvPr>
        </p:nvSpPr>
        <p:spPr>
          <a:xfrm>
            <a:off x="228600" y="6416675"/>
            <a:ext cx="3505200" cy="365125"/>
          </a:xfrm>
        </p:spPr>
        <p:txBody>
          <a:bodyPr/>
          <a:lstStyle/>
          <a:p>
            <a:r>
              <a:rPr lang="en-US" dirty="0" smtClean="0"/>
              <a:t>Copyright © 2016 Pearson Education, Inc.</a:t>
            </a:r>
            <a:endParaRPr lang="en-US" dirty="0"/>
          </a:p>
        </p:txBody>
      </p:sp>
      <p:sp>
        <p:nvSpPr>
          <p:cNvPr id="6" name="TextBox 5"/>
          <p:cNvSpPr txBox="1"/>
          <p:nvPr/>
        </p:nvSpPr>
        <p:spPr>
          <a:xfrm>
            <a:off x="8001000" y="6400800"/>
            <a:ext cx="870531" cy="261610"/>
          </a:xfrm>
          <a:prstGeom prst="rect">
            <a:avLst/>
          </a:prstGeom>
          <a:noFill/>
        </p:spPr>
        <p:txBody>
          <a:bodyPr wrap="square" rtlCol="0">
            <a:spAutoFit/>
          </a:bodyPr>
          <a:lstStyle/>
          <a:p>
            <a:r>
              <a:rPr lang="en-US" sz="1100" dirty="0" smtClean="0"/>
              <a:t>11 - 19</a:t>
            </a:r>
            <a:endParaRPr lang="en-US" sz="1100" dirty="0"/>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ChangeArrowheads="1"/>
          </p:cNvSpPr>
          <p:nvPr>
            <p:ph type="title"/>
          </p:nvPr>
        </p:nvSpPr>
        <p:spPr/>
        <p:txBody>
          <a:bodyPr/>
          <a:lstStyle/>
          <a:p>
            <a:pPr algn="ctr"/>
            <a:r>
              <a:rPr lang="en-US" sz="3600" dirty="0" smtClean="0">
                <a:latin typeface="Calibri" pitchFamily="34" charset="0"/>
              </a:rPr>
              <a:t>Review Learning Objective 11.1</a:t>
            </a:r>
          </a:p>
        </p:txBody>
      </p:sp>
      <p:sp>
        <p:nvSpPr>
          <p:cNvPr id="70658" name="Rectangle 3"/>
          <p:cNvSpPr txBox="1">
            <a:spLocks/>
          </p:cNvSpPr>
          <p:nvPr/>
        </p:nvSpPr>
        <p:spPr bwMode="auto">
          <a:xfrm>
            <a:off x="381000" y="1524000"/>
            <a:ext cx="8229600" cy="4525963"/>
          </a:xfrm>
          <a:prstGeom prst="rect">
            <a:avLst/>
          </a:prstGeom>
          <a:noFill/>
          <a:ln w="9525">
            <a:noFill/>
            <a:miter lim="800000"/>
            <a:headEnd/>
            <a:tailEnd/>
          </a:ln>
        </p:spPr>
        <p:txBody>
          <a:bodyPr/>
          <a:lstStyle/>
          <a:p>
            <a:pPr marL="457200" indent="-457200" eaLnBrk="0" hangingPunct="0">
              <a:lnSpc>
                <a:spcPct val="80000"/>
              </a:lnSpc>
              <a:spcBef>
                <a:spcPct val="35000"/>
              </a:spcBef>
              <a:buFont typeface="Arial"/>
              <a:buChar char="•"/>
            </a:pPr>
            <a:r>
              <a:rPr lang="en-US" sz="2800" b="1" dirty="0" smtClean="0"/>
              <a:t>Describe </a:t>
            </a:r>
            <a:r>
              <a:rPr lang="en-US" sz="2800" b="1" dirty="0"/>
              <a:t>contemporary organizational </a:t>
            </a:r>
            <a:r>
              <a:rPr lang="en-US" sz="2800" b="1" dirty="0" smtClean="0"/>
              <a:t>designs.</a:t>
            </a:r>
            <a:endParaRPr lang="en-US" sz="2800" b="1" dirty="0"/>
          </a:p>
          <a:p>
            <a:pPr marL="742950" lvl="1" indent="-285750" eaLnBrk="0" hangingPunct="0">
              <a:lnSpc>
                <a:spcPct val="80000"/>
              </a:lnSpc>
              <a:spcBef>
                <a:spcPct val="35000"/>
              </a:spcBef>
              <a:buFont typeface="Arial" charset="0"/>
              <a:buChar char="–"/>
            </a:pPr>
            <a:r>
              <a:rPr lang="en-US" sz="2600" dirty="0"/>
              <a:t>Team structure </a:t>
            </a:r>
            <a:r>
              <a:rPr lang="en-US" sz="2800" dirty="0" smtClean="0"/>
              <a:t>–</a:t>
            </a:r>
            <a:r>
              <a:rPr lang="en-US" sz="2600" dirty="0" smtClean="0"/>
              <a:t> </a:t>
            </a:r>
            <a:r>
              <a:rPr lang="en-US" sz="2600" dirty="0"/>
              <a:t>the entire organization is made up of work teams.</a:t>
            </a:r>
          </a:p>
          <a:p>
            <a:pPr marL="742950" lvl="1" indent="-285750" eaLnBrk="0" hangingPunct="0">
              <a:spcBef>
                <a:spcPct val="20000"/>
              </a:spcBef>
              <a:buFont typeface="Arial" charset="0"/>
              <a:buChar char="–"/>
            </a:pPr>
            <a:r>
              <a:rPr lang="en-US" sz="2600" dirty="0"/>
              <a:t>Matrix structure </a:t>
            </a:r>
            <a:r>
              <a:rPr lang="en-US" sz="2800" dirty="0" smtClean="0"/>
              <a:t>–</a:t>
            </a:r>
            <a:r>
              <a:rPr lang="en-US" sz="2600" dirty="0" smtClean="0"/>
              <a:t> </a:t>
            </a:r>
            <a:r>
              <a:rPr lang="en-US" sz="2600" dirty="0"/>
              <a:t>assigns specialists from different functional departments to work on one or more projects being led by project </a:t>
            </a:r>
            <a:r>
              <a:rPr lang="en-US" sz="2600" dirty="0" smtClean="0"/>
              <a:t>managers.</a:t>
            </a:r>
            <a:endParaRPr lang="en-US" sz="2600" dirty="0"/>
          </a:p>
          <a:p>
            <a:pPr marL="742950" lvl="1" indent="-285750" eaLnBrk="0" hangingPunct="0">
              <a:spcBef>
                <a:spcPct val="20000"/>
              </a:spcBef>
              <a:buFont typeface="Arial" charset="0"/>
              <a:buChar char="–"/>
            </a:pPr>
            <a:r>
              <a:rPr lang="en-US" sz="2600" dirty="0"/>
              <a:t>Project structure </a:t>
            </a:r>
            <a:r>
              <a:rPr lang="en-US" sz="2800" dirty="0"/>
              <a:t>– </a:t>
            </a:r>
            <a:r>
              <a:rPr lang="en-US" sz="2600" dirty="0"/>
              <a:t>e</a:t>
            </a:r>
            <a:r>
              <a:rPr lang="en-US" sz="2600" dirty="0" smtClean="0"/>
              <a:t>mployees </a:t>
            </a:r>
            <a:r>
              <a:rPr lang="en-US" sz="2600" dirty="0"/>
              <a:t>continuously work on projects.</a:t>
            </a:r>
          </a:p>
          <a:p>
            <a:pPr marL="742950" lvl="1" indent="-285750" eaLnBrk="0" hangingPunct="0">
              <a:spcBef>
                <a:spcPct val="20000"/>
              </a:spcBef>
              <a:buFont typeface="Arial" charset="0"/>
              <a:buChar char="–"/>
            </a:pPr>
            <a:endParaRPr lang="en-US" sz="9600" dirty="0"/>
          </a:p>
        </p:txBody>
      </p:sp>
      <p:sp>
        <p:nvSpPr>
          <p:cNvPr id="5" name="Footer Placeholder 4"/>
          <p:cNvSpPr>
            <a:spLocks noGrp="1"/>
          </p:cNvSpPr>
          <p:nvPr>
            <p:ph type="ftr" sz="quarter" idx="11"/>
          </p:nvPr>
        </p:nvSpPr>
        <p:spPr/>
        <p:txBody>
          <a:bodyPr/>
          <a:lstStyle/>
          <a:p>
            <a:r>
              <a:rPr lang="en-US" smtClean="0"/>
              <a:t>Copyright © 2016 Pearson Education, Inc.</a:t>
            </a:r>
            <a:endParaRPr lang="en-US"/>
          </a:p>
        </p:txBody>
      </p:sp>
      <p:sp>
        <p:nvSpPr>
          <p:cNvPr id="6" name="TextBox 5"/>
          <p:cNvSpPr txBox="1"/>
          <p:nvPr/>
        </p:nvSpPr>
        <p:spPr>
          <a:xfrm>
            <a:off x="8001000" y="6400800"/>
            <a:ext cx="870531" cy="261610"/>
          </a:xfrm>
          <a:prstGeom prst="rect">
            <a:avLst/>
          </a:prstGeom>
          <a:noFill/>
        </p:spPr>
        <p:txBody>
          <a:bodyPr wrap="square" rtlCol="0">
            <a:spAutoFit/>
          </a:bodyPr>
          <a:lstStyle/>
          <a:p>
            <a:r>
              <a:rPr lang="en-US" sz="1100" dirty="0" smtClean="0"/>
              <a:t>11 - 20</a:t>
            </a:r>
            <a:endParaRPr lang="en-US" sz="1100" dirty="0"/>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ChangeArrowheads="1"/>
          </p:cNvSpPr>
          <p:nvPr>
            <p:ph type="title"/>
          </p:nvPr>
        </p:nvSpPr>
        <p:spPr/>
        <p:txBody>
          <a:bodyPr>
            <a:normAutofit fontScale="90000"/>
          </a:bodyPr>
          <a:lstStyle/>
          <a:p>
            <a:pPr algn="ctr"/>
            <a:r>
              <a:rPr lang="en-US" sz="3600" dirty="0" smtClean="0">
                <a:latin typeface="Calibri" pitchFamily="34" charset="0"/>
              </a:rPr>
              <a:t>Review Learning objective 11.1 (cont.)</a:t>
            </a:r>
          </a:p>
        </p:txBody>
      </p:sp>
      <p:sp>
        <p:nvSpPr>
          <p:cNvPr id="4" name="Content Placeholder 3"/>
          <p:cNvSpPr>
            <a:spLocks noGrp="1"/>
          </p:cNvSpPr>
          <p:nvPr>
            <p:ph idx="1"/>
          </p:nvPr>
        </p:nvSpPr>
        <p:spPr/>
        <p:txBody>
          <a:bodyPr>
            <a:normAutofit fontScale="92500" lnSpcReduction="10000"/>
          </a:bodyPr>
          <a:lstStyle/>
          <a:p>
            <a:pPr marL="457200" indent="-457200" eaLnBrk="0" hangingPunct="0">
              <a:spcBef>
                <a:spcPct val="20000"/>
              </a:spcBef>
              <a:buClrTx/>
              <a:buFont typeface="Lucida Grande"/>
              <a:buChar char="-"/>
            </a:pPr>
            <a:r>
              <a:rPr lang="en-US" sz="2800" dirty="0" smtClean="0">
                <a:latin typeface="Arial" pitchFamily="34" charset="0"/>
                <a:cs typeface="Arial" pitchFamily="34" charset="0"/>
              </a:rPr>
              <a:t>Virtual organization </a:t>
            </a:r>
            <a:r>
              <a:rPr lang="en-US" sz="2800" dirty="0">
                <a:latin typeface="Arial"/>
                <a:cs typeface="Arial"/>
              </a:rPr>
              <a:t>–</a:t>
            </a:r>
            <a:r>
              <a:rPr lang="en-US" sz="2800" dirty="0" smtClean="0"/>
              <a:t> </a:t>
            </a:r>
            <a:r>
              <a:rPr lang="en-US" sz="2800" dirty="0"/>
              <a:t>consists of a small core of full-time employees and outside specialists temporarily hired as needed to work on projects.</a:t>
            </a:r>
          </a:p>
          <a:p>
            <a:pPr marL="457200" indent="-457200" eaLnBrk="0" hangingPunct="0">
              <a:spcBef>
                <a:spcPct val="20000"/>
              </a:spcBef>
              <a:buClrTx/>
              <a:buFont typeface="Lucida Grande"/>
              <a:buChar char="-"/>
            </a:pPr>
            <a:r>
              <a:rPr lang="en-US" sz="2800" dirty="0"/>
              <a:t>Network organization </a:t>
            </a:r>
            <a:r>
              <a:rPr lang="en-US" sz="2800" dirty="0">
                <a:latin typeface="Arial"/>
                <a:cs typeface="Arial"/>
              </a:rPr>
              <a:t>–</a:t>
            </a:r>
            <a:r>
              <a:rPr lang="en-US" sz="2800" dirty="0" smtClean="0"/>
              <a:t> </a:t>
            </a:r>
            <a:r>
              <a:rPr lang="en-US" sz="2800" dirty="0"/>
              <a:t>uses its own employees to do some work activities and networks of outside suppliers to provide other needed product components or work processes.</a:t>
            </a:r>
          </a:p>
          <a:p>
            <a:pPr marL="457200" indent="-457200" eaLnBrk="0" hangingPunct="0">
              <a:spcBef>
                <a:spcPct val="20000"/>
              </a:spcBef>
              <a:buClrTx/>
              <a:buFont typeface="Lucida Grande"/>
              <a:buChar char="-"/>
            </a:pPr>
            <a:r>
              <a:rPr lang="en-US" sz="2800" dirty="0"/>
              <a:t>Learning </a:t>
            </a:r>
            <a:r>
              <a:rPr lang="en-US" sz="2800" dirty="0" smtClean="0"/>
              <a:t>organization </a:t>
            </a:r>
            <a:r>
              <a:rPr lang="en-US" sz="2800" dirty="0" smtClean="0">
                <a:latin typeface="Arial"/>
                <a:cs typeface="Arial"/>
              </a:rPr>
              <a:t>– </a:t>
            </a:r>
            <a:r>
              <a:rPr lang="en-US" sz="2800" dirty="0" smtClean="0"/>
              <a:t>one </a:t>
            </a:r>
            <a:r>
              <a:rPr lang="en-US" sz="2800" dirty="0"/>
              <a:t>that has developed the capacity to continuously learn, adapt, and change.</a:t>
            </a:r>
          </a:p>
          <a:p>
            <a:endParaRPr lang="en-US" sz="2800" dirty="0">
              <a:latin typeface="Arial" pitchFamily="34" charset="0"/>
              <a:cs typeface="Arial" pitchFamily="34" charset="0"/>
            </a:endParaRPr>
          </a:p>
        </p:txBody>
      </p:sp>
      <p:sp>
        <p:nvSpPr>
          <p:cNvPr id="5" name="Footer Placeholder 4"/>
          <p:cNvSpPr>
            <a:spLocks noGrp="1"/>
          </p:cNvSpPr>
          <p:nvPr>
            <p:ph type="ftr" sz="quarter" idx="11"/>
          </p:nvPr>
        </p:nvSpPr>
        <p:spPr>
          <a:xfrm>
            <a:off x="228600" y="6416675"/>
            <a:ext cx="3810000" cy="365125"/>
          </a:xfrm>
        </p:spPr>
        <p:txBody>
          <a:bodyPr/>
          <a:lstStyle/>
          <a:p>
            <a:r>
              <a:rPr lang="en-US" dirty="0" smtClean="0"/>
              <a:t>Copyright © 2016 Pearson Education, Inc.</a:t>
            </a:r>
            <a:endParaRPr lang="en-US" dirty="0"/>
          </a:p>
        </p:txBody>
      </p:sp>
      <p:sp>
        <p:nvSpPr>
          <p:cNvPr id="6" name="TextBox 5"/>
          <p:cNvSpPr txBox="1"/>
          <p:nvPr/>
        </p:nvSpPr>
        <p:spPr>
          <a:xfrm>
            <a:off x="8153400" y="6477000"/>
            <a:ext cx="794331" cy="261610"/>
          </a:xfrm>
          <a:prstGeom prst="rect">
            <a:avLst/>
          </a:prstGeom>
          <a:noFill/>
        </p:spPr>
        <p:txBody>
          <a:bodyPr wrap="square" rtlCol="0">
            <a:spAutoFit/>
          </a:bodyPr>
          <a:lstStyle/>
          <a:p>
            <a:r>
              <a:rPr lang="en-US" sz="1100" dirty="0" smtClean="0"/>
              <a:t>11 - 21</a:t>
            </a:r>
            <a:endParaRPr lang="en-US" sz="1100" dirty="0"/>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p:txBody>
          <a:bodyPr/>
          <a:lstStyle/>
          <a:p>
            <a:pPr algn="ctr"/>
            <a:r>
              <a:rPr lang="en-US" sz="3600" dirty="0" smtClean="0">
                <a:latin typeface="Calibri" pitchFamily="34" charset="0"/>
              </a:rPr>
              <a:t>Review Learning Objective 11.2</a:t>
            </a:r>
          </a:p>
        </p:txBody>
      </p:sp>
      <p:sp>
        <p:nvSpPr>
          <p:cNvPr id="74754" name="Rectangle 3"/>
          <p:cNvSpPr txBox="1">
            <a:spLocks/>
          </p:cNvSpPr>
          <p:nvPr/>
        </p:nvSpPr>
        <p:spPr bwMode="auto">
          <a:xfrm>
            <a:off x="381000" y="1447800"/>
            <a:ext cx="8229600" cy="4525963"/>
          </a:xfrm>
          <a:prstGeom prst="rect">
            <a:avLst/>
          </a:prstGeom>
          <a:noFill/>
          <a:ln w="9525">
            <a:noFill/>
            <a:miter lim="800000"/>
            <a:headEnd/>
            <a:tailEnd/>
          </a:ln>
        </p:spPr>
        <p:txBody>
          <a:bodyPr/>
          <a:lstStyle/>
          <a:p>
            <a:pPr marL="342900" indent="-342900" eaLnBrk="0" hangingPunct="0">
              <a:lnSpc>
                <a:spcPct val="80000"/>
              </a:lnSpc>
              <a:spcBef>
                <a:spcPct val="35000"/>
              </a:spcBef>
              <a:buFont typeface="Arial" charset="0"/>
              <a:buChar char="•"/>
            </a:pPr>
            <a:r>
              <a:rPr lang="en-US" sz="2800" b="1" dirty="0"/>
              <a:t>Discuss how organizations organize for collaboration.</a:t>
            </a:r>
          </a:p>
          <a:p>
            <a:pPr marL="742950" lvl="1" indent="-285750" eaLnBrk="0" hangingPunct="0">
              <a:spcBef>
                <a:spcPct val="20000"/>
              </a:spcBef>
              <a:buFont typeface="Arial" charset="0"/>
              <a:buChar char="–"/>
            </a:pPr>
            <a:r>
              <a:rPr lang="en-US" sz="2800" dirty="0"/>
              <a:t>Internal collaborative </a:t>
            </a:r>
            <a:r>
              <a:rPr lang="en-US" sz="2800" dirty="0">
                <a:latin typeface="Arial"/>
                <a:cs typeface="Arial"/>
              </a:rPr>
              <a:t>–</a:t>
            </a:r>
            <a:r>
              <a:rPr lang="en-US" sz="2800" dirty="0" smtClean="0"/>
              <a:t> </a:t>
            </a:r>
            <a:r>
              <a:rPr lang="en-US" sz="2800" dirty="0"/>
              <a:t>structural options include cross-functional teams, task forces, and communities of </a:t>
            </a:r>
            <a:r>
              <a:rPr lang="en-US" sz="2800" dirty="0" smtClean="0"/>
              <a:t>practice.</a:t>
            </a:r>
            <a:endParaRPr lang="en-US" sz="2800" dirty="0"/>
          </a:p>
          <a:p>
            <a:pPr marL="742950" lvl="1" indent="-285750" eaLnBrk="0" hangingPunct="0">
              <a:spcBef>
                <a:spcPct val="20000"/>
              </a:spcBef>
              <a:buFont typeface="Arial" charset="0"/>
              <a:buChar char="–"/>
            </a:pPr>
            <a:r>
              <a:rPr lang="en-US" sz="2800" dirty="0"/>
              <a:t>External </a:t>
            </a:r>
            <a:r>
              <a:rPr lang="en-US" sz="2800" dirty="0">
                <a:latin typeface="Arial"/>
                <a:cs typeface="Arial"/>
              </a:rPr>
              <a:t>–</a:t>
            </a:r>
            <a:r>
              <a:rPr lang="en-US" sz="2800" dirty="0" smtClean="0"/>
              <a:t> </a:t>
            </a:r>
            <a:r>
              <a:rPr lang="en-US" sz="2800" dirty="0"/>
              <a:t>collaborative options include open innovation and strategic </a:t>
            </a:r>
            <a:r>
              <a:rPr lang="en-US" sz="2800" dirty="0" smtClean="0"/>
              <a:t>partnerships.</a:t>
            </a:r>
            <a:endParaRPr lang="en-US" sz="2800" dirty="0"/>
          </a:p>
        </p:txBody>
      </p:sp>
      <p:sp>
        <p:nvSpPr>
          <p:cNvPr id="5" name="Footer Placeholder 4"/>
          <p:cNvSpPr>
            <a:spLocks noGrp="1"/>
          </p:cNvSpPr>
          <p:nvPr>
            <p:ph type="ftr" sz="quarter" idx="11"/>
          </p:nvPr>
        </p:nvSpPr>
        <p:spPr>
          <a:xfrm>
            <a:off x="228600" y="6416675"/>
            <a:ext cx="3657600" cy="365125"/>
          </a:xfrm>
        </p:spPr>
        <p:txBody>
          <a:bodyPr/>
          <a:lstStyle/>
          <a:p>
            <a:r>
              <a:rPr lang="en-US" dirty="0" smtClean="0"/>
              <a:t>Copyright © 2016 Pearson Education, Inc.</a:t>
            </a:r>
            <a:endParaRPr lang="en-US" dirty="0"/>
          </a:p>
        </p:txBody>
      </p:sp>
      <p:sp>
        <p:nvSpPr>
          <p:cNvPr id="6" name="TextBox 5"/>
          <p:cNvSpPr txBox="1"/>
          <p:nvPr/>
        </p:nvSpPr>
        <p:spPr>
          <a:xfrm>
            <a:off x="8153400" y="6457890"/>
            <a:ext cx="838200" cy="261610"/>
          </a:xfrm>
          <a:prstGeom prst="rect">
            <a:avLst/>
          </a:prstGeom>
          <a:noFill/>
        </p:spPr>
        <p:txBody>
          <a:bodyPr wrap="square" rtlCol="0">
            <a:spAutoFit/>
          </a:bodyPr>
          <a:lstStyle/>
          <a:p>
            <a:r>
              <a:rPr lang="en-US" sz="1100" dirty="0" smtClean="0"/>
              <a:t>11 - 22</a:t>
            </a:r>
            <a:endParaRPr lang="en-US" sz="1100" dirty="0"/>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title"/>
          </p:nvPr>
        </p:nvSpPr>
        <p:spPr/>
        <p:txBody>
          <a:bodyPr/>
          <a:lstStyle/>
          <a:p>
            <a:pPr algn="ctr"/>
            <a:r>
              <a:rPr lang="en-US" sz="3600" dirty="0" smtClean="0">
                <a:latin typeface="Calibri" pitchFamily="34" charset="0"/>
              </a:rPr>
              <a:t>Review Learning objective 11.3</a:t>
            </a:r>
          </a:p>
        </p:txBody>
      </p:sp>
      <p:sp>
        <p:nvSpPr>
          <p:cNvPr id="4" name="Content Placeholder 3"/>
          <p:cNvSpPr>
            <a:spLocks noGrp="1"/>
          </p:cNvSpPr>
          <p:nvPr>
            <p:ph idx="1"/>
          </p:nvPr>
        </p:nvSpPr>
        <p:spPr/>
        <p:txBody>
          <a:bodyPr>
            <a:normAutofit/>
          </a:bodyPr>
          <a:lstStyle/>
          <a:p>
            <a:pPr>
              <a:buClrTx/>
              <a:buFont typeface="Arial"/>
              <a:buChar char="•"/>
            </a:pPr>
            <a:r>
              <a:rPr lang="en-US" sz="2800" b="1" dirty="0" smtClean="0">
                <a:latin typeface="Arial" pitchFamily="34" charset="0"/>
                <a:cs typeface="Arial" pitchFamily="34" charset="0"/>
              </a:rPr>
              <a:t>Explain flexible work arrangements used by organizations.</a:t>
            </a:r>
          </a:p>
          <a:p>
            <a:pPr lvl="1" indent="-285750" eaLnBrk="0" hangingPunct="0">
              <a:spcBef>
                <a:spcPct val="20000"/>
              </a:spcBef>
              <a:buClrTx/>
              <a:buFont typeface="Arial" charset="0"/>
              <a:buChar char="–"/>
            </a:pPr>
            <a:r>
              <a:rPr lang="en-US" sz="2600" dirty="0">
                <a:latin typeface="Arial"/>
                <a:cs typeface="Arial"/>
              </a:rPr>
              <a:t>Flexible work arrangements – give organizations the flexibility to deploy employees when and where they’re needed.</a:t>
            </a:r>
          </a:p>
          <a:p>
            <a:pPr lvl="1" indent="-285750" eaLnBrk="0" hangingPunct="0">
              <a:spcBef>
                <a:spcPct val="20000"/>
              </a:spcBef>
              <a:buClrTx/>
              <a:buFont typeface="Arial" charset="0"/>
              <a:buChar char="–"/>
            </a:pPr>
            <a:r>
              <a:rPr lang="en-US" sz="2600" dirty="0">
                <a:latin typeface="Arial"/>
                <a:cs typeface="Arial"/>
              </a:rPr>
              <a:t>Structural options include telecommuting, compressed workweeks, flextime, and job sharing.</a:t>
            </a:r>
          </a:p>
          <a:p>
            <a:pPr marL="68580" indent="0">
              <a:buNone/>
            </a:pPr>
            <a:endParaRPr lang="en-US" sz="2800" dirty="0">
              <a:latin typeface="Arial" pitchFamily="34" charset="0"/>
              <a:cs typeface="Arial" pitchFamily="34" charset="0"/>
            </a:endParaRPr>
          </a:p>
        </p:txBody>
      </p:sp>
      <p:sp>
        <p:nvSpPr>
          <p:cNvPr id="5" name="Footer Placeholder 4"/>
          <p:cNvSpPr>
            <a:spLocks noGrp="1"/>
          </p:cNvSpPr>
          <p:nvPr>
            <p:ph type="ftr" sz="quarter" idx="11"/>
          </p:nvPr>
        </p:nvSpPr>
        <p:spPr>
          <a:xfrm>
            <a:off x="228600" y="6416675"/>
            <a:ext cx="3733800" cy="365125"/>
          </a:xfrm>
        </p:spPr>
        <p:txBody>
          <a:bodyPr/>
          <a:lstStyle/>
          <a:p>
            <a:r>
              <a:rPr lang="en-US" dirty="0" smtClean="0"/>
              <a:t>Copyright © 2016 Pearson Education, Inc.</a:t>
            </a:r>
            <a:endParaRPr lang="en-US" dirty="0"/>
          </a:p>
        </p:txBody>
      </p:sp>
      <p:sp>
        <p:nvSpPr>
          <p:cNvPr id="6" name="TextBox 5"/>
          <p:cNvSpPr txBox="1"/>
          <p:nvPr/>
        </p:nvSpPr>
        <p:spPr>
          <a:xfrm>
            <a:off x="8153400" y="6553200"/>
            <a:ext cx="718131" cy="261610"/>
          </a:xfrm>
          <a:prstGeom prst="rect">
            <a:avLst/>
          </a:prstGeom>
          <a:noFill/>
        </p:spPr>
        <p:txBody>
          <a:bodyPr wrap="square" rtlCol="0">
            <a:spAutoFit/>
          </a:bodyPr>
          <a:lstStyle/>
          <a:p>
            <a:r>
              <a:rPr lang="en-US" sz="1100" dirty="0" smtClean="0"/>
              <a:t>11 – 23</a:t>
            </a:r>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title"/>
          </p:nvPr>
        </p:nvSpPr>
        <p:spPr/>
        <p:txBody>
          <a:bodyPr/>
          <a:lstStyle/>
          <a:p>
            <a:pPr algn="ctr"/>
            <a:r>
              <a:rPr lang="en-US" sz="3600" dirty="0" smtClean="0">
                <a:latin typeface="Calibri" pitchFamily="34" charset="0"/>
              </a:rPr>
              <a:t>Review Learning objective 11.4</a:t>
            </a:r>
          </a:p>
        </p:txBody>
      </p:sp>
      <p:sp>
        <p:nvSpPr>
          <p:cNvPr id="4" name="Content Placeholder 3"/>
          <p:cNvSpPr>
            <a:spLocks noGrp="1"/>
          </p:cNvSpPr>
          <p:nvPr>
            <p:ph idx="1"/>
          </p:nvPr>
        </p:nvSpPr>
        <p:spPr/>
        <p:txBody>
          <a:bodyPr>
            <a:normAutofit/>
          </a:bodyPr>
          <a:lstStyle/>
          <a:p>
            <a:pPr marL="457200" indent="-457200" eaLnBrk="0" hangingPunct="0">
              <a:lnSpc>
                <a:spcPct val="80000"/>
              </a:lnSpc>
              <a:spcBef>
                <a:spcPct val="35000"/>
              </a:spcBef>
              <a:buClrTx/>
              <a:buFont typeface="Arial"/>
              <a:buChar char="•"/>
            </a:pPr>
            <a:r>
              <a:rPr lang="en-US" sz="2800" b="1" dirty="0" smtClean="0">
                <a:latin typeface="Arial"/>
                <a:cs typeface="Arial"/>
              </a:rPr>
              <a:t>Discuss </a:t>
            </a:r>
            <a:r>
              <a:rPr lang="en-US" sz="2800" b="1" dirty="0">
                <a:latin typeface="Arial"/>
                <a:cs typeface="Arial"/>
              </a:rPr>
              <a:t>organizing issues associated with a contingent workforce.</a:t>
            </a:r>
          </a:p>
          <a:p>
            <a:pPr lvl="1" indent="-285750" eaLnBrk="0" hangingPunct="0">
              <a:spcBef>
                <a:spcPct val="20000"/>
              </a:spcBef>
              <a:buClrTx/>
              <a:buFont typeface="Arial" charset="0"/>
              <a:buChar char="–"/>
            </a:pPr>
            <a:r>
              <a:rPr lang="en-US" sz="2600" dirty="0">
                <a:latin typeface="Arial"/>
                <a:cs typeface="Arial"/>
              </a:rPr>
              <a:t>Contingent workers are temporary, freelance, or contract workers whose employment is contingent on demand for their services.</a:t>
            </a:r>
          </a:p>
          <a:p>
            <a:pPr marL="68580" indent="0">
              <a:buNone/>
            </a:pPr>
            <a:endParaRPr lang="en-US" sz="2800" dirty="0">
              <a:latin typeface="Arial" pitchFamily="34" charset="0"/>
              <a:cs typeface="Arial" pitchFamily="34" charset="0"/>
            </a:endParaRPr>
          </a:p>
        </p:txBody>
      </p:sp>
      <p:sp>
        <p:nvSpPr>
          <p:cNvPr id="5" name="Footer Placeholder 4"/>
          <p:cNvSpPr>
            <a:spLocks noGrp="1"/>
          </p:cNvSpPr>
          <p:nvPr>
            <p:ph type="ftr" sz="quarter" idx="11"/>
          </p:nvPr>
        </p:nvSpPr>
        <p:spPr>
          <a:xfrm>
            <a:off x="228600" y="6416675"/>
            <a:ext cx="3352800" cy="365125"/>
          </a:xfrm>
        </p:spPr>
        <p:txBody>
          <a:bodyPr/>
          <a:lstStyle/>
          <a:p>
            <a:r>
              <a:rPr lang="en-US" dirty="0" smtClean="0"/>
              <a:t>Copyright © 2016 Pearson Education, Inc.</a:t>
            </a:r>
            <a:endParaRPr lang="en-US" dirty="0"/>
          </a:p>
        </p:txBody>
      </p:sp>
      <p:sp>
        <p:nvSpPr>
          <p:cNvPr id="6" name="TextBox 5"/>
          <p:cNvSpPr txBox="1"/>
          <p:nvPr/>
        </p:nvSpPr>
        <p:spPr>
          <a:xfrm>
            <a:off x="8229600" y="6400800"/>
            <a:ext cx="641931" cy="261610"/>
          </a:xfrm>
          <a:prstGeom prst="rect">
            <a:avLst/>
          </a:prstGeom>
          <a:noFill/>
        </p:spPr>
        <p:txBody>
          <a:bodyPr wrap="square" rtlCol="0">
            <a:spAutoFit/>
          </a:bodyPr>
          <a:lstStyle/>
          <a:p>
            <a:r>
              <a:rPr lang="en-US" sz="1100" dirty="0" smtClean="0"/>
              <a:t>11 - 24</a:t>
            </a:r>
            <a:endParaRPr lang="en-US" sz="1100" dirty="0"/>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ChangeArrowheads="1"/>
          </p:cNvSpPr>
          <p:nvPr>
            <p:ph type="title"/>
          </p:nvPr>
        </p:nvSpPr>
        <p:spPr/>
        <p:txBody>
          <a:bodyPr/>
          <a:lstStyle/>
          <a:p>
            <a:pPr algn="ctr"/>
            <a:r>
              <a:rPr lang="en-US" sz="3600" dirty="0" smtClean="0">
                <a:latin typeface="Calibri" pitchFamily="34" charset="0"/>
              </a:rPr>
              <a:t>Review Learning objective 11.5</a:t>
            </a:r>
          </a:p>
        </p:txBody>
      </p:sp>
      <p:sp>
        <p:nvSpPr>
          <p:cNvPr id="4" name="Content Placeholder 3"/>
          <p:cNvSpPr>
            <a:spLocks noGrp="1"/>
          </p:cNvSpPr>
          <p:nvPr>
            <p:ph idx="1"/>
          </p:nvPr>
        </p:nvSpPr>
        <p:spPr/>
        <p:txBody>
          <a:bodyPr>
            <a:normAutofit/>
          </a:bodyPr>
          <a:lstStyle/>
          <a:p>
            <a:pPr marL="457200" indent="-457200" eaLnBrk="0" hangingPunct="0">
              <a:lnSpc>
                <a:spcPct val="80000"/>
              </a:lnSpc>
              <a:spcBef>
                <a:spcPct val="35000"/>
              </a:spcBef>
              <a:buClrTx/>
              <a:buFont typeface="Arial"/>
              <a:buChar char="•"/>
            </a:pPr>
            <a:r>
              <a:rPr lang="en-US" sz="2800" b="1" dirty="0" smtClean="0">
                <a:latin typeface="Arial"/>
                <a:cs typeface="Arial"/>
              </a:rPr>
              <a:t>Describe today’s </a:t>
            </a:r>
            <a:r>
              <a:rPr lang="en-US" sz="2800" b="1" dirty="0">
                <a:latin typeface="Arial"/>
                <a:cs typeface="Arial"/>
              </a:rPr>
              <a:t>organizational design challenges.</a:t>
            </a:r>
          </a:p>
          <a:p>
            <a:pPr lvl="1" indent="-285750" eaLnBrk="0" hangingPunct="0">
              <a:spcBef>
                <a:spcPct val="20000"/>
              </a:spcBef>
              <a:buClrTx/>
              <a:buFont typeface="Arial" charset="0"/>
              <a:buChar char="–"/>
            </a:pPr>
            <a:r>
              <a:rPr lang="en-US" sz="2600" dirty="0">
                <a:latin typeface="Arial"/>
                <a:cs typeface="Arial"/>
              </a:rPr>
              <a:t>The two main organizational design challenges for today include keeping employees connected and managing global structural issues.</a:t>
            </a:r>
          </a:p>
          <a:p>
            <a:endParaRPr lang="en-US" sz="2800" dirty="0">
              <a:latin typeface="Arial" pitchFamily="34" charset="0"/>
              <a:cs typeface="Arial" pitchFamily="34" charset="0"/>
            </a:endParaRPr>
          </a:p>
        </p:txBody>
      </p:sp>
      <p:sp>
        <p:nvSpPr>
          <p:cNvPr id="5" name="Footer Placeholder 4"/>
          <p:cNvSpPr>
            <a:spLocks noGrp="1"/>
          </p:cNvSpPr>
          <p:nvPr>
            <p:ph type="ftr" sz="quarter" idx="11"/>
          </p:nvPr>
        </p:nvSpPr>
        <p:spPr>
          <a:xfrm>
            <a:off x="228600" y="6416675"/>
            <a:ext cx="3581400" cy="365125"/>
          </a:xfrm>
        </p:spPr>
        <p:txBody>
          <a:bodyPr/>
          <a:lstStyle/>
          <a:p>
            <a:r>
              <a:rPr lang="en-US" dirty="0" smtClean="0"/>
              <a:t>Copyright © 2016 Pearson Education, Inc.</a:t>
            </a:r>
            <a:endParaRPr lang="en-US" dirty="0"/>
          </a:p>
        </p:txBody>
      </p:sp>
      <p:sp>
        <p:nvSpPr>
          <p:cNvPr id="6" name="TextBox 5"/>
          <p:cNvSpPr txBox="1"/>
          <p:nvPr/>
        </p:nvSpPr>
        <p:spPr>
          <a:xfrm>
            <a:off x="8305800" y="6400800"/>
            <a:ext cx="641931" cy="261610"/>
          </a:xfrm>
          <a:prstGeom prst="rect">
            <a:avLst/>
          </a:prstGeom>
          <a:noFill/>
        </p:spPr>
        <p:txBody>
          <a:bodyPr wrap="square" rtlCol="0">
            <a:spAutoFit/>
          </a:bodyPr>
          <a:lstStyle/>
          <a:p>
            <a:r>
              <a:rPr lang="en-US" sz="1100" dirty="0" smtClean="0"/>
              <a:t>11 – 25</a:t>
            </a:r>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r>
              <a:rPr lang="en-US" dirty="0" smtClean="0"/>
              <a:t>11 - 26</a:t>
            </a:r>
            <a:endParaRPr lang="en-US" dirty="0"/>
          </a:p>
        </p:txBody>
      </p:sp>
      <p:sp>
        <p:nvSpPr>
          <p:cNvPr id="7" name="Footer Placeholder 1"/>
          <p:cNvSpPr>
            <a:spLocks noGrp="1"/>
          </p:cNvSpPr>
          <p:nvPr>
            <p:ph type="ftr" sz="quarter" idx="11"/>
          </p:nvPr>
        </p:nvSpPr>
        <p:spPr>
          <a:xfrm>
            <a:off x="228600" y="6477000"/>
            <a:ext cx="2895600" cy="304800"/>
          </a:xfrm>
        </p:spPr>
        <p:txBody>
          <a:bodyPr/>
          <a:lstStyle/>
          <a:p>
            <a:r>
              <a:rPr lang="en-US" dirty="0" smtClean="0">
                <a:latin typeface="Arial"/>
                <a:cs typeface="Arial"/>
              </a:rPr>
              <a:t>Copyright © </a:t>
            </a:r>
            <a:r>
              <a:rPr lang="en-US" dirty="0">
                <a:latin typeface="Arial"/>
                <a:cs typeface="Arial"/>
              </a:rPr>
              <a:t>2016 by Pearson Education, Inc. </a:t>
            </a:r>
          </a:p>
        </p:txBody>
      </p:sp>
      <p:pic>
        <p:nvPicPr>
          <p:cNvPr id="11" name="Picture 14" descr="copyrig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76400"/>
            <a:ext cx="91440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7386798"/>
      </p:ext>
    </p:extLst>
  </p:cSld>
  <p:clrMapOvr>
    <a:masterClrMapping/>
  </p:clrMapOvr>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0"/>
  <p:tag name="MMPROD_UIDATA" val="&lt;database version=&quot;7.0&quot;&gt;&lt;object type=&quot;1&quot; unique_id=&quot;10001&quot;&gt;&lt;object type=&quot;8&quot; unique_id=&quot;11846&quot;&gt;&lt;/object&gt;&lt;object type=&quot;2&quot; unique_id=&quot;11847&quot;&gt;&lt;object type=&quot;3&quot; unique_id=&quot;11848&quot;&gt;&lt;property id=&quot;20148&quot; value=&quot;5&quot;/&gt;&lt;property id=&quot;20300&quot; value=&quot;Slide 1 - &amp;quot;Adaptive Organizational Design&amp;quot;&quot;/&gt;&lt;property id=&quot;20307&quot; value=&quot;256&quot;/&gt;&lt;/object&gt;&lt;object type=&quot;3&quot; unique_id=&quot;11849&quot;&gt;&lt;property id=&quot;20148&quot; value=&quot;5&quot;/&gt;&lt;property id=&quot;20300&quot; value=&quot;Slide 2&quot;/&gt;&lt;property id=&quot;20307&quot; value=&quot;258&quot;/&gt;&lt;/object&gt;&lt;object type=&quot;3&quot; unique_id=&quot;11884&quot;&gt;&lt;property id=&quot;20148&quot; value=&quot;5&quot;/&gt;&lt;property id=&quot;20300&quot; value=&quot;Slide 28&quot;/&gt;&lt;property id=&quot;20307&quot; value=&quot;260&quot;/&gt;&lt;/object&gt;&lt;object type=&quot;3&quot; unique_id=&quot;18011&quot;&gt;&lt;property id=&quot;20148&quot; value=&quot;5&quot;/&gt;&lt;property id=&quot;20300&quot; value=&quot;Slide 3 - &amp;quot;Contemporary Organizational Designs&amp;quot;&quot;/&gt;&lt;property id=&quot;20307&quot; value=&quot;393&quot;/&gt;&lt;/object&gt;&lt;object type=&quot;3&quot; unique_id=&quot;28529&quot;&gt;&lt;property id=&quot;20148&quot; value=&quot;5&quot;/&gt;&lt;property id=&quot;20300&quot; value=&quot;Slide 4 - &amp;quot;Exhibit 12-1 Contemporary &amp;#x0D;&amp;#x0A;Organizational Designs&amp;quot;&quot;/&gt;&lt;property id=&quot;20307&quot; value=&quot;471&quot;/&gt;&lt;/object&gt;&lt;object type=&quot;3&quot; unique_id=&quot;28530&quot;&gt;&lt;property id=&quot;20148&quot; value=&quot;5&quot;/&gt;&lt;property id=&quot;20300&quot; value=&quot;Slide 5 - &amp;quot;Exhibit 12-2&amp;#x0D;&amp;#x0A;Example of a Matrix Organization&amp;quot;&quot;/&gt;&lt;property id=&quot;20307&quot; value=&quot;467&quot;/&gt;&lt;/object&gt;&lt;object type=&quot;3&quot; unique_id=&quot;28531&quot;&gt;&lt;property id=&quot;20148&quot; value=&quot;5&quot;/&gt;&lt;property id=&quot;20300&quot; value=&quot;Slide 6 - &amp;quot;Contemporary Organizational&amp;#x0D;&amp;#x0A; Designs (cont.)&amp;quot;&quot;/&gt;&lt;property id=&quot;20307&quot; value=&quot;462&quot;/&gt;&lt;/object&gt;&lt;object type=&quot;3&quot; unique_id=&quot;28532&quot;&gt;&lt;property id=&quot;20148&quot; value=&quot;5&quot;/&gt;&lt;property id=&quot;20300&quot; value=&quot;Slide 7 - &amp;quot;Exhibit 12-1 Contemporary &amp;#x0D;&amp;#x0A;Organizational Designs (cont.)&amp;quot;&quot;/&gt;&lt;property id=&quot;20307&quot; value=&quot;464&quot;/&gt;&lt;/object&gt;&lt;object type=&quot;3&quot; unique_id=&quot;28533&quot;&gt;&lt;property id=&quot;20148&quot; value=&quot;5&quot;/&gt;&lt;property id=&quot;20300&quot; value=&quot;Slide 8 - &amp;quot;Contemporary Organizational&amp;#x0D;&amp;#x0A; Designs (cont.)&amp;quot;&quot;/&gt;&lt;property id=&quot;20307&quot; value=&quot;470&quot;/&gt;&lt;/object&gt;&lt;object type=&quot;3&quot; unique_id=&quot;28534&quot;&gt;&lt;property id=&quot;20148&quot; value=&quot;5&quot;/&gt;&lt;property id=&quot;20300&quot; value=&quot;Slide 9 - &amp;quot;Contemporary Organizational&amp;#x0D;&amp;#x0A; Designs (cont.)&amp;quot;&quot;/&gt;&lt;property id=&quot;20307&quot; value=&quot;469&quot;/&gt;&lt;/object&gt;&lt;object type=&quot;3&quot; unique_id=&quot;28535&quot;&gt;&lt;property id=&quot;20148&quot; value=&quot;5&quot;/&gt;&lt;property id=&quot;20300&quot; value=&quot;Slide 10 - &amp;quot;Exhibit 12-1 Contemporary &amp;#x0D;&amp;#x0A;Organizational Designs (cont.)&amp;quot;&quot;/&gt;&lt;property id=&quot;20307&quot; value=&quot;466&quot;/&gt;&lt;/object&gt;&lt;object type=&quot;3&quot; unique_id=&quot;28536&quot;&gt;&lt;property id=&quot;20148&quot; value=&quot;5&quot;/&gt;&lt;property id=&quot;20300&quot; value=&quot;Slide 11 - &amp;quot;Organizing for Collaboration&amp;quot;&quot;/&gt;&lt;property id=&quot;20307&quot; value=&quot;468&quot;/&gt;&lt;/object&gt;&lt;object type=&quot;3&quot; unique_id=&quot;28537&quot;&gt;&lt;property id=&quot;20148&quot; value=&quot;5&quot;/&gt;&lt;property id=&quot;20300&quot; value=&quot;Slide 12 - &amp;quot;Exhibit 12-3 Benefits and Drawbacks&amp;#x0D;&amp;#x0A;of Collaborative Work&amp;quot;&quot;/&gt;&lt;property id=&quot;20307&quot; value=&quot;472&quot;/&gt;&lt;/object&gt;&lt;object type=&quot;3&quot; unique_id=&quot;28538&quot;&gt;&lt;property id=&quot;20148&quot; value=&quot;5&quot;/&gt;&lt;property id=&quot;20300&quot; value=&quot;Slide 13 - &amp;quot;Internal Collaboration (cont.)&amp;quot;&quot;/&gt;&lt;property id=&quot;20307&quot; value=&quot;465&quot;/&gt;&lt;/object&gt;&lt;object type=&quot;3&quot; unique_id=&quot;28539&quot;&gt;&lt;property id=&quot;20148&quot; value=&quot;5&quot;/&gt;&lt;property id=&quot;20300&quot; value=&quot;Slide 14 - &amp;quot;Exhibit 12-4 Making Communities of&amp;#x0D;&amp;#x0A;Practice Work&amp;quot;&quot;/&gt;&lt;property id=&quot;20307&quot; value=&quot;473&quot;/&gt;&lt;/object&gt;&lt;object type=&quot;3&quot; unique_id=&quot;28540&quot;&gt;&lt;property id=&quot;20148&quot; value=&quot;5&quot;/&gt;&lt;property id=&quot;20300&quot; value=&quot;Slide 15 - &amp;quot;External Collaboration&amp;quot;&quot;/&gt;&lt;property id=&quot;20307&quot; value=&quot;463&quot;/&gt;&lt;/object&gt;&lt;object type=&quot;3&quot; unique_id=&quot;28541&quot;&gt;&lt;property id=&quot;20148&quot; value=&quot;5&quot;/&gt;&lt;property id=&quot;20300&quot; value=&quot;Slide 16 - &amp;quot;Exhibit 12-5 Benefits and Drawbacks of&amp;#x0D;&amp;#x0A;Open Innovation&amp;quot;&quot;/&gt;&lt;property id=&quot;20307&quot; value=&quot;477&quot;/&gt;&lt;/object&gt;&lt;object type=&quot;3&quot; unique_id=&quot;28542&quot;&gt;&lt;property id=&quot;20148&quot; value=&quot;5&quot;/&gt;&lt;property id=&quot;20300&quot; value=&quot;Slide 17 - &amp;quot;Flexible Work Arrangements&amp;quot;&quot;/&gt;&lt;property id=&quot;20307&quot; value=&quot;476&quot;/&gt;&lt;/object&gt;&lt;object type=&quot;3&quot; unique_id=&quot;28543&quot;&gt;&lt;property id=&quot;20148&quot; value=&quot;5&quot;/&gt;&lt;property id=&quot;20300&quot; value=&quot;Slide 18 - &amp;quot;Flexible Work Arrangements&amp;quot;&quot;/&gt;&lt;property id=&quot;20307&quot; value=&quot;475&quot;/&gt;&lt;/object&gt;&lt;object type=&quot;3&quot; unique_id=&quot;28544&quot;&gt;&lt;property id=&quot;20148&quot; value=&quot;5&quot;/&gt;&lt;property id=&quot;20300&quot; value=&quot;Slide 19 - &amp;quot;Contingent Workforce&amp;quot;&quot;/&gt;&lt;property id=&quot;20307&quot; value=&quot;474&quot;/&gt;&lt;/object&gt;&lt;object type=&quot;3&quot; unique_id=&quot;28903&quot;&gt;&lt;property id=&quot;20148&quot; value=&quot;5&quot;/&gt;&lt;property id=&quot;20300&quot; value=&quot;Slide 20 - &amp;quot;Today’s Organizational Design Challenges&amp;quot;&quot;/&gt;&lt;property id=&quot;20307&quot; value=&quot;478&quot;/&gt;&lt;/object&gt;&lt;object type=&quot;3&quot; unique_id=&quot;28904&quot;&gt;&lt;property id=&quot;20148&quot; value=&quot;5&quot;/&gt;&lt;property id=&quot;20300&quot; value=&quot;Slide 21 - &amp;quot;Today’s Organizational Design Challenges (cont.)&amp;quot;&quot;/&gt;&lt;property id=&quot;20307&quot; value=&quot;487&quot;/&gt;&lt;/object&gt;&lt;object type=&quot;3&quot; unique_id=&quot;28905&quot;&gt;&lt;property id=&quot;20148&quot; value=&quot;5&quot;/&gt;&lt;property id=&quot;20300&quot; value=&quot;Slide 22 - &amp;quot;Review Learning Outcome 12.1&amp;quot;&quot;/&gt;&lt;property id=&quot;20307&quot; value=&quot;486&quot;/&gt;&lt;/object&gt;&lt;object type=&quot;3&quot; unique_id=&quot;28906&quot;&gt;&lt;property id=&quot;20148&quot; value=&quot;5&quot;/&gt;&lt;property id=&quot;20300&quot; value=&quot;Slide 23 - &amp;quot;Review Learning Outcome 12.1 (cont.)&amp;quot;&quot;/&gt;&lt;property id=&quot;20307&quot; value=&quot;485&quot;/&gt;&lt;/object&gt;&lt;object type=&quot;3&quot; unique_id=&quot;28907&quot;&gt;&lt;property id=&quot;20148&quot; value=&quot;5&quot;/&gt;&lt;property id=&quot;20300&quot; value=&quot;Slide 24 - &amp;quot;Review Learning Outcome 12.2&amp;quot;&quot;/&gt;&lt;property id=&quot;20307&quot; value=&quot;484&quot;/&gt;&lt;/object&gt;&lt;object type=&quot;3&quot; unique_id=&quot;28908&quot;&gt;&lt;property id=&quot;20148&quot; value=&quot;5&quot;/&gt;&lt;property id=&quot;20300&quot; value=&quot;Slide 25 - &amp;quot;Review Learning Outcome 12.3&amp;quot;&quot;/&gt;&lt;property id=&quot;20307&quot; value=&quot;483&quot;/&gt;&lt;/object&gt;&lt;object type=&quot;3&quot; unique_id=&quot;28909&quot;&gt;&lt;property id=&quot;20148&quot; value=&quot;5&quot;/&gt;&lt;property id=&quot;20300&quot; value=&quot;Slide 26 - &amp;quot;Review Learning Outcome 12.4&amp;quot;&quot;/&gt;&lt;property id=&quot;20307&quot; value=&quot;482&quot;/&gt;&lt;/object&gt;&lt;object type=&quot;3&quot; unique_id=&quot;28910&quot;&gt;&lt;property id=&quot;20148&quot; value=&quot;5&quot;/&gt;&lt;property id=&quot;20300&quot; value=&quot;Slide 27 - &amp;quot;Review Learning Outcome 12.5&amp;quot;&quot;/&gt;&lt;property id=&quot;20307&quot; value=&quot;481&quot;/&gt;&lt;/object&gt;&lt;/object&gt;&lt;/object&gt;&lt;/database&gt;"/>
  <p:tag name="SECTOMILLISECCONVERTED" val="1"/>
</p:tagLst>
</file>

<file path=ppt/theme/theme1.xml><?xml version="1.0" encoding="utf-8"?>
<a:theme xmlns:a="http://schemas.openxmlformats.org/drawingml/2006/main" name="mgmt12e (1)">
  <a:themeElements>
    <a:clrScheme name="2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2_Office Theme">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Office Theme">
  <a:themeElements>
    <a:clrScheme name="3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3_Office Theme">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4_Office Them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Urban Pop">
  <a:themeElements>
    <a:clrScheme name="Urban Pop">
      <a:dk1>
        <a:srgbClr val="000000"/>
      </a:dk1>
      <a:lt1>
        <a:srgbClr val="FFFFFF"/>
      </a:lt1>
      <a:dk2>
        <a:srgbClr val="282828"/>
      </a:dk2>
      <a:lt2>
        <a:srgbClr val="D4D4D4"/>
      </a:lt2>
      <a:accent1>
        <a:srgbClr val="86CE24"/>
      </a:accent1>
      <a:accent2>
        <a:srgbClr val="00A2E6"/>
      </a:accent2>
      <a:accent3>
        <a:srgbClr val="FAC810"/>
      </a:accent3>
      <a:accent4>
        <a:srgbClr val="7D8F8C"/>
      </a:accent4>
      <a:accent5>
        <a:srgbClr val="D06B20"/>
      </a:accent5>
      <a:accent6>
        <a:srgbClr val="958B8B"/>
      </a:accent6>
      <a:hlink>
        <a:srgbClr val="FF9900"/>
      </a:hlink>
      <a:folHlink>
        <a:srgbClr val="969696"/>
      </a:folHlink>
    </a:clrScheme>
    <a:fontScheme name="Urban Pop">
      <a:maj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Urban Pop">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2700" cap="flat" cmpd="sng" algn="ctr">
          <a:solidFill>
            <a:schemeClr val="phClr"/>
          </a:solidFill>
          <a:prstDash val="solid"/>
        </a:ln>
        <a:ln w="15875"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0800" dist="38100" dir="5400000" rotWithShape="0">
              <a:srgbClr val="000000">
                <a:alpha val="58000"/>
              </a:srgbClr>
            </a:outerShdw>
          </a:effectLst>
          <a:scene3d>
            <a:camera prst="orthographicFront">
              <a:rot lat="0" lon="0" rev="0"/>
            </a:camera>
            <a:lightRig rig="flat" dir="t"/>
          </a:scene3d>
          <a:sp3d contourW="15875">
            <a:bevelT w="95250" h="127000"/>
            <a:contourClr>
              <a:schemeClr val="phClr">
                <a:shade val="30000"/>
              </a:schemeClr>
            </a:contourClr>
          </a:sp3d>
        </a:effectStyle>
      </a:effectStyleLst>
      <a:bgFillStyleLst>
        <a:solidFill>
          <a:schemeClr val="phClr"/>
        </a:solidFill>
        <a:gradFill rotWithShape="1">
          <a:gsLst>
            <a:gs pos="0">
              <a:schemeClr val="phClr">
                <a:tint val="95000"/>
                <a:shade val="100000"/>
                <a:alpha val="100000"/>
                <a:satMod val="100000"/>
                <a:lumMod val="100000"/>
              </a:schemeClr>
            </a:gs>
            <a:gs pos="9000">
              <a:schemeClr val="phClr">
                <a:tint val="90000"/>
                <a:shade val="100000"/>
                <a:alpha val="100000"/>
                <a:satMod val="100000"/>
                <a:lumMod val="100000"/>
              </a:schemeClr>
            </a:gs>
            <a:gs pos="34000">
              <a:schemeClr val="phClr">
                <a:tint val="83000"/>
                <a:shade val="100000"/>
                <a:alpha val="100000"/>
                <a:satMod val="100000"/>
                <a:lumMod val="100000"/>
              </a:schemeClr>
            </a:gs>
            <a:gs pos="62000">
              <a:schemeClr val="phClr">
                <a:tint val="85000"/>
                <a:shade val="100000"/>
                <a:alpha val="100000"/>
                <a:satMod val="100000"/>
                <a:lumMod val="100000"/>
              </a:schemeClr>
            </a:gs>
            <a:gs pos="90000">
              <a:schemeClr val="phClr">
                <a:tint val="92000"/>
                <a:shade val="100000"/>
                <a:alpha val="100000"/>
                <a:satMod val="100000"/>
                <a:lumMod val="90000"/>
              </a:schemeClr>
            </a:gs>
            <a:gs pos="100000">
              <a:schemeClr val="phClr">
                <a:tint val="85000"/>
                <a:shade val="100000"/>
                <a:alpha val="100000"/>
                <a:satMod val="100000"/>
                <a:lumMod val="100000"/>
              </a:schemeClr>
            </a:gs>
          </a:gsLst>
          <a:lin ang="5400000" scaled="1"/>
        </a:gradFill>
        <a:gradFill rotWithShape="1">
          <a:gsLst>
            <a:gs pos="0">
              <a:schemeClr val="phClr">
                <a:tint val="78000"/>
              </a:schemeClr>
            </a:gs>
            <a:gs pos="100000">
              <a:schemeClr val="phClr">
                <a:tint val="95000"/>
                <a:shade val="98000"/>
                <a:lumMod val="80000"/>
              </a:schemeClr>
            </a:gs>
          </a:gsLst>
          <a:path path="circle">
            <a:fillToRect l="50000" t="100000" r="10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mgmt12e (1)</Template>
  <TotalTime>18686</TotalTime>
  <Words>3238</Words>
  <Application>Microsoft Macintosh PowerPoint</Application>
  <PresentationFormat>On-screen Show (4:3)</PresentationFormat>
  <Paragraphs>198</Paragraphs>
  <Slides>26</Slides>
  <Notes>23</Notes>
  <HiddenSlides>0</HiddenSlides>
  <MMClips>0</MMClips>
  <ScaleCrop>false</ScaleCrop>
  <HeadingPairs>
    <vt:vector size="4" baseType="variant">
      <vt:variant>
        <vt:lpstr>Theme</vt:lpstr>
      </vt:variant>
      <vt:variant>
        <vt:i4>4</vt:i4>
      </vt:variant>
      <vt:variant>
        <vt:lpstr>Slide Titles</vt:lpstr>
      </vt:variant>
      <vt:variant>
        <vt:i4>26</vt:i4>
      </vt:variant>
    </vt:vector>
  </HeadingPairs>
  <TitlesOfParts>
    <vt:vector size="30" baseType="lpstr">
      <vt:lpstr>mgmt12e (1)</vt:lpstr>
      <vt:lpstr>3_Office Theme</vt:lpstr>
      <vt:lpstr>4_Office Theme</vt:lpstr>
      <vt:lpstr>Urban Pop</vt:lpstr>
      <vt:lpstr>Designing Organizational Structural — Adaptive Designs</vt:lpstr>
      <vt:lpstr>Learning objectives</vt:lpstr>
      <vt:lpstr>Contemporary Organizational Designs</vt:lpstr>
      <vt:lpstr>Exhibit 11-1:  Contemporary  Organizational Designs</vt:lpstr>
      <vt:lpstr>Exhibit 11-2 Example of a Matrix Organization</vt:lpstr>
      <vt:lpstr>Contemporary Organizational  Designs (cont.)</vt:lpstr>
      <vt:lpstr>Contemporary Organizational  Designs (cont.)</vt:lpstr>
      <vt:lpstr>Contemporary Organizational  Designs (cont.)</vt:lpstr>
      <vt:lpstr>Organizing for Collaboration</vt:lpstr>
      <vt:lpstr>Exhibit 11-3  Benefits and Drawbacks of Collaborative  Work</vt:lpstr>
      <vt:lpstr>Internal Collaboration</vt:lpstr>
      <vt:lpstr>Exhibit 11- 4 Making Communities of Practice  Work</vt:lpstr>
      <vt:lpstr>External Collaboration</vt:lpstr>
      <vt:lpstr>Exhibit 11-5  Benefits and Drawbacks of Open Innovation</vt:lpstr>
      <vt:lpstr>Flexible Work Arrangements</vt:lpstr>
      <vt:lpstr>Flexible Work Arrangements</vt:lpstr>
      <vt:lpstr>Contingent Workforce</vt:lpstr>
      <vt:lpstr>Today’s Organizational Design Challenges</vt:lpstr>
      <vt:lpstr>Today’s Organizational Design Challenges (cont.) </vt:lpstr>
      <vt:lpstr>Review Learning Objective 11.1</vt:lpstr>
      <vt:lpstr>Review Learning objective 11.1 (cont.)</vt:lpstr>
      <vt:lpstr>Review Learning Objective 11.2</vt:lpstr>
      <vt:lpstr>Review Learning objective 11.3</vt:lpstr>
      <vt:lpstr>Review Learning objective 11.4</vt:lpstr>
      <vt:lpstr>Review Learning objective 11.5</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Anderson, Jeffrey</dc:creator>
  <cp:lastModifiedBy>CE</cp:lastModifiedBy>
  <cp:revision>221</cp:revision>
  <dcterms:created xsi:type="dcterms:W3CDTF">2012-10-07T22:51:25Z</dcterms:created>
  <dcterms:modified xsi:type="dcterms:W3CDTF">2014-12-18T16:00:28Z</dcterms:modified>
</cp:coreProperties>
</file>