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33"/>
  </p:notesMasterIdLst>
  <p:sldIdLst>
    <p:sldId id="384" r:id="rId2"/>
    <p:sldId id="385" r:id="rId3"/>
    <p:sldId id="386" r:id="rId4"/>
    <p:sldId id="387" r:id="rId5"/>
    <p:sldId id="388" r:id="rId6"/>
    <p:sldId id="389" r:id="rId7"/>
    <p:sldId id="390" r:id="rId8"/>
    <p:sldId id="391" r:id="rId9"/>
    <p:sldId id="392" r:id="rId10"/>
    <p:sldId id="393" r:id="rId11"/>
    <p:sldId id="414" r:id="rId12"/>
    <p:sldId id="394" r:id="rId13"/>
    <p:sldId id="395" r:id="rId14"/>
    <p:sldId id="396" r:id="rId15"/>
    <p:sldId id="397" r:id="rId16"/>
    <p:sldId id="398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399" r:id="rId26"/>
    <p:sldId id="401" r:id="rId27"/>
    <p:sldId id="410" r:id="rId28"/>
    <p:sldId id="411" r:id="rId29"/>
    <p:sldId id="409" r:id="rId30"/>
    <p:sldId id="412" r:id="rId31"/>
    <p:sldId id="413" r:id="rId3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w Cen MT" pitchFamily="-1" charset="0"/>
        <a:ea typeface="ＭＳ Ｐゴシック" pitchFamily="-1" charset="-128"/>
        <a:cs typeface="ＭＳ Ｐゴシック" pitchFamily="-1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ngelique Haman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381C"/>
    <a:srgbClr val="0D5298"/>
    <a:srgbClr val="5A422A"/>
    <a:srgbClr val="008000"/>
    <a:srgbClr val="66FFFF"/>
    <a:srgbClr val="66CCFF"/>
    <a:srgbClr val="775F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83" autoAdjust="0"/>
    <p:restoredTop sz="84902" autoAdjust="0"/>
  </p:normalViewPr>
  <p:slideViewPr>
    <p:cSldViewPr>
      <p:cViewPr varScale="1">
        <p:scale>
          <a:sx n="90" d="100"/>
          <a:sy n="90" d="100"/>
        </p:scale>
        <p:origin x="171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2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55AB260C-C11C-0C45-9CF9-FC125B156CAF}" type="datetimeFigureOut">
              <a:rPr lang="en-US"/>
              <a:pPr/>
              <a:t>11/17/2017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-1" charset="0"/>
              </a:defRPr>
            </a:lvl1pPr>
          </a:lstStyle>
          <a:p>
            <a:fld id="{105A1A72-F70B-BF46-9B77-891EF5594F9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9863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fld id="{6E1F3836-BD6C-4B56-AAA7-36927B219275}" type="slidenum">
              <a:rPr lang="en-US" sz="1200"/>
              <a:pPr/>
              <a:t>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653543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alibri" panose="020F0502020204030204" pitchFamily="34" charset="0"/>
              </a:rPr>
              <a:t>Learning Objective 1: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Describe the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nature and extent of youth crime today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5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entury Gothic" panose="020B0502020202020204" pitchFamily="34" charset="0"/>
                <a:cs typeface="Aharoni" panose="02010803020104030203" pitchFamily="2" charset="-79"/>
              </a:rPr>
              <a:t>Learning Objective 2: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Analyze the history of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the development of juvenile corrections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in the United States.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703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entury Gothic" panose="020B0502020202020204" pitchFamily="34" charset="0"/>
                <a:cs typeface="Aharoni" panose="02010803020104030203" pitchFamily="2" charset="-79"/>
              </a:rPr>
              <a:t>Learning Objective 3: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Describe the new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“evidence-based” movement in juvenile corrections, and explain how it has affected juvenile justice.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246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Since the mid-1960s, the Supreme Court</a:t>
            </a:r>
            <a:r>
              <a:rPr lang="en-US" altLang="en-US" baseline="0" dirty="0">
                <a:latin typeface="Century Gothic" panose="020B0502020202020204" pitchFamily="34" charset="0"/>
                <a:cs typeface="Aharoni" panose="02010803020104030203" pitchFamily="2" charset="-79"/>
              </a:rPr>
              <a:t> has gradually expanded the rights of juveniles but has continued to recognize that the logic of  separate system for juveniles justifies differences from some adult rights.</a:t>
            </a:r>
            <a:endParaRPr lang="en-US" altLang="en-US" dirty="0"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48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Century Gothic" panose="020B0502020202020204" pitchFamily="34" charset="0"/>
              <a:cs typeface="Aharoni" panose="02010803020104030203" pitchFamily="2" charset="-79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248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i="1" dirty="0">
                <a:latin typeface="Calibri" panose="020F0502020204030204" pitchFamily="34" charset="0"/>
              </a:rPr>
              <a:t>Learning Objective 4: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Present the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rationale for dealing differently with juveniles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and adults.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625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alibri" panose="020F0502020204030204" pitchFamily="34" charset="0"/>
              </a:rPr>
              <a:t>Learning Objective 5: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Explain how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serious juvenile delinquency differs from most delinquency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and what this implies for the juvenile justice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066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i="1" dirty="0">
                <a:latin typeface="Century Gothic" panose="020B0502020202020204" pitchFamily="34" charset="0"/>
                <a:cs typeface="Aharoni" panose="02010803020104030203" pitchFamily="2" charset="-79"/>
              </a:rPr>
              <a:t>Learning Objective</a:t>
            </a:r>
            <a:r>
              <a:rPr lang="en-US" altLang="en-US" b="1" i="1" baseline="0" dirty="0">
                <a:latin typeface="Century Gothic" panose="020B0502020202020204" pitchFamily="34" charset="0"/>
                <a:cs typeface="Aharoni" panose="02010803020104030203" pitchFamily="2" charset="-79"/>
              </a:rPr>
              <a:t> </a:t>
            </a:r>
            <a:r>
              <a:rPr lang="en-US" altLang="en-US" b="1" i="1" dirty="0">
                <a:latin typeface="Century Gothic" panose="020B0502020202020204" pitchFamily="34" charset="0"/>
                <a:cs typeface="Aharoni" panose="02010803020104030203" pitchFamily="2" charset="-79"/>
              </a:rPr>
              <a:t>6: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List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the ways that juveniles are sanctioned.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19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Calibri" panose="020F0502020204030204" pitchFamily="34" charset="0"/>
              </a:rPr>
              <a:t>Juveniles are involved in a much smaller proportion of violent crime arrests than property arrests.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407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Most juvenile</a:t>
            </a:r>
            <a:r>
              <a:rPr lang="en-US" altLang="en-US" b="0" baseline="0" dirty="0">
                <a:latin typeface="Century Gothic" panose="020B0502020202020204" pitchFamily="34" charset="0"/>
                <a:cs typeface="Aharoni" panose="02010803020104030203" pitchFamily="2" charset="-79"/>
              </a:rPr>
              <a:t> facilities are low security, but almost two of five juvenile facilities are for detention or long-term placement.</a:t>
            </a:r>
            <a:endParaRPr lang="en-US" altLang="en-US" b="0" dirty="0">
              <a:latin typeface="Century Gothic" panose="020B0502020202020204" pitchFamily="34" charset="0"/>
              <a:cs typeface="Aharoni" panose="02010803020104030203" pitchFamily="2" charset="-79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0180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alibri" panose="020F0502020204030204" pitchFamily="34" charset="0"/>
              </a:rPr>
              <a:t>Learning Objective 7: 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Describe the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special problems that youth gangs 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992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 dirty="0">
                <a:latin typeface="Century Gothic" panose="020B0502020202020204" pitchFamily="34" charset="0"/>
                <a:cs typeface="Aharoni" panose="02010803020104030203" pitchFamily="2" charset="-79"/>
              </a:rPr>
              <a:t>Learning Objective 8: A</a:t>
            </a:r>
            <a:r>
              <a:rPr lang="en-US" altLang="en-US" dirty="0">
                <a:latin typeface="Century Gothic" panose="020B0502020202020204" pitchFamily="34" charset="0"/>
                <a:cs typeface="Aharoni" panose="02010803020104030203" pitchFamily="2" charset="-79"/>
              </a:rPr>
              <a:t>ssess the </a:t>
            </a:r>
            <a:r>
              <a:rPr lang="en-US" altLang="en-US" b="0" dirty="0">
                <a:latin typeface="Century Gothic" panose="020B0502020202020204" pitchFamily="34" charset="0"/>
                <a:cs typeface="Aharoni" panose="02010803020104030203" pitchFamily="2" charset="-79"/>
              </a:rPr>
              <a:t>future of juvenile corrections.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5A1A72-F70B-BF46-9B77-891EF5594F94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426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hapter Ope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white">
          <a:xfrm>
            <a:off x="0" y="0"/>
            <a:ext cx="9144000" cy="1508760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en-US"/>
          </a:p>
        </p:txBody>
      </p:sp>
      <p:sp>
        <p:nvSpPr>
          <p:cNvPr id="12" name="Rectangle 11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22828"/>
          </a:xfrm>
        </p:spPr>
        <p:txBody>
          <a:bodyPr anchor="t">
            <a:noAutofit/>
          </a:bodyPr>
          <a:lstStyle>
            <a:lvl1pPr>
              <a:defRPr sz="360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816430"/>
            <a:ext cx="8229600" cy="478970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2pPr>
            <a:lvl3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3pPr>
            <a:lvl4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4pPr>
            <a:lvl5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5029200" y="1600201"/>
            <a:ext cx="3657600" cy="1600199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4400" baseline="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 sz="4400"/>
            </a:lvl2pPr>
            <a:lvl3pPr marL="0" indent="0">
              <a:spcBef>
                <a:spcPts val="0"/>
              </a:spcBef>
              <a:buNone/>
              <a:defRPr sz="4400"/>
            </a:lvl3pPr>
            <a:lvl4pPr marL="0" indent="0">
              <a:spcBef>
                <a:spcPts val="0"/>
              </a:spcBef>
              <a:buNone/>
              <a:defRPr sz="4400"/>
            </a:lvl4pPr>
            <a:lvl5pPr marL="0" indent="0">
              <a:spcBef>
                <a:spcPts val="0"/>
              </a:spcBef>
              <a:buNone/>
              <a:defRPr sz="4400"/>
            </a:lvl5pPr>
            <a:lvl6pPr marL="0" indent="0">
              <a:spcBef>
                <a:spcPts val="0"/>
              </a:spcBef>
              <a:buNone/>
              <a:defRPr sz="4400"/>
            </a:lvl6pPr>
            <a:lvl7pPr marL="0" indent="0">
              <a:spcBef>
                <a:spcPts val="0"/>
              </a:spcBef>
              <a:buNone/>
              <a:defRPr sz="4400"/>
            </a:lvl7pPr>
            <a:lvl8pPr marL="0" indent="0">
              <a:spcBef>
                <a:spcPts val="0"/>
              </a:spcBef>
              <a:buNone/>
              <a:defRPr sz="4400"/>
            </a:lvl8pPr>
            <a:lvl9pPr marL="0" indent="0">
              <a:spcBef>
                <a:spcPts val="0"/>
              </a:spcBef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5029200" y="3200400"/>
            <a:ext cx="3657600" cy="2925763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None/>
              <a:defRPr sz="280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  <a:lvl2pPr marL="0" indent="0">
              <a:spcBef>
                <a:spcPts val="0"/>
              </a:spcBef>
              <a:buNone/>
              <a:defRPr/>
            </a:lvl2pPr>
            <a:lvl3pPr marL="0" indent="0">
              <a:spcBef>
                <a:spcPts val="0"/>
              </a:spcBef>
              <a:buNone/>
              <a:defRPr/>
            </a:lvl3pPr>
            <a:lvl4pPr marL="0" indent="0">
              <a:spcBef>
                <a:spcPts val="0"/>
              </a:spcBef>
              <a:buNone/>
              <a:defRPr/>
            </a:lvl4pPr>
            <a:lvl5pPr marL="0" indent="0">
              <a:spcBef>
                <a:spcPts val="0"/>
              </a:spcBef>
              <a:buNone/>
              <a:defRPr/>
            </a:lvl5pPr>
            <a:lvl6pPr marL="0" indent="0">
              <a:spcBef>
                <a:spcPts val="0"/>
              </a:spcBef>
              <a:buNone/>
              <a:defRPr/>
            </a:lvl6pPr>
            <a:lvl7pPr marL="0" indent="0">
              <a:spcBef>
                <a:spcPts val="0"/>
              </a:spcBef>
              <a:buNone/>
              <a:defRPr/>
            </a:lvl7pPr>
            <a:lvl8pPr marL="0" indent="0">
              <a:spcBef>
                <a:spcPts val="0"/>
              </a:spcBef>
              <a:buNone/>
              <a:defRPr/>
            </a:lvl8pPr>
            <a:lvl9pPr marL="0" indent="0">
              <a:spcBef>
                <a:spcPts val="0"/>
              </a:spcBef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1600200" y="6285230"/>
            <a:ext cx="7543800" cy="572770"/>
          </a:xfr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lang="en-US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algn="ctr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3331036"/>
      </p:ext>
    </p:extLst>
  </p:cSld>
  <p:clrMapOvr>
    <a:masterClrMapping/>
  </p:clrMapOvr>
  <p:transition spd="slow"/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" y="27709"/>
            <a:ext cx="9052560" cy="1191491"/>
          </a:xfrm>
        </p:spPr>
        <p:txBody>
          <a:bodyPr>
            <a:normAutofit/>
          </a:bodyPr>
          <a:lstStyle>
            <a:lvl1pPr algn="ctr">
              <a:defRPr sz="3600">
                <a:latin typeface="Arial" pitchFamily="34" charset="0"/>
                <a:ea typeface="Verdana" pitchFamily="34" charset="0"/>
                <a:cs typeface="Arial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AE381C"/>
              </a:buClr>
              <a:buSzPct val="100000"/>
              <a:defRPr/>
            </a:lvl1pPr>
            <a:lvl2pPr>
              <a:buClr>
                <a:srgbClr val="AE381C"/>
              </a:buClr>
              <a:defRPr/>
            </a:lvl2pPr>
            <a:lvl3pPr marL="1143000" indent="-228600">
              <a:buClr>
                <a:srgbClr val="AE381C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rgbClr val="AE381C"/>
              </a:buClr>
              <a:buFont typeface="Courier New" pitchFamily="49" charset="0"/>
              <a:buChar char="o"/>
              <a:defRPr/>
            </a:lvl4pPr>
            <a:lvl5pPr>
              <a:buClr>
                <a:srgbClr val="AE381C"/>
              </a:buCl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1334818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+ Caption Layout"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white">
          <a:xfrm>
            <a:off x="-7938" y="6248400"/>
            <a:ext cx="9151938" cy="617538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en-US"/>
          </a:p>
        </p:txBody>
      </p:sp>
      <p:sp>
        <p:nvSpPr>
          <p:cNvPr id="7" name="Copyright" descr="Pearson: Copyright 2015, 2012, 2009"/>
          <p:cNvSpPr txBox="1">
            <a:spLocks noChangeArrowheads="1"/>
          </p:cNvSpPr>
          <p:nvPr userDrawn="1"/>
        </p:nvSpPr>
        <p:spPr bwMode="auto">
          <a:xfrm>
            <a:off x="1477963" y="6270625"/>
            <a:ext cx="7589837" cy="582613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2019 Cengage. All rights reserved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.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19169" y="357626"/>
            <a:ext cx="8032638" cy="1004011"/>
          </a:xfrm>
        </p:spPr>
        <p:txBody>
          <a:bodyPr>
            <a:normAutofit/>
          </a:bodyPr>
          <a:lstStyle>
            <a:lvl1pPr algn="ct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143000" y="1752600"/>
            <a:ext cx="6997700" cy="2133600"/>
          </a:xfrm>
        </p:spPr>
        <p:txBody>
          <a:bodyPr rtlCol="0">
            <a:normAutofit/>
          </a:bodyPr>
          <a:lstStyle>
            <a:lvl1pPr>
              <a:buClr>
                <a:srgbClr val="AE381C"/>
              </a:buClr>
              <a:defRPr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169" y="5486400"/>
            <a:ext cx="8032638" cy="665175"/>
          </a:xfrm>
        </p:spPr>
        <p:txBody>
          <a:bodyPr/>
          <a:lstStyle>
            <a:lvl1pPr marL="0" indent="0">
              <a:buClr>
                <a:srgbClr val="AE381C"/>
              </a:buClr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3063081" y="4038600"/>
            <a:ext cx="3009900" cy="914400"/>
          </a:xfrm>
        </p:spPr>
        <p:txBody>
          <a:bodyPr/>
          <a:lstStyle>
            <a:lvl1pPr>
              <a:buClr>
                <a:srgbClr val="AE381C"/>
              </a:buClr>
              <a:defRPr/>
            </a:lvl1pPr>
            <a:lvl2pPr>
              <a:buClr>
                <a:srgbClr val="AE381C"/>
              </a:buClr>
              <a:defRPr/>
            </a:lvl2pPr>
            <a:lvl3pPr>
              <a:buClr>
                <a:srgbClr val="AE381C"/>
              </a:buClr>
              <a:defRPr/>
            </a:lvl3pPr>
            <a:lvl4pPr>
              <a:buClr>
                <a:srgbClr val="AE381C"/>
              </a:buClr>
              <a:defRPr/>
            </a:lvl4pPr>
            <a:lvl5pPr>
              <a:buClr>
                <a:srgbClr val="AE381C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title="Cengage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4817"/>
            <a:ext cx="1375130" cy="30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311459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ontent Placeholder 1"/>
          <p:cNvSpPr>
            <a:spLocks noGrp="1"/>
          </p:cNvSpPr>
          <p:nvPr>
            <p:ph type="title"/>
          </p:nvPr>
        </p:nvSpPr>
        <p:spPr bwMode="auto">
          <a:xfrm>
            <a:off x="457200" y="26988"/>
            <a:ext cx="8229600" cy="103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Conten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1396652"/>
            <a:ext cx="88392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-289"/>
            <a:ext cx="9144000" cy="1246823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 bwMode="white">
          <a:xfrm>
            <a:off x="-7938" y="6248400"/>
            <a:ext cx="9161463" cy="630238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en-US"/>
          </a:p>
        </p:txBody>
      </p:sp>
      <p:sp>
        <p:nvSpPr>
          <p:cNvPr id="8" name="Copyright" descr="Pearson: Copyright 2015, 2012, 2009"/>
          <p:cNvSpPr txBox="1">
            <a:spLocks noChangeArrowheads="1"/>
          </p:cNvSpPr>
          <p:nvPr userDrawn="1"/>
        </p:nvSpPr>
        <p:spPr bwMode="auto">
          <a:xfrm>
            <a:off x="1477963" y="6270625"/>
            <a:ext cx="7589837" cy="582613"/>
          </a:xfrm>
          <a:prstGeom prst="rect">
            <a:avLst/>
          </a:prstGeom>
          <a:solidFill>
            <a:srgbClr val="AE38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ctr">
              <a:defRPr>
                <a:solidFill>
                  <a:schemeClr val="lt1"/>
                </a:solidFill>
                <a:latin typeface="+mn-lt"/>
                <a:ea typeface="+mn-e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</a:defRPr>
            </a:lvl9pPr>
          </a:lstStyle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  <a:defRPr/>
            </a:pPr>
            <a:r>
              <a:rPr lang="en-US" sz="1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© 2019 Cengage. All rights reserved</a:t>
            </a:r>
            <a:r>
              <a:rPr lang="en-US" sz="1200" dirty="0">
                <a:solidFill>
                  <a:schemeClr val="bg1"/>
                </a:solidFill>
                <a:latin typeface="Arial" pitchFamily="34" charset="0"/>
                <a:ea typeface="ＭＳ Ｐゴシック" charset="-128"/>
                <a:cs typeface="Arial" pitchFamily="34" charset="0"/>
              </a:rPr>
              <a:t>.</a:t>
            </a:r>
            <a:endParaRPr 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title="Cengage Logo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4817"/>
            <a:ext cx="1375130" cy="30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315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E381C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AE381C"/>
        </a:buClr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E381C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AE381C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E381C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Arial" pitchFamily="34" charset="0"/>
          <a:ea typeface="Verdana" pitchFamily="34" charset="0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/>
          <p:cNvSpPr>
            <a:spLocks noGrp="1"/>
          </p:cNvSpPr>
          <p:nvPr>
            <p:ph type="title"/>
          </p:nvPr>
        </p:nvSpPr>
        <p:spPr>
          <a:xfrm>
            <a:off x="29028" y="152400"/>
            <a:ext cx="9051925" cy="685800"/>
          </a:xfrm>
        </p:spPr>
        <p:txBody>
          <a:bodyPr/>
          <a:lstStyle/>
          <a:p>
            <a:pPr algn="l">
              <a:buClr>
                <a:srgbClr val="177671"/>
              </a:buClr>
            </a:pPr>
            <a:r>
              <a:rPr lang="en-US" dirty="0"/>
              <a:t>AMERICAN CORRECTIONS</a:t>
            </a:r>
          </a:p>
        </p:txBody>
      </p:sp>
      <p:sp>
        <p:nvSpPr>
          <p:cNvPr id="717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2658" y="914400"/>
            <a:ext cx="8577942" cy="415597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2800" dirty="0"/>
              <a:t>Twelfth Edition</a:t>
            </a:r>
          </a:p>
        </p:txBody>
      </p:sp>
      <p:pic>
        <p:nvPicPr>
          <p:cNvPr id="8" name="Picture 1" descr="Book cover reads title, edition number, and name of the author as follows: &quot;AMERICAN CORRECTIONS,&quot; &quot;Twelfth Edition,&quot; and &quot;Todd R.Clear, Michael D. Reisig and George F. Cole.&quot; A photo on the cover page shows Amercian Flag at the background and three photos. The first photo shows a man looking at the girl who is sad, second photo shows a man and a woman cutting an object with machine, and the third photo shows man writing on the paper with the writing pad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8" y="1550575"/>
            <a:ext cx="3524806" cy="4633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106841" y="2590800"/>
            <a:ext cx="4808560" cy="2438400"/>
          </a:xfrm>
        </p:spPr>
        <p:txBody>
          <a:bodyPr anchor="ctr"/>
          <a:lstStyle/>
          <a:p>
            <a:pPr algn="ctr">
              <a:spcBef>
                <a:spcPct val="0"/>
              </a:spcBef>
            </a:pPr>
            <a:r>
              <a:rPr lang="en-US" sz="4000" b="1" dirty="0"/>
              <a:t>Chapter 17</a:t>
            </a:r>
          </a:p>
          <a:p>
            <a:pPr algn="ctr"/>
            <a:r>
              <a:rPr lang="en-US" sz="3600" dirty="0"/>
              <a:t>Corrections for Juveniles</a:t>
            </a:r>
          </a:p>
        </p:txBody>
      </p:sp>
      <p:pic>
        <p:nvPicPr>
          <p:cNvPr id="9" name="Picture 8" title="Cengage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4817"/>
            <a:ext cx="1375130" cy="308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1371600" y="6248400"/>
            <a:ext cx="7772400" cy="609600"/>
          </a:xfrm>
        </p:spPr>
        <p:txBody>
          <a:bodyPr anchor="ctr"/>
          <a:lstStyle/>
          <a:p>
            <a:pPr lvl="0" algn="ctr">
              <a:spcBef>
                <a:spcPct val="0"/>
              </a:spcBef>
              <a:buClrTx/>
              <a:defRPr/>
            </a:pPr>
            <a:r>
              <a:rPr lang="en-US" sz="1200" dirty="0">
                <a:solidFill>
                  <a:schemeClr val="bg1"/>
                </a:solidFill>
              </a:rPr>
              <a:t>© 2019 Cengage. All rights reserved</a:t>
            </a:r>
            <a:r>
              <a:rPr lang="en-US" sz="1200" dirty="0">
                <a:solidFill>
                  <a:schemeClr val="bg1"/>
                </a:solidFill>
                <a:ea typeface="ＭＳ Ｐゴシック" charset="-128"/>
              </a:rPr>
              <a:t>.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771180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/>
            </a:pPr>
            <a:r>
              <a:rPr lang="en-US" altLang="en-US" dirty="0"/>
              <a:t>Describe the nature and extent of youth crime today.</a:t>
            </a:r>
          </a:p>
          <a:p>
            <a:pPr marL="582930" indent="-514350">
              <a:buFont typeface="+mj-lt"/>
              <a:buAutoNum type="arabicPeriod"/>
            </a:pPr>
            <a:r>
              <a:rPr lang="en-US" altLang="en-US" dirty="0"/>
              <a:t>Analyze the history of the development of juvenile corrections in the United States.</a:t>
            </a:r>
          </a:p>
          <a:p>
            <a:pPr marL="582930" indent="-514350">
              <a:buFont typeface="+mj-lt"/>
              <a:buAutoNum type="arabicPeriod"/>
            </a:pPr>
            <a:r>
              <a:rPr lang="en-US" altLang="en-US" dirty="0"/>
              <a:t>Describe the new “evidence-based” movement in juvenile corrections, and explain how it has affected juvenile justice.</a:t>
            </a:r>
          </a:p>
          <a:p>
            <a:pPr marL="582930" indent="-514350">
              <a:buFont typeface="+mj-lt"/>
              <a:buAutoNum type="arabicPeriod"/>
            </a:pPr>
            <a:r>
              <a:rPr lang="en-US" altLang="en-US" dirty="0"/>
              <a:t>Present the rationale for dealing differently with juveniles and adults.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7643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82930" indent="-514350">
              <a:buFont typeface="+mj-lt"/>
              <a:buAutoNum type="arabicPeriod" startAt="5"/>
            </a:pPr>
            <a:r>
              <a:rPr lang="en-US" altLang="en-US" dirty="0"/>
              <a:t>Explain how serious juvenile delinquency differs from most delinquency and what this implies for the juvenile justice system.</a:t>
            </a:r>
          </a:p>
          <a:p>
            <a:pPr marL="582930" indent="-514350">
              <a:buFont typeface="+mj-lt"/>
              <a:buAutoNum type="arabicPeriod" startAt="5"/>
            </a:pPr>
            <a:r>
              <a:rPr lang="en-US" altLang="en-US" dirty="0"/>
              <a:t>List the ways that juveniles are sanctioned.</a:t>
            </a:r>
          </a:p>
          <a:p>
            <a:pPr marL="582930" indent="-514350">
              <a:buFont typeface="+mj-lt"/>
              <a:buAutoNum type="arabicPeriod" startAt="5"/>
            </a:pPr>
            <a:r>
              <a:rPr lang="en-US" altLang="en-US" dirty="0"/>
              <a:t>Describe the special problems that youth gangs pose.</a:t>
            </a:r>
          </a:p>
          <a:p>
            <a:pPr marL="582930" indent="-514350">
              <a:buFont typeface="+mj-lt"/>
              <a:buAutoNum type="arabicPeriod" startAt="5"/>
            </a:pPr>
            <a:r>
              <a:rPr lang="en-US" altLang="en-US" dirty="0"/>
              <a:t>Assess the future of juvenile corrections.</a:t>
            </a:r>
          </a:p>
        </p:txBody>
      </p:sp>
    </p:spTree>
    <p:extLst>
      <p:ext uri="{BB962C8B-B14F-4D97-AF65-F5344CB8AC3E}">
        <p14:creationId xmlns:p14="http://schemas.microsoft.com/office/powerpoint/2010/main" val="435666982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of Youth Crime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2014:</a:t>
            </a:r>
          </a:p>
          <a:p>
            <a:pPr lvl="1"/>
            <a:r>
              <a:rPr lang="en-US" altLang="en-US" dirty="0"/>
              <a:t>667 youths under 18 were arrested for homicide</a:t>
            </a:r>
          </a:p>
          <a:p>
            <a:pPr lvl="1"/>
            <a:r>
              <a:rPr lang="en-US" altLang="en-US" dirty="0"/>
              <a:t>7,500 for forcible rape</a:t>
            </a:r>
          </a:p>
          <a:p>
            <a:pPr lvl="1"/>
            <a:r>
              <a:rPr lang="en-US" altLang="en-US" dirty="0"/>
              <a:t>26,900 for aggravated assault</a:t>
            </a:r>
          </a:p>
          <a:p>
            <a:r>
              <a:rPr lang="en-US" altLang="en-US" dirty="0"/>
              <a:t>Since 2005:</a:t>
            </a:r>
          </a:p>
          <a:p>
            <a:pPr lvl="1"/>
            <a:r>
              <a:rPr lang="en-US" altLang="en-US" dirty="0"/>
              <a:t>Juvenile crime rate has dropped by 60 percent</a:t>
            </a:r>
          </a:p>
          <a:p>
            <a:r>
              <a:rPr lang="en-US" altLang="en-US" dirty="0"/>
              <a:t>Juvenile crime now lowest since 1980</a:t>
            </a:r>
          </a:p>
          <a:p>
            <a:r>
              <a:rPr lang="en-US" altLang="en-US" dirty="0"/>
              <a:t>This is an important issue as the youth represent the future of our country</a:t>
            </a:r>
          </a:p>
        </p:txBody>
      </p:sp>
    </p:spTree>
    <p:extLst>
      <p:ext uri="{BB962C8B-B14F-4D97-AF65-F5344CB8AC3E}">
        <p14:creationId xmlns:p14="http://schemas.microsoft.com/office/powerpoint/2010/main" val="2113663216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History of Juvenile Corrections (1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914" y="1400628"/>
            <a:ext cx="8824686" cy="4771572"/>
          </a:xfrm>
        </p:spPr>
        <p:txBody>
          <a:bodyPr/>
          <a:lstStyle/>
          <a:p>
            <a:r>
              <a:rPr lang="en-US" altLang="en-US" sz="2400" dirty="0"/>
              <a:t>Juvenile Corrections: English Antecedents:</a:t>
            </a:r>
          </a:p>
          <a:p>
            <a:pPr lvl="1"/>
            <a:r>
              <a:rPr lang="en-US" altLang="en-US" sz="2200" u="sng" dirty="0"/>
              <a:t>Parens patriae</a:t>
            </a:r>
            <a:r>
              <a:rPr lang="en-US" altLang="en-US" sz="2200" dirty="0"/>
              <a:t>:</a:t>
            </a:r>
          </a:p>
          <a:p>
            <a:pPr lvl="2"/>
            <a:r>
              <a:rPr lang="en-US" altLang="en-US" sz="2000" dirty="0"/>
              <a:t>The “parent of the country” the role of the state as guardian and protector of all people (particularly juveniles) who are unable to protect themselves.</a:t>
            </a:r>
          </a:p>
          <a:p>
            <a:r>
              <a:rPr lang="en-US" altLang="en-US" sz="2400" dirty="0"/>
              <a:t>Juvenile Corrections in the United States:</a:t>
            </a:r>
          </a:p>
          <a:p>
            <a:pPr lvl="1"/>
            <a:r>
              <a:rPr lang="en-US" altLang="en-US" sz="2200" dirty="0"/>
              <a:t>Puritan Period (1646–1824)</a:t>
            </a:r>
          </a:p>
          <a:p>
            <a:pPr lvl="1"/>
            <a:r>
              <a:rPr lang="en-US" altLang="en-US" sz="2200" dirty="0"/>
              <a:t>The Refuge Period (1824–1899)</a:t>
            </a:r>
          </a:p>
          <a:p>
            <a:pPr lvl="1"/>
            <a:r>
              <a:rPr lang="en-US" altLang="en-US" sz="2200" dirty="0"/>
              <a:t>The Juvenile Court Period (1899–1960)</a:t>
            </a:r>
          </a:p>
          <a:p>
            <a:pPr lvl="1"/>
            <a:r>
              <a:rPr lang="en-US" altLang="en-US" sz="2200" dirty="0"/>
              <a:t>The Juvenile Rights Period (1960–1980)</a:t>
            </a:r>
          </a:p>
          <a:p>
            <a:pPr lvl="1"/>
            <a:r>
              <a:rPr lang="en-US" altLang="en-US" sz="2200" dirty="0"/>
              <a:t>The Crime Control Period (1980–2005)</a:t>
            </a:r>
          </a:p>
          <a:p>
            <a:pPr lvl="1"/>
            <a:r>
              <a:rPr lang="en-US" altLang="en-US" sz="2200" dirty="0"/>
              <a:t>The Evidence-Based Period (2005–Present)</a:t>
            </a:r>
          </a:p>
        </p:txBody>
      </p:sp>
    </p:spTree>
    <p:extLst>
      <p:ext uri="{BB962C8B-B14F-4D97-AF65-F5344CB8AC3E}">
        <p14:creationId xmlns:p14="http://schemas.microsoft.com/office/powerpoint/2010/main" val="71308615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 of Juvenile Corrections (2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/>
              <a:t>Delinquent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A child who has committed an act that if committed by an adult would be criminal.</a:t>
            </a:r>
          </a:p>
          <a:p>
            <a:r>
              <a:rPr lang="en-US" altLang="en-US" u="sng" dirty="0"/>
              <a:t>Neglected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Describing a child who is not receiving proper care because of some action or inaction of his or her parents.</a:t>
            </a:r>
          </a:p>
          <a:p>
            <a:r>
              <a:rPr lang="en-US" altLang="en-US" u="sng" dirty="0"/>
              <a:t>Dependent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A child who has no parents or guardian or whose parents are unable to give proper care.</a:t>
            </a:r>
          </a:p>
        </p:txBody>
      </p:sp>
    </p:spTree>
    <p:extLst>
      <p:ext uri="{BB962C8B-B14F-4D97-AF65-F5344CB8AC3E}">
        <p14:creationId xmlns:p14="http://schemas.microsoft.com/office/powerpoint/2010/main" val="1376189149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 of Juvenile Corrections (3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The Evidence-Based Period (2005–Present)</a:t>
            </a:r>
          </a:p>
          <a:p>
            <a:pPr lvl="2"/>
            <a:r>
              <a:rPr lang="en-US" altLang="en-US" dirty="0"/>
              <a:t>Policy makers rethinking the get-tough approach</a:t>
            </a:r>
          </a:p>
          <a:p>
            <a:pPr lvl="2"/>
            <a:r>
              <a:rPr lang="en-US" altLang="en-US" dirty="0"/>
              <a:t>Emergence of a new generation of community-based strategies to reduce juvenile crime before justice system is invoked</a:t>
            </a:r>
          </a:p>
          <a:p>
            <a:pPr lvl="2"/>
            <a:r>
              <a:rPr lang="en-US" altLang="en-US" dirty="0"/>
              <a:t>Looks at a host of studies to determine what works and what does not</a:t>
            </a:r>
          </a:p>
        </p:txBody>
      </p:sp>
    </p:spTree>
    <p:extLst>
      <p:ext uri="{BB962C8B-B14F-4D97-AF65-F5344CB8AC3E}">
        <p14:creationId xmlns:p14="http://schemas.microsoft.com/office/powerpoint/2010/main" val="1189502424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History of Juvenile Corrections (4 of 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Three principles of evidence-based movement in juvenile corrections:</a:t>
            </a:r>
          </a:p>
          <a:p>
            <a:pPr lvl="1"/>
            <a:r>
              <a:rPr lang="en-US" altLang="en-US" dirty="0"/>
              <a:t>Limited use of detention and incarceration</a:t>
            </a:r>
          </a:p>
          <a:p>
            <a:pPr lvl="1"/>
            <a:r>
              <a:rPr lang="en-US" altLang="en-US" dirty="0"/>
              <a:t>Focus on prevention in the community</a:t>
            </a:r>
          </a:p>
          <a:p>
            <a:pPr lvl="2"/>
            <a:r>
              <a:rPr lang="en-US" altLang="en-US" u="sng" dirty="0"/>
              <a:t>At-risk youths</a:t>
            </a:r>
          </a:p>
          <a:p>
            <a:pPr lvl="3"/>
            <a:r>
              <a:rPr lang="en-US" altLang="en-US" dirty="0"/>
              <a:t>Young people who demonstrate characteristics of being more likely than others at their age to end up as juvenile delinquents in their teen years</a:t>
            </a:r>
          </a:p>
          <a:p>
            <a:pPr lvl="1"/>
            <a:r>
              <a:rPr lang="en-US" altLang="en-US" dirty="0"/>
              <a:t>Designing programs based on proven strategies</a:t>
            </a:r>
          </a:p>
        </p:txBody>
      </p:sp>
    </p:spTree>
    <p:extLst>
      <p:ext uri="{BB962C8B-B14F-4D97-AF65-F5344CB8AC3E}">
        <p14:creationId xmlns:p14="http://schemas.microsoft.com/office/powerpoint/2010/main" val="896783898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How do you think the evidence-based movement will affect juvenile justice moving forward? </a:t>
            </a:r>
          </a:p>
        </p:txBody>
      </p:sp>
    </p:spTree>
    <p:extLst>
      <p:ext uri="{BB962C8B-B14F-4D97-AF65-F5344CB8AC3E}">
        <p14:creationId xmlns:p14="http://schemas.microsoft.com/office/powerpoint/2010/main" val="3509123839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Table</a:t>
            </a:r>
            <a:r>
              <a:rPr lang="en-US" sz="3200" b="1" dirty="0"/>
              <a:t> </a:t>
            </a:r>
            <a:r>
              <a:rPr lang="en-US" sz="3200" dirty="0"/>
              <a:t>17.3 Major Decisions by the U.S. Supreme Court Regarding the Rights of Juveniles (1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BB8EC-1EDF-49D7-81EF-C59319A070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433603"/>
              </p:ext>
            </p:extLst>
          </p:nvPr>
        </p:nvGraphicFramePr>
        <p:xfrm>
          <a:off x="334735" y="1593278"/>
          <a:ext cx="8474530" cy="43311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93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85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5155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Arial" pitchFamily="34" charset="0"/>
                          <a:cs typeface="Arial" pitchFamily="34" charset="0"/>
                        </a:rPr>
                        <a:t>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Arial" pitchFamily="34" charset="0"/>
                          <a:cs typeface="Arial" pitchFamily="34" charset="0"/>
                        </a:rPr>
                        <a:t>Significance for Juveniles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85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Kent v.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United States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(1966)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“Essentials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of due process” are required for juveniles.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32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In Re Gault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(1967)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The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“essentials” of due process required by Kent—notice, hearing, counsel, cross-examination—are specified. 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85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In Re </a:t>
                      </a:r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Winship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(1970)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A standard of “beyond a doubt” is required for delinquency matters.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959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McKeiver</a:t>
                      </a:r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 v. Pennsylvania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(1971)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Jury trials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are not required for juvenile court hearings.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1432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Breed v. Jones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(1975)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Waiver to adult court following adjudication in juvenile court violates the constitutional guarantee against double jeopardy.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1432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Smith v. Daily Mail Publishing Co.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(1979)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The press may report certain aspects of juvenile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court cases and matters.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1432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Eddings</a:t>
                      </a:r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 v. Oklahoma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(1982)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The ages of an accused person must be considered as a mitigating factor in capital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crimes.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1432">
                <a:tc>
                  <a:txBody>
                    <a:bodyPr/>
                    <a:lstStyle/>
                    <a:p>
                      <a:r>
                        <a:rPr lang="en-US" sz="1200" i="1" dirty="0" err="1">
                          <a:latin typeface="Arial" pitchFamily="34" charset="0"/>
                          <a:cs typeface="Arial" pitchFamily="34" charset="0"/>
                        </a:rPr>
                        <a:t>Schall</a:t>
                      </a:r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 v. Martin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(1984)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Preventive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pretrial definition is allowed for juvenile respondents who are found to be “dangerous.”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155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Stanford v. Kentucky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(1989)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Minimum age for capital punishment if 16.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2049148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Table 17.3 Major Decisions by the U.S. Supreme Court Regarding the Rights of Juveniles (2 of 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CADAE-5E11-438D-BC35-B54AC714B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92161"/>
              </p:ext>
            </p:extLst>
          </p:nvPr>
        </p:nvGraphicFramePr>
        <p:xfrm>
          <a:off x="304799" y="1917249"/>
          <a:ext cx="8458201" cy="25023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84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736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374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Roper v. Simmons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(2005)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To impose the death penalty on someone for a crime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committed before the age of 18 violates the Eight Amendment prohibition of “cruel and unusual punishments.”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374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Graham v. Florida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(2010)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Extends </a:t>
                      </a:r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Roper v. Simmons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to prohibit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life without parole sentences for juveniles who do not commit homicide.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3749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Miller v.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Alabama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(2012)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The Eighth Amendment forbids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a sentencing scheme that mandates life in prison without the possibility of parole for juveniles convicted of homicide.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104">
                <a:tc>
                  <a:txBody>
                    <a:bodyPr/>
                    <a:lstStyle/>
                    <a:p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Montgomery v.</a:t>
                      </a:r>
                      <a:r>
                        <a:rPr lang="en-US" sz="1200" i="1" baseline="0" dirty="0">
                          <a:latin typeface="Arial" pitchFamily="34" charset="0"/>
                          <a:cs typeface="Arial" pitchFamily="34" charset="0"/>
                        </a:rPr>
                        <a:t> Louisiana 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(2016)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Holds that </a:t>
                      </a:r>
                      <a:r>
                        <a:rPr lang="en-US" sz="1200" i="1" dirty="0">
                          <a:latin typeface="Arial" pitchFamily="34" charset="0"/>
                          <a:cs typeface="Arial" pitchFamily="34" charset="0"/>
                        </a:rPr>
                        <a:t>Miller v. Alabama </a:t>
                      </a:r>
                      <a:r>
                        <a:rPr lang="en-US" sz="1200" dirty="0">
                          <a:latin typeface="Arial" pitchFamily="34" charset="0"/>
                          <a:cs typeface="Arial" pitchFamily="34" charset="0"/>
                        </a:rPr>
                        <a:t>is retroactive</a:t>
                      </a:r>
                      <a:r>
                        <a:rPr lang="en-US" sz="1200" baseline="0" dirty="0">
                          <a:latin typeface="Arial" pitchFamily="34" charset="0"/>
                          <a:cs typeface="Arial" pitchFamily="34" charset="0"/>
                        </a:rPr>
                        <a:t> and applies to all juveniles.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8035355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" y="27709"/>
            <a:ext cx="9052560" cy="1191491"/>
          </a:xfrm>
        </p:spPr>
        <p:txBody>
          <a:bodyPr/>
          <a:lstStyle/>
          <a:p>
            <a:r>
              <a:rPr lang="en-US" dirty="0"/>
              <a:t>Why Treat Juveniles and Adults Differently? (1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Juveniles Are Young and May Easily Change:</a:t>
            </a:r>
          </a:p>
          <a:p>
            <a:pPr lvl="1"/>
            <a:r>
              <a:rPr lang="en-US" altLang="en-US" dirty="0"/>
              <a:t>The younger the juvenile and the more serious the misconduct, the more likely they will be arrested again.</a:t>
            </a:r>
          </a:p>
          <a:p>
            <a:r>
              <a:rPr lang="en-US" altLang="en-US" dirty="0"/>
              <a:t>Juveniles Have a High Rate of “Desistence”:</a:t>
            </a:r>
          </a:p>
          <a:p>
            <a:pPr lvl="1"/>
            <a:r>
              <a:rPr lang="en-US" altLang="en-US" dirty="0"/>
              <a:t>The younger the juvenile, the more likely that he or she will fail under community supervision.</a:t>
            </a:r>
          </a:p>
          <a:p>
            <a:pPr lvl="1"/>
            <a:r>
              <a:rPr lang="en-US" altLang="en-US" dirty="0"/>
              <a:t>Age is typically the best predictor or recidivism.</a:t>
            </a:r>
          </a:p>
          <a:p>
            <a:pPr lvl="1"/>
            <a:r>
              <a:rPr lang="en-US" altLang="en-US" dirty="0"/>
              <a:t>Less than one-fourth of the youth who end up in custodial placement are returned to incarceration.</a:t>
            </a:r>
          </a:p>
        </p:txBody>
      </p:sp>
    </p:spTree>
    <p:extLst>
      <p:ext uri="{BB962C8B-B14F-4D97-AF65-F5344CB8AC3E}">
        <p14:creationId xmlns:p14="http://schemas.microsoft.com/office/powerpoint/2010/main" val="885473906"/>
      </p:ext>
    </p:extLst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Treat Juveniles and Adults Differently? (2 of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Juveniles’ Families Are an Important Part of Their Lives:</a:t>
            </a:r>
          </a:p>
          <a:p>
            <a:pPr lvl="1"/>
            <a:r>
              <a:rPr lang="en-US" altLang="en-US" dirty="0"/>
              <a:t>Role of family is essential to the success of correctional efforts.</a:t>
            </a:r>
          </a:p>
          <a:p>
            <a:r>
              <a:rPr lang="en-US" altLang="en-US" dirty="0"/>
              <a:t>Juveniles Are Easily Influenced by Their Peers:</a:t>
            </a:r>
          </a:p>
          <a:p>
            <a:pPr lvl="1"/>
            <a:r>
              <a:rPr lang="en-US" altLang="en-US" dirty="0"/>
              <a:t>Juvenile crime is a group phenomenon.</a:t>
            </a:r>
          </a:p>
          <a:p>
            <a:r>
              <a:rPr lang="en-US" altLang="en-US" dirty="0"/>
              <a:t>Juveniles Have Little Responsibility for Others:</a:t>
            </a:r>
          </a:p>
          <a:p>
            <a:pPr lvl="1"/>
            <a:r>
              <a:rPr lang="en-US" altLang="en-US" dirty="0"/>
              <a:t>For the most part, they only have to worry about their own behavior.</a:t>
            </a:r>
          </a:p>
        </p:txBody>
      </p:sp>
    </p:spTree>
    <p:extLst>
      <p:ext uri="{BB962C8B-B14F-4D97-AF65-F5344CB8AC3E}">
        <p14:creationId xmlns:p14="http://schemas.microsoft.com/office/powerpoint/2010/main" val="426230679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of Serious Delinquency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u="sng" dirty="0"/>
              <a:t>Status offenses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dirty="0"/>
              <a:t>Misbehaviors that are not against the law but are troubling when done by juveniles because they are so young:</a:t>
            </a:r>
          </a:p>
          <a:p>
            <a:pPr lvl="2"/>
            <a:r>
              <a:rPr lang="en-US" altLang="en-US" dirty="0"/>
              <a:t>Running away</a:t>
            </a:r>
          </a:p>
          <a:p>
            <a:pPr lvl="2"/>
            <a:r>
              <a:rPr lang="en-US" altLang="en-US" dirty="0"/>
              <a:t>Underage drinking</a:t>
            </a:r>
          </a:p>
          <a:p>
            <a:pPr lvl="2"/>
            <a:r>
              <a:rPr lang="en-US" altLang="en-US" dirty="0"/>
              <a:t>Being truant</a:t>
            </a:r>
          </a:p>
          <a:p>
            <a:pPr lvl="2"/>
            <a:r>
              <a:rPr lang="en-US" altLang="en-US" dirty="0"/>
              <a:t>Being ungovernable</a:t>
            </a:r>
          </a:p>
          <a:p>
            <a:pPr lvl="1"/>
            <a:r>
              <a:rPr lang="en-US" altLang="en-US" dirty="0"/>
              <a:t>Juvenile justice system must become involved</a:t>
            </a:r>
          </a:p>
          <a:p>
            <a:pPr lvl="1"/>
            <a:r>
              <a:rPr lang="en-US" altLang="en-US" dirty="0"/>
              <a:t>It is important to consider the age appropriateness of all behaviors when deciding on consequences.</a:t>
            </a:r>
          </a:p>
        </p:txBody>
      </p:sp>
    </p:spTree>
    <p:extLst>
      <p:ext uri="{BB962C8B-B14F-4D97-AF65-F5344CB8AC3E}">
        <p14:creationId xmlns:p14="http://schemas.microsoft.com/office/powerpoint/2010/main" val="77299789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Status offenses are only offenses because of the person’s age. What do you think the most appropriate way to deal with these offenses?</a:t>
            </a:r>
          </a:p>
        </p:txBody>
      </p:sp>
    </p:spTree>
    <p:extLst>
      <p:ext uri="{BB962C8B-B14F-4D97-AF65-F5344CB8AC3E}">
        <p14:creationId xmlns:p14="http://schemas.microsoft.com/office/powerpoint/2010/main" val="831262050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( 1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382138"/>
            <a:ext cx="8839200" cy="4851748"/>
          </a:xfrm>
        </p:spPr>
        <p:txBody>
          <a:bodyPr/>
          <a:lstStyle/>
          <a:p>
            <a:r>
              <a:rPr lang="en-US" altLang="en-US" dirty="0"/>
              <a:t>Disposition of Juveniles:</a:t>
            </a:r>
          </a:p>
          <a:p>
            <a:pPr lvl="1"/>
            <a:r>
              <a:rPr lang="en-US" altLang="en-US" dirty="0"/>
              <a:t>More than 1 million juveniles were referred to juvenile court in 2013.</a:t>
            </a:r>
          </a:p>
          <a:p>
            <a:pPr lvl="1"/>
            <a:r>
              <a:rPr lang="en-US" altLang="en-US" dirty="0"/>
              <a:t>Nearly half of those referred do not result in a petition.</a:t>
            </a:r>
          </a:p>
          <a:p>
            <a:pPr lvl="1"/>
            <a:r>
              <a:rPr lang="en-US" altLang="en-US" dirty="0"/>
              <a:t>Of these, 40 percent have their charges dismissed, with another 23 percent assigned to informal probation.</a:t>
            </a:r>
          </a:p>
          <a:p>
            <a:pPr lvl="1"/>
            <a:r>
              <a:rPr lang="en-US" altLang="en-US" dirty="0"/>
              <a:t>Waiver:</a:t>
            </a:r>
          </a:p>
          <a:p>
            <a:pPr lvl="2"/>
            <a:r>
              <a:rPr lang="en-US" altLang="en-US" dirty="0"/>
              <a:t>Transfer to adult court</a:t>
            </a:r>
          </a:p>
          <a:p>
            <a:pPr lvl="2"/>
            <a:r>
              <a:rPr lang="en-US" altLang="en-US" dirty="0"/>
              <a:t>4 percent of cases waived by early 1990s, dropped to less than 2 percent by 2013</a:t>
            </a:r>
          </a:p>
          <a:p>
            <a:pPr lvl="2"/>
            <a:r>
              <a:rPr lang="en-US" altLang="en-US" dirty="0"/>
              <a:t>More than half of the juveniles who are waived have committed drug, property, or public order offenses</a:t>
            </a:r>
          </a:p>
        </p:txBody>
      </p:sp>
    </p:spTree>
    <p:extLst>
      <p:ext uri="{BB962C8B-B14F-4D97-AF65-F5344CB8AC3E}">
        <p14:creationId xmlns:p14="http://schemas.microsoft.com/office/powerpoint/2010/main" val="2198541530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( 2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Diversion:</a:t>
            </a:r>
          </a:p>
          <a:p>
            <a:pPr lvl="2"/>
            <a:r>
              <a:rPr lang="en-US" altLang="en-US" dirty="0"/>
              <a:t>Conceptual opposite of waiver</a:t>
            </a:r>
          </a:p>
          <a:p>
            <a:pPr lvl="2"/>
            <a:r>
              <a:rPr lang="en-US" altLang="en-US" dirty="0"/>
              <a:t>Seeks to avoid burdensome consequences of formal processing</a:t>
            </a:r>
          </a:p>
          <a:p>
            <a:pPr lvl="2"/>
            <a:r>
              <a:rPr lang="en-US" altLang="en-US" dirty="0"/>
              <a:t>Two forms:</a:t>
            </a:r>
          </a:p>
          <a:p>
            <a:pPr marL="1353312" lvl="3" indent="-457200">
              <a:buFont typeface="+mj-lt"/>
              <a:buAutoNum type="arabicPeriod"/>
            </a:pPr>
            <a:r>
              <a:rPr lang="en-US" altLang="en-US" dirty="0"/>
              <a:t>Stop processing the case: Most direct form of diversion, but seldom final.</a:t>
            </a:r>
          </a:p>
          <a:p>
            <a:pPr marL="1353312" lvl="3" indent="-457200">
              <a:buFont typeface="+mj-lt"/>
              <a:buAutoNum type="arabicPeriod"/>
            </a:pPr>
            <a:r>
              <a:rPr lang="en-US" altLang="en-US" dirty="0"/>
              <a:t>Divert the juvenile to a specific program: Juveniles are diverted to specific programs when it is decided that delinquency is a result of certain problems and can be best addressed by a program to help the juvenile.</a:t>
            </a:r>
          </a:p>
        </p:txBody>
      </p:sp>
    </p:spTree>
    <p:extLst>
      <p:ext uri="{BB962C8B-B14F-4D97-AF65-F5344CB8AC3E}">
        <p14:creationId xmlns:p14="http://schemas.microsoft.com/office/powerpoint/2010/main" val="3929038555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( 3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Correctional Programs for Juveniles:</a:t>
            </a:r>
          </a:p>
          <a:p>
            <a:pPr lvl="2"/>
            <a:r>
              <a:rPr lang="en-US" altLang="en-US" dirty="0"/>
              <a:t>Juvenile programs show somewhat greater success than adult programs</a:t>
            </a:r>
          </a:p>
          <a:p>
            <a:pPr lvl="2"/>
            <a:r>
              <a:rPr lang="en-US" altLang="en-US" dirty="0"/>
              <a:t>Benefits of juvenile correctional programming considerably surpass those of their adult counterparts</a:t>
            </a:r>
          </a:p>
          <a:p>
            <a:pPr lvl="2"/>
            <a:r>
              <a:rPr lang="en-US" altLang="en-US" dirty="0"/>
              <a:t>Early intervention programs most successful</a:t>
            </a:r>
          </a:p>
        </p:txBody>
      </p:sp>
    </p:spTree>
    <p:extLst>
      <p:ext uri="{BB962C8B-B14F-4D97-AF65-F5344CB8AC3E}">
        <p14:creationId xmlns:p14="http://schemas.microsoft.com/office/powerpoint/2010/main" val="2438588638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( 4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Detention:</a:t>
            </a:r>
          </a:p>
          <a:p>
            <a:pPr lvl="2"/>
            <a:r>
              <a:rPr lang="en-US" altLang="en-US" dirty="0"/>
              <a:t>Approximately 21 percent of juveniles who have been arrested are detained</a:t>
            </a:r>
          </a:p>
          <a:p>
            <a:pPr lvl="2"/>
            <a:r>
              <a:rPr lang="en-US" altLang="en-US" dirty="0"/>
              <a:t>Median stay is just over two weeks:</a:t>
            </a:r>
          </a:p>
          <a:p>
            <a:pPr lvl="3"/>
            <a:r>
              <a:rPr lang="en-US" altLang="en-US" dirty="0"/>
              <a:t>Until initial court appearance</a:t>
            </a:r>
          </a:p>
          <a:p>
            <a:pPr lvl="2"/>
            <a:r>
              <a:rPr lang="en-US" altLang="en-US" dirty="0"/>
              <a:t>Detention experiences significantly worsen later behavior and increase the chance of continued delinquency</a:t>
            </a:r>
          </a:p>
          <a:p>
            <a:pPr lvl="1"/>
            <a:r>
              <a:rPr lang="en-US" altLang="en-US" dirty="0"/>
              <a:t>Adjudication:</a:t>
            </a:r>
          </a:p>
          <a:p>
            <a:pPr lvl="2"/>
            <a:r>
              <a:rPr lang="en-US" altLang="en-US" dirty="0"/>
              <a:t>In 2013, 582,800 cases brought to juvenile court were adjudicated delinquent</a:t>
            </a:r>
          </a:p>
        </p:txBody>
      </p:sp>
    </p:spTree>
    <p:extLst>
      <p:ext uri="{BB962C8B-B14F-4D97-AF65-F5344CB8AC3E}">
        <p14:creationId xmlns:p14="http://schemas.microsoft.com/office/powerpoint/2010/main" val="528596900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( 5 of 9)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Juvenile Probation:</a:t>
            </a:r>
          </a:p>
          <a:p>
            <a:pPr lvl="2"/>
            <a:r>
              <a:rPr lang="en-US" altLang="en-US" dirty="0"/>
              <a:t>Roughly 50 percent of cases</a:t>
            </a:r>
          </a:p>
          <a:p>
            <a:pPr lvl="2"/>
            <a:r>
              <a:rPr lang="en-US" altLang="en-US" dirty="0"/>
              <a:t>Declined by almost two-thirds since 1997</a:t>
            </a:r>
          </a:p>
          <a:p>
            <a:pPr lvl="1"/>
            <a:r>
              <a:rPr lang="en-US" altLang="en-US" dirty="0"/>
              <a:t>Working in the Schools:</a:t>
            </a:r>
          </a:p>
          <a:p>
            <a:pPr lvl="2"/>
            <a:r>
              <a:rPr lang="en-US" altLang="en-US" dirty="0"/>
              <a:t>School-to-prison pipeline:</a:t>
            </a:r>
          </a:p>
          <a:p>
            <a:pPr lvl="3"/>
            <a:r>
              <a:rPr lang="en-US" altLang="en-US" dirty="0"/>
              <a:t>The fact that many youth who fail in school end up in prison</a:t>
            </a:r>
          </a:p>
          <a:p>
            <a:pPr lvl="2"/>
            <a:r>
              <a:rPr lang="en-US" altLang="en-US" dirty="0"/>
              <a:t>Objectives:</a:t>
            </a:r>
          </a:p>
          <a:p>
            <a:pPr lvl="3"/>
            <a:r>
              <a:rPr lang="en-US" altLang="en-US" dirty="0"/>
              <a:t>Keep potential truants in school</a:t>
            </a:r>
          </a:p>
          <a:p>
            <a:pPr lvl="3"/>
            <a:r>
              <a:rPr lang="en-US" altLang="en-US" dirty="0"/>
              <a:t>Reduce school violence</a:t>
            </a:r>
          </a:p>
          <a:p>
            <a:pPr lvl="3"/>
            <a:r>
              <a:rPr lang="en-US" altLang="en-US" dirty="0"/>
              <a:t>Improve academic performance of at-risk youths </a:t>
            </a:r>
          </a:p>
        </p:txBody>
      </p:sp>
    </p:spTree>
    <p:extLst>
      <p:ext uri="{BB962C8B-B14F-4D97-AF65-F5344CB8AC3E}">
        <p14:creationId xmlns:p14="http://schemas.microsoft.com/office/powerpoint/2010/main" val="1697315150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( 6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Intermediate Sanctions for Juveniles:</a:t>
            </a:r>
          </a:p>
          <a:p>
            <a:pPr lvl="2"/>
            <a:r>
              <a:rPr lang="en-US" altLang="en-US" dirty="0"/>
              <a:t>About 15 percent receive intermediate sanctions</a:t>
            </a:r>
          </a:p>
          <a:p>
            <a:pPr lvl="2"/>
            <a:r>
              <a:rPr lang="en-US" altLang="en-US" dirty="0"/>
              <a:t>Intensive supervision probation</a:t>
            </a:r>
          </a:p>
          <a:p>
            <a:pPr lvl="2"/>
            <a:r>
              <a:rPr lang="en-US" altLang="en-US" dirty="0"/>
              <a:t>Boot camp</a:t>
            </a:r>
          </a:p>
          <a:p>
            <a:pPr lvl="1"/>
            <a:r>
              <a:rPr lang="en-US" altLang="en-US" dirty="0"/>
              <a:t>Juvenile Community Corrections:</a:t>
            </a:r>
          </a:p>
          <a:p>
            <a:pPr lvl="2"/>
            <a:r>
              <a:rPr lang="en-US" altLang="en-US" dirty="0"/>
              <a:t>Continued interest for two main reasons:</a:t>
            </a:r>
          </a:p>
          <a:p>
            <a:pPr lvl="3"/>
            <a:r>
              <a:rPr lang="en-US" altLang="en-US" dirty="0"/>
              <a:t>Most people realize that removing a young person from the community is an extreme solution, for extreme cases</a:t>
            </a:r>
          </a:p>
          <a:p>
            <a:pPr lvl="3"/>
            <a:r>
              <a:rPr lang="en-US" altLang="en-US" dirty="0"/>
              <a:t>For most youths, the institutional stay will be short; six months to a year</a:t>
            </a:r>
          </a:p>
        </p:txBody>
      </p:sp>
    </p:spTree>
    <p:extLst>
      <p:ext uri="{BB962C8B-B14F-4D97-AF65-F5344CB8AC3E}">
        <p14:creationId xmlns:p14="http://schemas.microsoft.com/office/powerpoint/2010/main" val="3024950425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( 7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Juvenile Community Corrections (cont.):</a:t>
            </a:r>
          </a:p>
          <a:p>
            <a:pPr lvl="2"/>
            <a:r>
              <a:rPr lang="en-US" altLang="en-US" dirty="0"/>
              <a:t>Advantages:</a:t>
            </a:r>
          </a:p>
          <a:p>
            <a:pPr lvl="3"/>
            <a:r>
              <a:rPr lang="en-US" altLang="en-US" dirty="0"/>
              <a:t>The cost of custody in a juvenile training school is usually at least double that for an adult</a:t>
            </a:r>
          </a:p>
          <a:p>
            <a:pPr lvl="3"/>
            <a:r>
              <a:rPr lang="en-US" altLang="en-US" dirty="0"/>
              <a:t>Public opinion is not as harsh for juveniles</a:t>
            </a:r>
          </a:p>
          <a:p>
            <a:pPr lvl="3"/>
            <a:r>
              <a:rPr lang="en-US" altLang="en-US" dirty="0"/>
              <a:t>Youth incarceration numbers are smaller than adults; therefore, it’s easier to show success in saving money</a:t>
            </a:r>
          </a:p>
        </p:txBody>
      </p:sp>
    </p:spTree>
    <p:extLst>
      <p:ext uri="{BB962C8B-B14F-4D97-AF65-F5344CB8AC3E}">
        <p14:creationId xmlns:p14="http://schemas.microsoft.com/office/powerpoint/2010/main" val="4073249409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( 8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Juvenile Incarceration:</a:t>
            </a:r>
          </a:p>
          <a:p>
            <a:pPr lvl="2"/>
            <a:r>
              <a:rPr lang="en-US" altLang="en-US" dirty="0"/>
              <a:t>National incarceration rate is 173 per 100,000 juveniles ages 10 to 18</a:t>
            </a:r>
          </a:p>
          <a:p>
            <a:pPr lvl="2"/>
            <a:r>
              <a:rPr lang="en-US" altLang="en-US" dirty="0"/>
              <a:t>Highest rate in South Dakota; lowest rate in Vermont</a:t>
            </a:r>
          </a:p>
          <a:p>
            <a:pPr lvl="2"/>
            <a:r>
              <a:rPr lang="en-US" altLang="en-US" dirty="0"/>
              <a:t>Overrepresentation of incarcerated African American juveniles is a concern to policy makers</a:t>
            </a:r>
          </a:p>
          <a:p>
            <a:pPr lvl="2"/>
            <a:r>
              <a:rPr lang="en-US" altLang="en-US" dirty="0"/>
              <a:t>Important that states make the effort to reduce delinquency</a:t>
            </a:r>
          </a:p>
          <a:p>
            <a:pPr lvl="2"/>
            <a:r>
              <a:rPr lang="en-US" altLang="en-US" dirty="0"/>
              <a:t>Issues with disparity, or the probability of receiving a certain outcome</a:t>
            </a:r>
          </a:p>
        </p:txBody>
      </p:sp>
    </p:spTree>
    <p:extLst>
      <p:ext uri="{BB962C8B-B14F-4D97-AF65-F5344CB8AC3E}">
        <p14:creationId xmlns:p14="http://schemas.microsoft.com/office/powerpoint/2010/main" val="3053910927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Sanctioning Juveniles ( 9 of 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dirty="0"/>
              <a:t>Juvenile </a:t>
            </a:r>
            <a:r>
              <a:rPr lang="en-US" altLang="en-US" u="sng" dirty="0"/>
              <a:t>Aftercare</a:t>
            </a:r>
            <a:r>
              <a:rPr lang="en-US" altLang="en-US" dirty="0"/>
              <a:t>:</a:t>
            </a:r>
          </a:p>
          <a:p>
            <a:pPr lvl="2"/>
            <a:r>
              <a:rPr lang="en-US" altLang="en-US" dirty="0"/>
              <a:t>Services provided to juveniles after they have been removed from their home and put under some form of custodial care.</a:t>
            </a:r>
          </a:p>
          <a:p>
            <a:pPr lvl="2"/>
            <a:r>
              <a:rPr lang="en-US" altLang="en-US" dirty="0"/>
              <a:t>Equivalent of parole, in which a delinquent is released from a custodial sentence and supervised in the community.</a:t>
            </a:r>
          </a:p>
          <a:p>
            <a:pPr lvl="2"/>
            <a:r>
              <a:rPr lang="en-US" altLang="en-US" dirty="0"/>
              <a:t>Operates in a way similar to adult parole.</a:t>
            </a:r>
          </a:p>
          <a:p>
            <a:pPr lvl="2"/>
            <a:r>
              <a:rPr lang="en-US" altLang="en-US" dirty="0"/>
              <a:t>Aftercare worker must negotiate a juvenile through first months of return to community.</a:t>
            </a:r>
          </a:p>
        </p:txBody>
      </p:sp>
    </p:spTree>
    <p:extLst>
      <p:ext uri="{BB962C8B-B14F-4D97-AF65-F5344CB8AC3E}">
        <p14:creationId xmlns:p14="http://schemas.microsoft.com/office/powerpoint/2010/main" val="1858362017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17.2 Percentage of All Arrests That Are Juveniles, 2015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EA347-5622-4183-8639-4A29409E4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 descr="A bar graph of various crimes, with the percentage of arrestees who are juveniles. Violent Crime Index: 10.2 percent. Property Crime Index: 14.3 percent. Murder: 7 percent. Forcible rape, 15.69 percent. Robbery, 19.35 percent. Aggravated assault, 7.6 percent. Burglary, 16.5 percent. Larceny theft, 13.4 percent. Motor vehicle theft, 18.6 percent. Arson, 30.6 percen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542054"/>
            <a:ext cx="6373091" cy="449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608478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Figure 17.5 The Youngest Ages at Which Juveniles May Be Transferred to Adult Criminal Court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AB020-1949-4449-A65D-9989DEFAD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 descr="A map of the United States where each state indicates the minimum age at which a juvenile may be transferred to adult criminal court. No specific age: Maine, Rhode Island, Pennsylvania, Delaware, Maryland, District of Columbia, West Virginia, South Carolina, Georgia, Florida, Tennessee, Indiana, South Dakota, Nebraska, Oklahoma, Idaho, Washington, Oregon, Nevada, Arizona, Alaska, Hawaii. 10 years: Vermont, Wisconsin, Kansas. 12 years: Missouri, Montana, Colorado. 13 years: New Hampshire, New York, North Carolina, Illinois, Mississippi, Wyoming. 14 years: Massachusetts, Connecticut, New Jersey, Virginia, Ohio, Kentucky, Alabama, Michigan, Minnesota, Iowa, Arkansas, Louisiana, Texas, North Dakota, Utah, California. 15 years: New Mexico. 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091" y="1738188"/>
            <a:ext cx="7065818" cy="404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2588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17.7 Types of Juvenile Custodial Facilities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369B0A-CCEC-41B9-A750-8291E0A44D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 descr="A bar graph of different types of juvenile custodial facilities as percent of all juvenile custodial facilities. Detention center, 35.8 percent. Shelter or diagnostic, 11 percent. Group home, 19.4 percent. Camp, 2 percent. Training school, 9.5 percent. Residential treatment center, 39.2 percen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676400"/>
            <a:ext cx="8458200" cy="409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2594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charset="-128"/>
              </a:rPr>
              <a:t>The Special Problem of Gangs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850,000 active gang members in 30,700 gangs operating in every state.</a:t>
            </a:r>
          </a:p>
          <a:p>
            <a:r>
              <a:rPr lang="en-US" altLang="en-US" dirty="0"/>
              <a:t>Almost half of urban violence is connected to gangs.</a:t>
            </a:r>
          </a:p>
          <a:p>
            <a:r>
              <a:rPr lang="en-US" altLang="en-US" dirty="0"/>
              <a:t>Gangs negatively impact the effectiveness of correctional officials.</a:t>
            </a:r>
          </a:p>
          <a:p>
            <a:r>
              <a:rPr lang="en-US" altLang="en-US" dirty="0"/>
              <a:t>Recent initiatives, such as Chicago’s Little Village Gang Project, have shown some success with gangs.</a:t>
            </a:r>
          </a:p>
        </p:txBody>
      </p:sp>
    </p:spTree>
    <p:extLst>
      <p:ext uri="{BB962C8B-B14F-4D97-AF65-F5344CB8AC3E}">
        <p14:creationId xmlns:p14="http://schemas.microsoft.com/office/powerpoint/2010/main" val="4049160635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Figure 17.10 Characteristics of Youths Who Belong to a Gang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6F439-9913-4092-897B-179BD35EF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pic>
        <p:nvPicPr>
          <p:cNvPr id="6" name="Picture 5" descr="3 pie charts each showing characteristics of youths who belong to a gang as a percent of total youths who belong to a gang. Race or ethnicity, Hispanic: 46.2 percent, African American: 35.3 percent, White: 11.5 percent, All other: 7 percent. Gender, Male: 92.6 percent, Female: 7.4 percent. Age, 18 and over: 65 percent, Under 18: 35 percent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86" y="2514600"/>
            <a:ext cx="8511828" cy="240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85759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 Question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What do you think can be done to decrease the number of youth gangs? What are some ways you could steer at-risk youth away a life of crime?</a:t>
            </a:r>
          </a:p>
        </p:txBody>
      </p:sp>
    </p:spTree>
    <p:extLst>
      <p:ext uri="{BB962C8B-B14F-4D97-AF65-F5344CB8AC3E}">
        <p14:creationId xmlns:p14="http://schemas.microsoft.com/office/powerpoint/2010/main" val="1479881448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Juvenile Justice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 the 1990s, themes of reform in adult corrections from the 1970s were replayed in juvenile justice.</a:t>
            </a:r>
          </a:p>
          <a:p>
            <a:r>
              <a:rPr lang="en-US" altLang="en-US" dirty="0"/>
              <a:t>Reform efforts today are turning away from adult processes.</a:t>
            </a:r>
          </a:p>
          <a:p>
            <a:r>
              <a:rPr lang="en-US" altLang="en-US" dirty="0"/>
              <a:t>The everyday juvenile remains unsophisticated and susceptible to change under appropriate programs.</a:t>
            </a:r>
          </a:p>
          <a:p>
            <a:r>
              <a:rPr lang="en-US" altLang="en-US" dirty="0"/>
              <a:t>Most juvenile crime is still minor misbehavior, not at all like the highly charged cases of serious violence that dominate the news.</a:t>
            </a:r>
          </a:p>
        </p:txBody>
      </p:sp>
    </p:spTree>
    <p:extLst>
      <p:ext uri="{BB962C8B-B14F-4D97-AF65-F5344CB8AC3E}">
        <p14:creationId xmlns:p14="http://schemas.microsoft.com/office/powerpoint/2010/main" val="193417279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Sa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1135</TotalTime>
  <Words>2109</Words>
  <Application>Microsoft Office PowerPoint</Application>
  <PresentationFormat>On-screen Show (4:3)</PresentationFormat>
  <Paragraphs>225</Paragraphs>
  <Slides>31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ＭＳ Ｐゴシック</vt:lpstr>
      <vt:lpstr>ＭＳ Ｐゴシック</vt:lpstr>
      <vt:lpstr>Aharoni</vt:lpstr>
      <vt:lpstr>Arial</vt:lpstr>
      <vt:lpstr>Calibri</vt:lpstr>
      <vt:lpstr>Century Gothic</vt:lpstr>
      <vt:lpstr>Courier New</vt:lpstr>
      <vt:lpstr>Tw Cen MT</vt:lpstr>
      <vt:lpstr>Verdana</vt:lpstr>
      <vt:lpstr>Wingdings</vt:lpstr>
      <vt:lpstr>Sample</vt:lpstr>
      <vt:lpstr>AMERICAN CORRECTIONS</vt:lpstr>
      <vt:lpstr>Learning Objectives (1 of 2)</vt:lpstr>
      <vt:lpstr>Learning Objectives (2 of 2)</vt:lpstr>
      <vt:lpstr>The Problem of Youth Crime</vt:lpstr>
      <vt:lpstr>The History of Juvenile Corrections (1 of 4)</vt:lpstr>
      <vt:lpstr>The History of Juvenile Corrections (2 of 4)</vt:lpstr>
      <vt:lpstr>The History of Juvenile Corrections (3 of 4)</vt:lpstr>
      <vt:lpstr>The History of Juvenile Corrections (4 of 4)</vt:lpstr>
      <vt:lpstr>Discussion Question 1</vt:lpstr>
      <vt:lpstr>Table 17.3 Major Decisions by the U.S. Supreme Court Regarding the Rights of Juveniles (1 of 2)</vt:lpstr>
      <vt:lpstr>Table 17.3 Major Decisions by the U.S. Supreme Court Regarding the Rights of Juveniles (2 of 2)</vt:lpstr>
      <vt:lpstr>Why Treat Juveniles and Adults Differently? (1 of 2)</vt:lpstr>
      <vt:lpstr>Why Treat Juveniles and Adults Differently? (2 of 2)</vt:lpstr>
      <vt:lpstr>The Problem of Serious Delinquency</vt:lpstr>
      <vt:lpstr>Discussion Question 2</vt:lpstr>
      <vt:lpstr>Sanctioning Juveniles ( 1 of 9)</vt:lpstr>
      <vt:lpstr>Sanctioning Juveniles ( 2 of 9)</vt:lpstr>
      <vt:lpstr>Sanctioning Juveniles ( 3 of 9)</vt:lpstr>
      <vt:lpstr>Sanctioning Juveniles ( 4 of 9)</vt:lpstr>
      <vt:lpstr>Sanctioning Juveniles ( 5 of 9)</vt:lpstr>
      <vt:lpstr>Sanctioning Juveniles ( 6 of 9)</vt:lpstr>
      <vt:lpstr>Sanctioning Juveniles ( 7 of 9)</vt:lpstr>
      <vt:lpstr>Sanctioning Juveniles ( 8 of 9)</vt:lpstr>
      <vt:lpstr>Sanctioning Juveniles ( 9 of 9)</vt:lpstr>
      <vt:lpstr>Figure 17.2 Percentage of All Arrests That Are Juveniles, 2015</vt:lpstr>
      <vt:lpstr>Figure 17.5 The Youngest Ages at Which Juveniles May Be Transferred to Adult Criminal Court</vt:lpstr>
      <vt:lpstr>Figure 17.7 Types of Juvenile Custodial Facilities</vt:lpstr>
      <vt:lpstr>The Special Problem of Gangs</vt:lpstr>
      <vt:lpstr>Figure 17.10 Characteristics of Youths Who Belong to a Gang</vt:lpstr>
      <vt:lpstr>Discussion Question 3</vt:lpstr>
      <vt:lpstr>The Future of Juvenile Justice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17 Corrections for Juveniles</dc:title>
  <dc:creator>Hobbs</dc:creator>
  <cp:lastModifiedBy>Logan, Chelsea R</cp:lastModifiedBy>
  <cp:revision>198</cp:revision>
  <dcterms:created xsi:type="dcterms:W3CDTF">2015-10-16T17:45:18Z</dcterms:created>
  <dcterms:modified xsi:type="dcterms:W3CDTF">2017-11-17T19:24:17Z</dcterms:modified>
</cp:coreProperties>
</file>