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7" r:id="rId2"/>
    <p:sldId id="312" r:id="rId3"/>
    <p:sldId id="287" r:id="rId4"/>
    <p:sldId id="314" r:id="rId5"/>
    <p:sldId id="293" r:id="rId6"/>
    <p:sldId id="317" r:id="rId7"/>
    <p:sldId id="291" r:id="rId8"/>
    <p:sldId id="292" r:id="rId9"/>
    <p:sldId id="294" r:id="rId10"/>
    <p:sldId id="261" r:id="rId11"/>
    <p:sldId id="318" r:id="rId12"/>
    <p:sldId id="311" r:id="rId13"/>
  </p:sldIdLst>
  <p:sldSz cx="9144000" cy="6858000" type="screen4x3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bw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-1392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interSettings" Target="printerSettings/printerSettings1.bin"/><Relationship Id="rId17" Type="http://schemas.openxmlformats.org/officeDocument/2006/relationships/tags" Target="tags/tag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7BC72D-2008-1C43-90E3-6C5B15EA996E}" type="datetimeFigureOut">
              <a:rPr lang="en-US" smtClean="0"/>
              <a:t>8/24/20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9ADBF1-8822-1446-8D79-86D10FC21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875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5711E1-6960-42B8-8647-94FA46255E1D}" type="datetimeFigureOut">
              <a:rPr lang="en-US" smtClean="0"/>
              <a:t>8/24/20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9DC775-1514-4B06-9752-6CE88244BD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81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18284" indent="-276263">
              <a:defRPr>
                <a:solidFill>
                  <a:schemeClr val="tx1"/>
                </a:solidFill>
                <a:latin typeface="Arial" charset="0"/>
              </a:defRPr>
            </a:lvl2pPr>
            <a:lvl3pPr marL="1105052" indent="-221010">
              <a:defRPr>
                <a:solidFill>
                  <a:schemeClr val="tx1"/>
                </a:solidFill>
                <a:latin typeface="Arial" charset="0"/>
              </a:defRPr>
            </a:lvl3pPr>
            <a:lvl4pPr marL="1547073" indent="-221010">
              <a:defRPr>
                <a:solidFill>
                  <a:schemeClr val="tx1"/>
                </a:solidFill>
                <a:latin typeface="Arial" charset="0"/>
              </a:defRPr>
            </a:lvl4pPr>
            <a:lvl5pPr marL="1989094" indent="-221010">
              <a:defRPr>
                <a:solidFill>
                  <a:schemeClr val="tx1"/>
                </a:solidFill>
                <a:latin typeface="Arial" charset="0"/>
              </a:defRPr>
            </a:lvl5pPr>
            <a:lvl6pPr marL="2431115" indent="-22101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73136" indent="-22101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15157" indent="-22101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57178" indent="-22101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7F6869E-44D7-4989-A65A-DA73FEB6D9D3}" type="slidenum">
              <a:rPr lang="en-US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3968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18284" indent="-276263">
              <a:defRPr>
                <a:solidFill>
                  <a:schemeClr val="tx1"/>
                </a:solidFill>
                <a:latin typeface="Arial" charset="0"/>
              </a:defRPr>
            </a:lvl2pPr>
            <a:lvl3pPr marL="1105052" indent="-221010">
              <a:defRPr>
                <a:solidFill>
                  <a:schemeClr val="tx1"/>
                </a:solidFill>
                <a:latin typeface="Arial" charset="0"/>
              </a:defRPr>
            </a:lvl3pPr>
            <a:lvl4pPr marL="1547073" indent="-221010">
              <a:defRPr>
                <a:solidFill>
                  <a:schemeClr val="tx1"/>
                </a:solidFill>
                <a:latin typeface="Arial" charset="0"/>
              </a:defRPr>
            </a:lvl4pPr>
            <a:lvl5pPr marL="1989094" indent="-221010">
              <a:defRPr>
                <a:solidFill>
                  <a:schemeClr val="tx1"/>
                </a:solidFill>
                <a:latin typeface="Arial" charset="0"/>
              </a:defRPr>
            </a:lvl5pPr>
            <a:lvl6pPr marL="2431115" indent="-22101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73136" indent="-22101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15157" indent="-22101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57178" indent="-22101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DA9B7F7-D0C0-402D-BE4F-BF61D9156880}" type="slidenum">
              <a:rPr lang="en-US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12327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Introductions</a:t>
            </a:r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68E77D23-ECEC-4EFE-A8C7-7E9005942202}" type="slidenum">
              <a:rPr lang="en-US">
                <a:solidFill>
                  <a:srgbClr val="1B587C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1B587C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9242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Introductions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9E597A-A839-4EC8-AB60-599DCFE56FDA}" type="slidenum">
              <a:rPr lang="en-US">
                <a:solidFill>
                  <a:srgbClr val="1B587C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1B587C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6060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8" name="Rectangle 25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" name="Rectangle 26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Introductions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A9DABF0B-2727-4FAB-959B-BDCDC38935F5}" type="slidenum">
              <a:rPr lang="en-US">
                <a:solidFill>
                  <a:srgbClr val="1B587C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1B587C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8125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Introductions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5CBDC-AB2D-406E-97CE-DE2753F06133}" type="slidenum">
              <a:rPr lang="en-US">
                <a:solidFill>
                  <a:srgbClr val="1B587C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1B587C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4044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" name="Rectangle 2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" name="Rectangle 2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Introductions</a:t>
            </a:r>
          </a:p>
        </p:txBody>
      </p:sp>
      <p:sp>
        <p:nvSpPr>
          <p:cNvPr id="2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10052E58-9A71-4535-B921-10268680854E}" type="slidenum">
              <a:rPr lang="en-US">
                <a:solidFill>
                  <a:srgbClr val="1B587C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1B587C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2742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Introductions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0161ED-E875-40FD-91F9-5B8E98ED3F1C}" type="slidenum">
              <a:rPr lang="en-US">
                <a:solidFill>
                  <a:srgbClr val="1B587C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1B587C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012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" name="Rectangle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4" name="Rectangle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Introductions</a:t>
            </a: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127ADC3-5B8F-488F-8C0D-0EA92FDF08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564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D3763DC5-4795-49D0-B65C-AF163C79976A}" type="slidenum">
              <a:rPr lang="en-US">
                <a:solidFill>
                  <a:srgbClr val="1B587C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1B587C">
                  <a:shade val="75000"/>
                </a:srgbClr>
              </a:solidFill>
            </a:endParaRP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Introductions</a:t>
            </a:r>
          </a:p>
        </p:txBody>
      </p:sp>
    </p:spTree>
    <p:extLst>
      <p:ext uri="{BB962C8B-B14F-4D97-AF65-F5344CB8AC3E}">
        <p14:creationId xmlns:p14="http://schemas.microsoft.com/office/powerpoint/2010/main" val="27427694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1BB0A9-276E-4724-8F2D-D35D3B8DE4B8}" type="slidenum">
              <a:rPr lang="en-US">
                <a:solidFill>
                  <a:srgbClr val="1B587C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1B587C">
                  <a:shade val="75000"/>
                </a:srgbClr>
              </a:solidFill>
            </a:endParaRP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Introductions</a:t>
            </a:r>
          </a:p>
        </p:txBody>
      </p:sp>
    </p:spTree>
    <p:extLst>
      <p:ext uri="{BB962C8B-B14F-4D97-AF65-F5344CB8AC3E}">
        <p14:creationId xmlns:p14="http://schemas.microsoft.com/office/powerpoint/2010/main" val="3389353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Introductions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2A982-9A6E-44A8-816A-46138DE8F6E1}" type="slidenum">
              <a:rPr lang="en-US">
                <a:solidFill>
                  <a:srgbClr val="1B587C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1B587C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9967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26DEC7-A1BB-467D-8F49-A50E94FC1050}" type="slidenum">
              <a:rPr lang="en-US">
                <a:solidFill>
                  <a:srgbClr val="1B587C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1B587C">
                  <a:shade val="75000"/>
                </a:srgbClr>
              </a:solidFill>
            </a:endParaRP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Introductions</a:t>
            </a:r>
          </a:p>
        </p:txBody>
      </p:sp>
    </p:spTree>
    <p:extLst>
      <p:ext uri="{BB962C8B-B14F-4D97-AF65-F5344CB8AC3E}">
        <p14:creationId xmlns:p14="http://schemas.microsoft.com/office/powerpoint/2010/main" val="6724259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27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2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2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Arial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latin typeface="Arial" charset="0"/>
              </a:rPr>
              <a:t>Introductions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2A50F98-9CCF-4239-810A-38AA9743AA0E}" type="slidenum">
              <a:rPr lang="en-US">
                <a:solidFill>
                  <a:srgbClr val="1B587C">
                    <a:shade val="75000"/>
                  </a:srgb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1B587C">
                  <a:shade val="75000"/>
                </a:srgbClr>
              </a:solidFill>
              <a:latin typeface="Arial" charset="0"/>
            </a:endParaRPr>
          </a:p>
        </p:txBody>
      </p:sp>
      <p:sp>
        <p:nvSpPr>
          <p:cNvPr id="1038" name="Title Placehold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4141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164C6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164C6C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164C6C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164C6C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164C6C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164C6C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164C6C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164C6C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164C6C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1B587C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4E8542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604878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jbcole@central.uh.edu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uh.edu/infotech/about/planning/off-campus/index.php%23do-you-need-a-laptop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cap="none" dirty="0" smtClean="0"/>
              <a:t>J. Bryan Cole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cap="none" dirty="0" smtClean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cap="none" smtClean="0"/>
              <a:t>POLS 3366</a:t>
            </a:r>
            <a:endParaRPr lang="en-US" cap="none" dirty="0" smtClean="0"/>
          </a:p>
        </p:txBody>
      </p:sp>
      <p:sp>
        <p:nvSpPr>
          <p:cNvPr id="3074" name="AutoShap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latin typeface="+mn-lt"/>
              </a:rPr>
              <a:t>Political Parties</a:t>
            </a:r>
            <a:br>
              <a:rPr lang="en-US" sz="3600" dirty="0" smtClean="0">
                <a:latin typeface="+mn-lt"/>
              </a:rPr>
            </a:br>
            <a:r>
              <a:rPr lang="en-US" sz="3600" dirty="0" smtClean="0">
                <a:latin typeface="+mn-lt"/>
              </a:rPr>
              <a:t>Course Introduction</a:t>
            </a:r>
            <a:br>
              <a:rPr lang="en-US" sz="3600" dirty="0" smtClean="0">
                <a:latin typeface="+mn-lt"/>
              </a:rPr>
            </a:br>
            <a:r>
              <a:rPr lang="en-US" sz="3600" dirty="0" smtClean="0">
                <a:latin typeface="+mn-lt"/>
              </a:rPr>
              <a:t>August 25, 2020</a:t>
            </a:r>
          </a:p>
        </p:txBody>
      </p:sp>
    </p:spTree>
    <p:extLst>
      <p:ext uri="{BB962C8B-B14F-4D97-AF65-F5344CB8AC3E}">
        <p14:creationId xmlns:p14="http://schemas.microsoft.com/office/powerpoint/2010/main" val="2415560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Help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dirty="0"/>
              <a:t>Contact </a:t>
            </a:r>
            <a:r>
              <a:rPr lang="en-US" sz="2400" dirty="0" smtClean="0"/>
              <a:t>information:</a:t>
            </a:r>
          </a:p>
          <a:p>
            <a:endParaRPr lang="en-US" dirty="0"/>
          </a:p>
          <a:p>
            <a:pPr lvl="1"/>
            <a:r>
              <a:rPr lang="en-US" sz="1800" dirty="0" smtClean="0">
                <a:hlinkClick r:id="rId2"/>
              </a:rPr>
              <a:t>jbcole@central.uh.edu</a:t>
            </a:r>
            <a:r>
              <a:rPr lang="en-US" sz="1800" dirty="0" smtClean="0"/>
              <a:t> </a:t>
            </a:r>
            <a:endParaRPr lang="en-US" sz="1800" dirty="0"/>
          </a:p>
          <a:p>
            <a:pPr lvl="1"/>
            <a:r>
              <a:rPr lang="en-US" sz="1800" dirty="0"/>
              <a:t>Office hours: MW </a:t>
            </a:r>
            <a:r>
              <a:rPr lang="en-US" sz="1800" dirty="0" smtClean="0"/>
              <a:t>10:00-11:00am </a:t>
            </a:r>
            <a:r>
              <a:rPr lang="en-US" sz="1800" dirty="0"/>
              <a:t>and by appt</a:t>
            </a:r>
            <a:r>
              <a:rPr lang="en-US" sz="1800" dirty="0" smtClean="0"/>
              <a:t>.</a:t>
            </a:r>
          </a:p>
          <a:p>
            <a:pPr lvl="1"/>
            <a:r>
              <a:rPr lang="en-US" sz="1800" dirty="0" smtClean="0"/>
              <a:t>This will be on Microsoft Teams</a:t>
            </a:r>
            <a:endParaRPr lang="en-US" sz="1800" dirty="0"/>
          </a:p>
          <a:p>
            <a:pPr lvl="1"/>
            <a:endParaRPr lang="en-US" dirty="0"/>
          </a:p>
          <a:p>
            <a:r>
              <a:rPr lang="en-US" sz="2400" dirty="0" smtClean="0"/>
              <a:t>When sending emails, please remember the following:</a:t>
            </a:r>
          </a:p>
          <a:p>
            <a:endParaRPr lang="en-US" dirty="0" smtClean="0"/>
          </a:p>
          <a:p>
            <a:pPr lvl="1"/>
            <a:r>
              <a:rPr lang="en-US" sz="1800" dirty="0" smtClean="0"/>
              <a:t>Check the syllabus BEFORE sending an email; it answers many questions!</a:t>
            </a:r>
            <a:endParaRPr lang="en-US" sz="1800" dirty="0"/>
          </a:p>
          <a:p>
            <a:pPr lvl="1"/>
            <a:r>
              <a:rPr lang="en-US" sz="1800" dirty="0" smtClean="0"/>
              <a:t>Specify the section you’re enrolled in:</a:t>
            </a:r>
          </a:p>
          <a:p>
            <a:pPr lvl="2"/>
            <a:r>
              <a:rPr lang="en-US" sz="1600" dirty="0" smtClean="0"/>
              <a:t>#21973 (online)</a:t>
            </a:r>
            <a:endParaRPr lang="en-US" sz="1600" dirty="0" smtClean="0"/>
          </a:p>
          <a:p>
            <a:pPr lvl="2"/>
            <a:r>
              <a:rPr lang="en-US" sz="1600" dirty="0" smtClean="0"/>
              <a:t>#</a:t>
            </a:r>
            <a:r>
              <a:rPr lang="en-US" sz="1600" dirty="0" smtClean="0"/>
              <a:t>28641 </a:t>
            </a:r>
            <a:r>
              <a:rPr lang="en-US" sz="1600" dirty="0" smtClean="0"/>
              <a:t>(face-to-face)</a:t>
            </a:r>
          </a:p>
        </p:txBody>
      </p:sp>
    </p:spTree>
    <p:extLst>
      <p:ext uri="{BB962C8B-B14F-4D97-AF65-F5344CB8AC3E}">
        <p14:creationId xmlns:p14="http://schemas.microsoft.com/office/powerpoint/2010/main" val="22415692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Attendance @ 10%</a:t>
            </a:r>
          </a:p>
          <a:p>
            <a:endParaRPr lang="en-US" dirty="0"/>
          </a:p>
          <a:p>
            <a:r>
              <a:rPr lang="en-US" dirty="0"/>
              <a:t>2</a:t>
            </a:r>
            <a:r>
              <a:rPr lang="en-US" dirty="0" smtClean="0"/>
              <a:t> short assignments @ 40% (20% each)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smtClean="0"/>
              <a:t>1 midterm </a:t>
            </a:r>
            <a:r>
              <a:rPr lang="en-US" dirty="0" smtClean="0"/>
              <a:t>and a final @ 50% (25% each)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371600"/>
            <a:ext cx="40386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68448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Participation Grade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000" dirty="0"/>
              <a:t>Participation counts as </a:t>
            </a:r>
            <a:r>
              <a:rPr lang="en-US" sz="2000" dirty="0" smtClean="0"/>
              <a:t>10 percent, and this grade has </a:t>
            </a:r>
            <a:r>
              <a:rPr lang="en-US" sz="2000" dirty="0"/>
              <a:t>two components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First, each week, I will post (in Blackboard) a link to a series of opinion questions that pertain to our topics at that </a:t>
            </a:r>
            <a:r>
              <a:rPr lang="en-US" sz="2000" dirty="0" smtClean="0"/>
              <a:t>time</a:t>
            </a:r>
          </a:p>
          <a:p>
            <a:endParaRPr lang="en-US" sz="2000" dirty="0"/>
          </a:p>
          <a:p>
            <a:r>
              <a:rPr lang="en-US" sz="2000" dirty="0" smtClean="0"/>
              <a:t>You </a:t>
            </a:r>
            <a:r>
              <a:rPr lang="en-US" sz="2000" i="1" dirty="0" smtClean="0"/>
              <a:t>must</a:t>
            </a:r>
            <a:r>
              <a:rPr lang="en-US" sz="2000" dirty="0" smtClean="0"/>
              <a:t> be respectful of all students, regardless of their backgrounds, political views</a:t>
            </a:r>
            <a:endParaRPr lang="en-US" sz="2000" dirty="0"/>
          </a:p>
          <a:p>
            <a:endParaRPr lang="en-US" dirty="0"/>
          </a:p>
        </p:txBody>
      </p:sp>
      <p:pic>
        <p:nvPicPr>
          <p:cNvPr id="5" name="Content Placeholder 4" descr="poll860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61" r="2126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98865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Midterm and final </a:t>
            </a:r>
            <a:r>
              <a:rPr lang="en-US" i="1" dirty="0" smtClean="0"/>
              <a:t>(not </a:t>
            </a:r>
            <a:r>
              <a:rPr lang="en-US" dirty="0" smtClean="0"/>
              <a:t>cumulative)</a:t>
            </a:r>
            <a:r>
              <a:rPr lang="en-US" i="1" dirty="0" smtClean="0"/>
              <a:t>,</a:t>
            </a:r>
            <a:r>
              <a:rPr lang="en-US" dirty="0" smtClean="0"/>
              <a:t> each worth 25 percent of course grade </a:t>
            </a:r>
          </a:p>
          <a:p>
            <a:endParaRPr lang="en-US" dirty="0" smtClean="0"/>
          </a:p>
          <a:p>
            <a:r>
              <a:rPr lang="en-US" dirty="0" smtClean="0"/>
              <a:t>Short answer and essay questions</a:t>
            </a:r>
          </a:p>
          <a:p>
            <a:endParaRPr lang="en-US" dirty="0"/>
          </a:p>
          <a:p>
            <a:r>
              <a:rPr lang="en-US" dirty="0" smtClean="0"/>
              <a:t>You’ll take them in class</a:t>
            </a:r>
          </a:p>
          <a:p>
            <a:endParaRPr lang="en-US" dirty="0"/>
          </a:p>
          <a:p>
            <a:r>
              <a:rPr lang="en-US" dirty="0" smtClean="0"/>
              <a:t>Review sheet and exam questions will go out one week in advance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468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Respondus</a:t>
            </a:r>
            <a:r>
              <a:rPr lang="en-US" dirty="0" smtClean="0"/>
              <a:t> </a:t>
            </a:r>
            <a:r>
              <a:rPr lang="en-US" dirty="0" err="1" smtClean="0"/>
              <a:t>LockDown</a:t>
            </a:r>
            <a:r>
              <a:rPr lang="en-US" dirty="0" smtClean="0"/>
              <a:t> Browser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200" dirty="0" smtClean="0"/>
              <a:t>This software is available as a free download and works on most devices, including </a:t>
            </a:r>
            <a:r>
              <a:rPr lang="en-US" sz="2200" dirty="0" err="1" smtClean="0"/>
              <a:t>iPads</a:t>
            </a:r>
            <a:endParaRPr lang="en-US" sz="2200" dirty="0" smtClean="0"/>
          </a:p>
          <a:p>
            <a:endParaRPr lang="en-US" sz="2200" dirty="0" smtClean="0"/>
          </a:p>
          <a:p>
            <a:endParaRPr lang="en-US" sz="2200" dirty="0"/>
          </a:p>
          <a:p>
            <a:endParaRPr lang="en-US" sz="2200" dirty="0"/>
          </a:p>
          <a:p>
            <a:r>
              <a:rPr lang="en-US" sz="2200" dirty="0" smtClean="0"/>
              <a:t>If your device does not have a webcam or microphone:</a:t>
            </a:r>
          </a:p>
          <a:p>
            <a:endParaRPr lang="en-US" sz="2200" dirty="0"/>
          </a:p>
          <a:p>
            <a:pPr lvl="1"/>
            <a:r>
              <a:rPr lang="en-US" dirty="0" smtClean="0"/>
              <a:t>You may borrow a device from a friend or family member or</a:t>
            </a:r>
          </a:p>
          <a:p>
            <a:pPr lvl="1"/>
            <a:r>
              <a:rPr lang="en-US" dirty="0" smtClean="0"/>
              <a:t>Consult </a:t>
            </a:r>
            <a:r>
              <a:rPr lang="en-US" dirty="0" smtClean="0">
                <a:solidFill>
                  <a:srgbClr val="000000"/>
                </a:solidFill>
                <a:ea typeface="Lucida Grande"/>
                <a:cs typeface="Lucida Grande"/>
                <a:hlinkClick r:id="rId2"/>
              </a:rPr>
              <a:t>University Information Technology</a:t>
            </a:r>
            <a:r>
              <a:rPr lang="en-US" dirty="0" smtClean="0">
                <a:solidFill>
                  <a:srgbClr val="000000"/>
                </a:solidFill>
                <a:ea typeface="Lucida Grande"/>
                <a:cs typeface="Lucida Grande"/>
              </a:rPr>
              <a:t> to borrow one from UH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901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</a:t>
            </a:r>
            <a:r>
              <a:rPr lang="en-US" dirty="0" smtClean="0"/>
              <a:t>Assignments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40 </a:t>
            </a:r>
            <a:r>
              <a:rPr lang="en-US" dirty="0" smtClean="0"/>
              <a:t>percent of your grade </a:t>
            </a:r>
            <a:r>
              <a:rPr lang="en-US" dirty="0" smtClean="0"/>
              <a:t>(20 </a:t>
            </a:r>
            <a:r>
              <a:rPr lang="en-US" dirty="0" smtClean="0"/>
              <a:t>percent each)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You’ll </a:t>
            </a:r>
            <a:r>
              <a:rPr lang="en-US" dirty="0" smtClean="0"/>
              <a:t>sign up in class for </a:t>
            </a:r>
            <a:r>
              <a:rPr lang="en-US" dirty="0" smtClean="0"/>
              <a:t>2 </a:t>
            </a:r>
            <a:r>
              <a:rPr lang="en-US" dirty="0" smtClean="0"/>
              <a:t>of 5 </a:t>
            </a:r>
            <a:r>
              <a:rPr lang="en-US" dirty="0" smtClean="0"/>
              <a:t>writing </a:t>
            </a:r>
            <a:r>
              <a:rPr lang="en-US" dirty="0" smtClean="0"/>
              <a:t>assignments next week (following the last day to add a class)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Additional guidelines appear in the </a:t>
            </a:r>
            <a:r>
              <a:rPr lang="en-US" dirty="0" smtClean="0"/>
              <a:t>syllabus; others will be provided later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661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Textbook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Hershey, Marjorie </a:t>
            </a:r>
            <a:r>
              <a:rPr lang="en-US" dirty="0" err="1"/>
              <a:t>Randon</a:t>
            </a:r>
            <a:r>
              <a:rPr lang="en-US" dirty="0"/>
              <a:t>. 2017. </a:t>
            </a:r>
            <a:r>
              <a:rPr lang="en-US" i="1" dirty="0"/>
              <a:t>Party Politics in America. </a:t>
            </a:r>
            <a:r>
              <a:rPr lang="en-US" dirty="0"/>
              <a:t>17th edition. New York: </a:t>
            </a:r>
            <a:r>
              <a:rPr lang="en-US" dirty="0" err="1" smtClean="0"/>
              <a:t>Routledge</a:t>
            </a:r>
            <a:r>
              <a:rPr lang="en-US" dirty="0"/>
              <a:t>.</a:t>
            </a:r>
            <a:r>
              <a:rPr lang="en-US" dirty="0"/>
              <a:t>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Also supplemental readings on Blackboard which I will post at least one week before the corresponding class</a:t>
            </a:r>
            <a:endParaRPr lang="en-US" dirty="0"/>
          </a:p>
        </p:txBody>
      </p:sp>
      <p:pic>
        <p:nvPicPr>
          <p:cNvPr id="5" name="Content Placeholder 4" descr="hersheytextbook.jpg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3" r="211"/>
          <a:stretch/>
        </p:blipFill>
        <p:spPr/>
      </p:pic>
    </p:spTree>
    <p:extLst>
      <p:ext uri="{BB962C8B-B14F-4D97-AF65-F5344CB8AC3E}">
        <p14:creationId xmlns:p14="http://schemas.microsoft.com/office/powerpoint/2010/main" val="38176649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88A44D"/>
                </a:solidFill>
              </a:rPr>
              <a:t>My Responsibilities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eaLnBrk="1" hangingPunct="1"/>
            <a:r>
              <a:rPr lang="en-US" dirty="0" smtClean="0"/>
              <a:t>Facilitator of learning</a:t>
            </a: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Begin and end class on time</a:t>
            </a: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Grade papers and respond to e-mails on a timely basis</a:t>
            </a:r>
          </a:p>
        </p:txBody>
      </p:sp>
    </p:spTree>
    <p:extLst>
      <p:ext uri="{BB962C8B-B14F-4D97-AF65-F5344CB8AC3E}">
        <p14:creationId xmlns:p14="http://schemas.microsoft.com/office/powerpoint/2010/main" val="3798958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accent1"/>
                </a:solidFill>
              </a:rPr>
              <a:t>What Can You Expect?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sz="1800" dirty="0" smtClean="0"/>
              <a:t>Obviously, political parties are of tremendous importance in American democracy (and just about any democracy)!</a:t>
            </a:r>
            <a:endParaRPr lang="en-US" sz="1800" dirty="0" smtClean="0"/>
          </a:p>
          <a:p>
            <a:pPr eaLnBrk="1" hangingPunct="1"/>
            <a:endParaRPr lang="en-US" sz="1800" dirty="0"/>
          </a:p>
          <a:p>
            <a:pPr eaLnBrk="1" hangingPunct="1"/>
            <a:r>
              <a:rPr lang="en-US" sz="1800" dirty="0" smtClean="0"/>
              <a:t>What are political parties? What roles do they play in the political process? What roles are they </a:t>
            </a:r>
            <a:r>
              <a:rPr lang="en-US" sz="1800" i="1" dirty="0" smtClean="0"/>
              <a:t>supposed </a:t>
            </a:r>
            <a:r>
              <a:rPr lang="en-US" sz="1800" dirty="0" smtClean="0"/>
              <a:t>to play in the political process?</a:t>
            </a:r>
            <a:endParaRPr lang="en-US" sz="1800" dirty="0" smtClean="0"/>
          </a:p>
          <a:p>
            <a:pPr eaLnBrk="1" hangingPunct="1"/>
            <a:endParaRPr lang="en-US" sz="1800" dirty="0" smtClean="0"/>
          </a:p>
          <a:p>
            <a:pPr eaLnBrk="1" hangingPunct="1"/>
            <a:r>
              <a:rPr lang="en-US" sz="1800" dirty="0" smtClean="0"/>
              <a:t>If they don’t play the roles they are supposed to play, </a:t>
            </a:r>
            <a:r>
              <a:rPr lang="en-US" sz="1800" dirty="0" smtClean="0"/>
              <a:t>what are the consequences of the situation?</a:t>
            </a:r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endParaRPr lang="en-US" i="1" dirty="0" smtClean="0"/>
          </a:p>
          <a:p>
            <a:pPr eaLnBrk="1" hangingPunct="1"/>
            <a:endParaRPr lang="en-US" i="1" dirty="0" smtClean="0"/>
          </a:p>
        </p:txBody>
      </p:sp>
      <p:pic>
        <p:nvPicPr>
          <p:cNvPr id="4" name="Content Placeholder 3" descr="politics_edit-900x600.jpg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" b="-446"/>
          <a:stretch/>
        </p:blipFill>
        <p:spPr/>
      </p:pic>
    </p:spTree>
    <p:extLst>
      <p:ext uri="{BB962C8B-B14F-4D97-AF65-F5344CB8AC3E}">
        <p14:creationId xmlns:p14="http://schemas.microsoft.com/office/powerpoint/2010/main" val="951507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History of political parties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Parties in the government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Party organizations</a:t>
            </a:r>
          </a:p>
          <a:p>
            <a:endParaRPr lang="en-US" dirty="0"/>
          </a:p>
          <a:p>
            <a:r>
              <a:rPr lang="en-US" dirty="0" smtClean="0"/>
              <a:t>Parties in the electorate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88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Think about This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We will (</a:t>
            </a:r>
            <a:r>
              <a:rPr lang="en-US" smtClean="0"/>
              <a:t>of course!) </a:t>
            </a:r>
            <a:r>
              <a:rPr lang="en-US" dirty="0" smtClean="0"/>
              <a:t>talk about the </a:t>
            </a:r>
            <a:r>
              <a:rPr lang="en-US" smtClean="0"/>
              <a:t>upcoming elections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And we will discuss third parties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But I also want to emphasize much broader, deeper questions along the way</a:t>
            </a:r>
            <a:endParaRPr lang="en-US" dirty="0"/>
          </a:p>
        </p:txBody>
      </p:sp>
      <p:pic>
        <p:nvPicPr>
          <p:cNvPr id="6" name="Content Placeholder 5" descr="manyparties.jpg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18" b="-220"/>
          <a:stretch/>
        </p:blipFill>
        <p:spPr/>
      </p:pic>
    </p:spTree>
    <p:extLst>
      <p:ext uri="{BB962C8B-B14F-4D97-AF65-F5344CB8AC3E}">
        <p14:creationId xmlns:p14="http://schemas.microsoft.com/office/powerpoint/2010/main" val="212185103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VERSION" val="5"/>
  <p:tag name="TPFULLVERSION" val="5.2.1.3179"/>
  <p:tag name="PPTVERSION" val="14"/>
  <p:tag name="TPOS" val="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ivic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1941</TotalTime>
  <Words>492</Words>
  <Application>Microsoft Macintosh PowerPoint</Application>
  <PresentationFormat>On-screen Show (4:3)</PresentationFormat>
  <Paragraphs>90</Paragraphs>
  <Slides>12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Civic</vt:lpstr>
      <vt:lpstr>Political Parties Course Introduction August 25, 2020</vt:lpstr>
      <vt:lpstr>Getting Help</vt:lpstr>
      <vt:lpstr>Grading</vt:lpstr>
      <vt:lpstr>Your Participation Grade</vt:lpstr>
      <vt:lpstr>Exams</vt:lpstr>
      <vt:lpstr>Respondus LockDown Browser</vt:lpstr>
      <vt:lpstr>Writing Assignments</vt:lpstr>
      <vt:lpstr>Textbook </vt:lpstr>
      <vt:lpstr>My Responsibilities</vt:lpstr>
      <vt:lpstr>What Can You Expect?</vt:lpstr>
      <vt:lpstr>Course Outline</vt:lpstr>
      <vt:lpstr>How to Think about This Class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Course Introduction  What is Politics? What is Government?</dc:title>
  <dc:creator>J. Bryan Cole</dc:creator>
  <cp:lastModifiedBy>Bryan  Cole</cp:lastModifiedBy>
  <cp:revision>160</cp:revision>
  <cp:lastPrinted>2016-01-18T15:08:11Z</cp:lastPrinted>
  <dcterms:created xsi:type="dcterms:W3CDTF">2012-08-27T01:36:45Z</dcterms:created>
  <dcterms:modified xsi:type="dcterms:W3CDTF">2020-08-24T20:51:51Z</dcterms:modified>
</cp:coreProperties>
</file>