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theme/themeOverride1.xml" ContentType="application/vnd.openxmlformats-officedocument.themeOverride+xml"/>
  <Override PartName="/word/charts/chart2.xml" ContentType="application/vnd.openxmlformats-officedocument.drawingml.chart+xml"/>
  <Override PartName="/word/theme/themeOverride2.xml" ContentType="application/vnd.openxmlformats-officedocument.themeOverride+xml"/>
  <Override PartName="/word/charts/chart3.xml" ContentType="application/vnd.openxmlformats-officedocument.drawingml.chart+xml"/>
  <Override PartName="/word/theme/themeOverride3.xml" ContentType="application/vnd.openxmlformats-officedocument.themeOverride+xml"/>
  <Override PartName="/word/charts/chart4.xml" ContentType="application/vnd.openxmlformats-officedocument.drawingml.chart+xml"/>
  <Override PartName="/word/theme/themeOverride4.xml" ContentType="application/vnd.openxmlformats-officedocument.themeOverrid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0C3E9A9B" w14:textId="60112D56" w:rsidR="007A61C9" w:rsidRPr="007A61C9" w:rsidRDefault="0098520B" w:rsidP="007A61C9">
      <w:pPr>
        <w:spacing w:after="0"/>
      </w:pPr>
      <w:r w:rsidRPr="00776416">
        <w:rPr>
          <w:noProof/>
        </w:rPr>
        <w:drawing>
          <wp:inline distT="0" distB="0" distL="0" distR="0" wp14:anchorId="58134B50" wp14:editId="48D03573">
            <wp:extent cx="4236695" cy="1129030"/>
            <wp:effectExtent l="0" t="0" r="0" b="0"/>
            <wp:docPr id="8" name="Picture 8" descr="University of Phoenix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djshirey\OneDrive - University of Phoenix\F_Drive\Style Guides\UPX Logos\Horizontal format\UOPX_Sig_Hor_Black_Medium.png"/>
                    <pic:cNvPicPr>
                      <a:picLocks noChangeAspect="1" noChangeArrowheads="1"/>
                    </pic:cNvPicPr>
                  </pic:nvPicPr>
                  <pic:blipFill rotWithShape="1">
                    <a:blip r:embed="rId12">
                      <a:extLst>
                        <a:ext uri="{28A0092B-C50C-407E-A947-70E740481C1C}">
                          <a14:useLocalDpi xmlns:a14="http://schemas.microsoft.com/office/drawing/2010/main" val="0"/>
                        </a:ext>
                      </a:extLst>
                    </a:blip>
                    <a:srcRect l="5120" t="17190"/>
                    <a:stretch/>
                  </pic:blipFill>
                  <pic:spPr bwMode="auto">
                    <a:xfrm>
                      <a:off x="0" y="0"/>
                      <a:ext cx="4238526" cy="1129518"/>
                    </a:xfrm>
                    <a:prstGeom prst="rect">
                      <a:avLst/>
                    </a:prstGeom>
                    <a:noFill/>
                    <a:ln>
                      <a:noFill/>
                    </a:ln>
                    <a:extLst>
                      <a:ext uri="{53640926-AAD7-44D8-BBD7-CCE9431645EC}">
                        <a14:shadowObscured xmlns:a14="http://schemas.microsoft.com/office/drawing/2010/main"/>
                      </a:ext>
                    </a:extLst>
                  </pic:spPr>
                </pic:pic>
              </a:graphicData>
            </a:graphic>
          </wp:inline>
        </w:drawing>
      </w:r>
    </w:p>
    <w:p w14:paraId="58BDF164" w14:textId="77777777" w:rsidR="007A61C9" w:rsidRPr="00A10226" w:rsidRDefault="007A61C9" w:rsidP="007A61C9">
      <w:pPr>
        <w:pStyle w:val="Title"/>
      </w:pPr>
      <w:r w:rsidRPr="00A10226">
        <w:t>Strategic Planning Scenario</w:t>
      </w:r>
    </w:p>
    <w:p w14:paraId="4FBADAFF" w14:textId="77777777" w:rsidR="007A61C9" w:rsidRPr="00A10226" w:rsidRDefault="007A61C9" w:rsidP="007A61C9">
      <w:pPr>
        <w:pStyle w:val="Heading3"/>
      </w:pPr>
      <w:r w:rsidRPr="00A10226">
        <w:t>Background</w:t>
      </w:r>
    </w:p>
    <w:p w14:paraId="43A79482" w14:textId="77777777" w:rsidR="007A61C9" w:rsidRPr="00A10226" w:rsidRDefault="007A61C9" w:rsidP="007A61C9">
      <w:r w:rsidRPr="00A10226">
        <w:t xml:space="preserve">Stevens District Hospital is a 162-bed acute care hospital that is qualified as a </w:t>
      </w:r>
      <w:r>
        <w:t>n</w:t>
      </w:r>
      <w:r w:rsidRPr="00A10226">
        <w:t xml:space="preserve">ot for </w:t>
      </w:r>
      <w:r>
        <w:t>p</w:t>
      </w:r>
      <w:r w:rsidRPr="00A10226">
        <w:t xml:space="preserve">rofit facility. </w:t>
      </w:r>
      <w:r>
        <w:t xml:space="preserve">The hospital was originally a county-owned facility and its status was transferred to an independent facility three years ago. The hospital receives no external funding from government agencies for operations. The hospital is accredited by The Joint Commission and received reaccreditation during their triannual survey last year. The hospital has an aggressive quality management program and a low volume of medical malpractice claims. </w:t>
      </w:r>
      <w:r w:rsidRPr="00A10226">
        <w:t xml:space="preserve">The </w:t>
      </w:r>
      <w:r>
        <w:t>h</w:t>
      </w:r>
      <w:r w:rsidRPr="00A10226">
        <w:t>ospital is located in Jefferson City, which is a city of 50,000 with 80,000 in the regional market. The hospital provides a general range of acute care services</w:t>
      </w:r>
      <w:r>
        <w:t>,</w:t>
      </w:r>
      <w:r w:rsidRPr="00A10226">
        <w:t xml:space="preserve"> including medical/surgical, rehab</w:t>
      </w:r>
      <w:r>
        <w:t>,</w:t>
      </w:r>
      <w:r w:rsidRPr="00A10226">
        <w:t xml:space="preserve"> and emergency care. </w:t>
      </w:r>
    </w:p>
    <w:p w14:paraId="07AA972D" w14:textId="77777777" w:rsidR="007A61C9" w:rsidRPr="00A10226" w:rsidRDefault="007A61C9" w:rsidP="007A61C9">
      <w:pPr>
        <w:pStyle w:val="Heading3"/>
      </w:pPr>
      <w:r w:rsidRPr="00A10226">
        <w:t>Current Performance Analysis</w:t>
      </w:r>
    </w:p>
    <w:p w14:paraId="36764CD3" w14:textId="77777777" w:rsidR="007A61C9" w:rsidRPr="00A10226" w:rsidRDefault="007A61C9" w:rsidP="007A61C9">
      <w:pPr>
        <w:pStyle w:val="Heading1"/>
        <w:rPr>
          <w:sz w:val="24"/>
          <w:szCs w:val="24"/>
        </w:rPr>
      </w:pPr>
      <w:r w:rsidRPr="00A10226">
        <w:rPr>
          <w:sz w:val="24"/>
          <w:szCs w:val="24"/>
        </w:rPr>
        <w:t xml:space="preserve">Mission and </w:t>
      </w:r>
      <w:r>
        <w:rPr>
          <w:sz w:val="24"/>
          <w:szCs w:val="24"/>
        </w:rPr>
        <w:t>V</w:t>
      </w:r>
      <w:r w:rsidRPr="00A10226">
        <w:rPr>
          <w:sz w:val="24"/>
          <w:szCs w:val="24"/>
        </w:rPr>
        <w:t>ision</w:t>
      </w:r>
    </w:p>
    <w:p w14:paraId="5FDBA58A" w14:textId="77777777" w:rsidR="007A61C9" w:rsidRPr="00A10226" w:rsidRDefault="007A61C9" w:rsidP="007A61C9">
      <w:r w:rsidRPr="00A10226">
        <w:t xml:space="preserve">Our </w:t>
      </w:r>
      <w:r>
        <w:t>m</w:t>
      </w:r>
      <w:r w:rsidRPr="00A10226">
        <w:t>ission</w:t>
      </w:r>
      <w:r>
        <w:t>:</w:t>
      </w:r>
      <w:r w:rsidRPr="00A10226">
        <w:t xml:space="preserve"> </w:t>
      </w:r>
      <w:r>
        <w:t>T</w:t>
      </w:r>
      <w:r w:rsidRPr="00A10226">
        <w:t>o improve health by providing high</w:t>
      </w:r>
      <w:r>
        <w:t>-</w:t>
      </w:r>
      <w:r w:rsidRPr="00A10226">
        <w:t xml:space="preserve">quality care, a comprehensive range of services, and exceptional service. </w:t>
      </w:r>
    </w:p>
    <w:p w14:paraId="086A93CD" w14:textId="77777777" w:rsidR="007A61C9" w:rsidRPr="00A10226" w:rsidRDefault="007A61C9" w:rsidP="007A61C9">
      <w:r w:rsidRPr="00A10226">
        <w:t xml:space="preserve">Our </w:t>
      </w:r>
      <w:r>
        <w:t>v</w:t>
      </w:r>
      <w:r w:rsidRPr="00A10226">
        <w:t>ision</w:t>
      </w:r>
      <w:r>
        <w:t>:</w:t>
      </w:r>
      <w:r w:rsidRPr="00A10226">
        <w:t xml:space="preserve"> Stevens District Hospital and its affiliates will be the health</w:t>
      </w:r>
      <w:r>
        <w:t xml:space="preserve"> </w:t>
      </w:r>
      <w:r w:rsidRPr="00A10226">
        <w:t xml:space="preserve">care provider of choice for physicians and patients. </w:t>
      </w:r>
      <w:r>
        <w:t xml:space="preserve">Our five year vision is to create a large, multispecialty physician practice system that would include at least six family practice physicians and specialists in cardiology, oncology, and women’s services. Currently, the hospital employs three family practice physicians, one obstetrician, one medical oncologist, and one non-invasive cardiologist. </w:t>
      </w:r>
    </w:p>
    <w:p w14:paraId="0E7D4EF5" w14:textId="77777777" w:rsidR="007A61C9" w:rsidRPr="00A10226" w:rsidRDefault="007A61C9" w:rsidP="007A61C9">
      <w:pPr>
        <w:pStyle w:val="Heading1"/>
        <w:rPr>
          <w:sz w:val="24"/>
          <w:szCs w:val="24"/>
        </w:rPr>
      </w:pPr>
      <w:r w:rsidRPr="00A10226">
        <w:rPr>
          <w:sz w:val="24"/>
          <w:szCs w:val="24"/>
        </w:rPr>
        <w:t xml:space="preserve">Previous Strategic Plan </w:t>
      </w:r>
      <w:r>
        <w:rPr>
          <w:sz w:val="24"/>
          <w:szCs w:val="24"/>
        </w:rPr>
        <w:t>R</w:t>
      </w:r>
      <w:r w:rsidRPr="00A10226">
        <w:rPr>
          <w:sz w:val="24"/>
          <w:szCs w:val="24"/>
        </w:rPr>
        <w:t>eview</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328"/>
        <w:gridCol w:w="7290"/>
      </w:tblGrid>
      <w:tr w:rsidR="007A61C9" w:rsidRPr="007A61C9" w14:paraId="1EF38F8E" w14:textId="77777777" w:rsidTr="00A96412">
        <w:tc>
          <w:tcPr>
            <w:tcW w:w="5328" w:type="dxa"/>
            <w:shd w:val="clear" w:color="auto" w:fill="auto"/>
          </w:tcPr>
          <w:p w14:paraId="6831300F" w14:textId="77777777" w:rsidR="007A61C9" w:rsidRPr="007A61C9" w:rsidRDefault="007A61C9" w:rsidP="007A61C9">
            <w:pPr>
              <w:rPr>
                <w:b/>
              </w:rPr>
            </w:pPr>
            <w:r w:rsidRPr="007A61C9">
              <w:rPr>
                <w:b/>
              </w:rPr>
              <w:t>Goal</w:t>
            </w:r>
          </w:p>
        </w:tc>
        <w:tc>
          <w:tcPr>
            <w:tcW w:w="7290" w:type="dxa"/>
            <w:shd w:val="clear" w:color="auto" w:fill="auto"/>
          </w:tcPr>
          <w:p w14:paraId="420D9AAC" w14:textId="77777777" w:rsidR="007A61C9" w:rsidRPr="007A61C9" w:rsidRDefault="007A61C9" w:rsidP="007A61C9">
            <w:pPr>
              <w:rPr>
                <w:b/>
              </w:rPr>
            </w:pPr>
            <w:r w:rsidRPr="007A61C9">
              <w:rPr>
                <w:b/>
              </w:rPr>
              <w:t>Accomplishments</w:t>
            </w:r>
          </w:p>
        </w:tc>
      </w:tr>
      <w:tr w:rsidR="007A61C9" w:rsidRPr="00AA3B4D" w14:paraId="2BAF1446" w14:textId="77777777" w:rsidTr="00A96412">
        <w:tc>
          <w:tcPr>
            <w:tcW w:w="5328" w:type="dxa"/>
            <w:shd w:val="clear" w:color="auto" w:fill="auto"/>
          </w:tcPr>
          <w:p w14:paraId="00D6F09D" w14:textId="77777777" w:rsidR="007A61C9" w:rsidRPr="00AA3B4D" w:rsidRDefault="007A61C9" w:rsidP="007A61C9">
            <w:r w:rsidRPr="00AA3B4D">
              <w:t>Increase market share by recruiting three family practice physicians.</w:t>
            </w:r>
          </w:p>
        </w:tc>
        <w:tc>
          <w:tcPr>
            <w:tcW w:w="7290" w:type="dxa"/>
            <w:shd w:val="clear" w:color="auto" w:fill="auto"/>
          </w:tcPr>
          <w:p w14:paraId="50D96916" w14:textId="77777777" w:rsidR="007A61C9" w:rsidRPr="00AA3B4D" w:rsidRDefault="007A61C9" w:rsidP="007A61C9">
            <w:r>
              <w:t>The hospital was</w:t>
            </w:r>
            <w:r w:rsidRPr="00AA3B4D">
              <w:t xml:space="preserve"> able to recruit </w:t>
            </w:r>
            <w:r>
              <w:t xml:space="preserve">only </w:t>
            </w:r>
            <w:r w:rsidRPr="00AA3B4D">
              <w:t xml:space="preserve">one family practice physician to increase primary care market this past year. </w:t>
            </w:r>
            <w:r>
              <w:t>The l</w:t>
            </w:r>
            <w:r w:rsidRPr="00AA3B4D">
              <w:t>imited number of state medical school graduates makes local recruitment difficult</w:t>
            </w:r>
            <w:r>
              <w:t>.</w:t>
            </w:r>
          </w:p>
          <w:p w14:paraId="3FA157B8" w14:textId="77777777" w:rsidR="007A61C9" w:rsidRPr="00AA3B4D" w:rsidRDefault="007A61C9" w:rsidP="007A61C9"/>
        </w:tc>
      </w:tr>
      <w:tr w:rsidR="007A61C9" w:rsidRPr="00AA3B4D" w14:paraId="4541336E" w14:textId="77777777" w:rsidTr="00A96412">
        <w:tc>
          <w:tcPr>
            <w:tcW w:w="5328" w:type="dxa"/>
            <w:shd w:val="clear" w:color="auto" w:fill="auto"/>
          </w:tcPr>
          <w:p w14:paraId="76A98084" w14:textId="77777777" w:rsidR="007A61C9" w:rsidRPr="00AA3B4D" w:rsidRDefault="007A61C9" w:rsidP="007A61C9">
            <w:r w:rsidRPr="00AA3B4D">
              <w:lastRenderedPageBreak/>
              <w:t xml:space="preserve">Improve quality </w:t>
            </w:r>
            <w:r>
              <w:t>HCAHPS</w:t>
            </w:r>
            <w:r w:rsidRPr="00AA3B4D">
              <w:t xml:space="preserve"> scores in all six criteria to a baseline of the 85</w:t>
            </w:r>
            <w:r w:rsidRPr="00AA3B4D">
              <w:rPr>
                <w:vertAlign w:val="superscript"/>
              </w:rPr>
              <w:t>th</w:t>
            </w:r>
            <w:r w:rsidRPr="00AA3B4D">
              <w:t xml:space="preserve"> percentile.</w:t>
            </w:r>
          </w:p>
          <w:p w14:paraId="5FB445E8" w14:textId="77777777" w:rsidR="007A61C9" w:rsidRPr="00AA3B4D" w:rsidRDefault="007A61C9" w:rsidP="007A61C9"/>
        </w:tc>
        <w:tc>
          <w:tcPr>
            <w:tcW w:w="7290" w:type="dxa"/>
            <w:shd w:val="clear" w:color="auto" w:fill="auto"/>
          </w:tcPr>
          <w:p w14:paraId="21EABC29" w14:textId="77777777" w:rsidR="007A61C9" w:rsidRPr="00AA3B4D" w:rsidRDefault="007A61C9" w:rsidP="007A61C9">
            <w:r>
              <w:t>The hospital i</w:t>
            </w:r>
            <w:r w:rsidRPr="00AA3B4D">
              <w:t xml:space="preserve">mproved </w:t>
            </w:r>
            <w:r>
              <w:t>HCAHPS</w:t>
            </w:r>
            <w:r w:rsidRPr="00AA3B4D">
              <w:t xml:space="preserve"> scores in four of six criteria. Lagging elements in </w:t>
            </w:r>
            <w:r>
              <w:t>HCAHPS</w:t>
            </w:r>
            <w:r w:rsidRPr="00AA3B4D">
              <w:t xml:space="preserve"> scores are inpatient patient satisfaction and primary care patient satisfaction.</w:t>
            </w:r>
          </w:p>
        </w:tc>
      </w:tr>
    </w:tbl>
    <w:p w14:paraId="1A15225D" w14:textId="77777777" w:rsidR="007A61C9" w:rsidRDefault="007A61C9" w:rsidP="007A61C9">
      <w:pPr>
        <w:pStyle w:val="Heading3"/>
        <w:spacing w:before="240"/>
      </w:pPr>
      <w:r w:rsidRPr="00A10226">
        <w:t xml:space="preserve">Market Forces Affecting </w:t>
      </w:r>
      <w:r>
        <w:t xml:space="preserve">the </w:t>
      </w:r>
      <w:r w:rsidRPr="00A10226">
        <w:t>Hospital</w:t>
      </w:r>
    </w:p>
    <w:p w14:paraId="37D4122B" w14:textId="77777777" w:rsidR="007A61C9" w:rsidRDefault="007A61C9" w:rsidP="007A61C9">
      <w:pPr>
        <w:pStyle w:val="Heading1"/>
        <w:rPr>
          <w:sz w:val="24"/>
          <w:szCs w:val="24"/>
        </w:rPr>
      </w:pPr>
      <w:r>
        <w:rPr>
          <w:sz w:val="24"/>
          <w:szCs w:val="24"/>
        </w:rPr>
        <w:t>V</w:t>
      </w:r>
      <w:r w:rsidRPr="00A10226">
        <w:rPr>
          <w:sz w:val="24"/>
          <w:szCs w:val="24"/>
        </w:rPr>
        <w:t>olumes</w:t>
      </w:r>
    </w:p>
    <w:p w14:paraId="5DC9C0EE" w14:textId="085CD98E" w:rsidR="007A61C9" w:rsidRPr="00A10226" w:rsidRDefault="007A61C9" w:rsidP="007A61C9">
      <w:pPr>
        <w:rPr>
          <w:sz w:val="24"/>
          <w:szCs w:val="24"/>
        </w:rPr>
      </w:pPr>
      <w:r w:rsidRPr="00AA3B4D">
        <w:rPr>
          <w:noProof/>
          <w:sz w:val="24"/>
          <w:szCs w:val="24"/>
        </w:rPr>
        <w:drawing>
          <wp:inline distT="0" distB="0" distL="0" distR="0" wp14:anchorId="58EBF064" wp14:editId="4426321A">
            <wp:extent cx="5495290" cy="2613660"/>
            <wp:effectExtent l="0" t="0" r="0" b="0"/>
            <wp:docPr id="5" name="Chart 5"/>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1FFB44FA" w14:textId="77777777" w:rsidR="007A61C9" w:rsidRDefault="007A61C9" w:rsidP="007A61C9">
      <w:pPr>
        <w:pStyle w:val="Heading1"/>
        <w:rPr>
          <w:sz w:val="24"/>
          <w:szCs w:val="24"/>
        </w:rPr>
      </w:pPr>
      <w:r w:rsidRPr="00A10226">
        <w:rPr>
          <w:sz w:val="24"/>
          <w:szCs w:val="24"/>
        </w:rPr>
        <w:t>Patients</w:t>
      </w:r>
    </w:p>
    <w:p w14:paraId="4A76BF59" w14:textId="77777777" w:rsidR="007A61C9" w:rsidRPr="00A10226" w:rsidRDefault="007A61C9" w:rsidP="007A61C9">
      <w:r w:rsidRPr="00A10226">
        <w:t xml:space="preserve">The continued growth of chronic disease will require changes to the care management model. </w:t>
      </w:r>
    </w:p>
    <w:p w14:paraId="48978AEE" w14:textId="77777777" w:rsidR="007A61C9" w:rsidRPr="007A61C9" w:rsidRDefault="007A61C9" w:rsidP="007A61C9">
      <w:pPr>
        <w:rPr>
          <w:b/>
        </w:rPr>
      </w:pPr>
      <w:r w:rsidRPr="007A61C9">
        <w:rPr>
          <w:b/>
        </w:rPr>
        <w:t>Percent of Population by Age</w:t>
      </w:r>
    </w:p>
    <w:tbl>
      <w:tblPr>
        <w:tblW w:w="0" w:type="auto"/>
        <w:tblInd w:w="3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312"/>
        <w:gridCol w:w="3312"/>
        <w:gridCol w:w="3312"/>
      </w:tblGrid>
      <w:tr w:rsidR="007A61C9" w:rsidRPr="007A61C9" w14:paraId="22B07EE7" w14:textId="77777777" w:rsidTr="00A96412">
        <w:tc>
          <w:tcPr>
            <w:tcW w:w="3312" w:type="dxa"/>
            <w:shd w:val="clear" w:color="auto" w:fill="auto"/>
          </w:tcPr>
          <w:p w14:paraId="78B99EE1" w14:textId="77777777" w:rsidR="007A61C9" w:rsidRPr="007A61C9" w:rsidRDefault="007A61C9" w:rsidP="007A61C9">
            <w:pPr>
              <w:rPr>
                <w:b/>
              </w:rPr>
            </w:pPr>
          </w:p>
        </w:tc>
        <w:tc>
          <w:tcPr>
            <w:tcW w:w="3312" w:type="dxa"/>
            <w:shd w:val="clear" w:color="auto" w:fill="auto"/>
          </w:tcPr>
          <w:p w14:paraId="04111674" w14:textId="77777777" w:rsidR="007A61C9" w:rsidRPr="007A61C9" w:rsidRDefault="007A61C9" w:rsidP="007A61C9">
            <w:pPr>
              <w:rPr>
                <w:b/>
              </w:rPr>
            </w:pPr>
            <w:r w:rsidRPr="007A61C9">
              <w:rPr>
                <w:b/>
              </w:rPr>
              <w:t xml:space="preserve">Five Years </w:t>
            </w:r>
            <w:proofErr w:type="gramStart"/>
            <w:r w:rsidRPr="007A61C9">
              <w:rPr>
                <w:b/>
              </w:rPr>
              <w:t>Ago</w:t>
            </w:r>
            <w:proofErr w:type="gramEnd"/>
          </w:p>
        </w:tc>
        <w:tc>
          <w:tcPr>
            <w:tcW w:w="3312" w:type="dxa"/>
            <w:shd w:val="clear" w:color="auto" w:fill="auto"/>
          </w:tcPr>
          <w:p w14:paraId="1E97053C" w14:textId="77777777" w:rsidR="007A61C9" w:rsidRPr="007A61C9" w:rsidRDefault="007A61C9" w:rsidP="007A61C9">
            <w:pPr>
              <w:rPr>
                <w:b/>
              </w:rPr>
            </w:pPr>
            <w:r w:rsidRPr="007A61C9">
              <w:rPr>
                <w:b/>
              </w:rPr>
              <w:t>Five Years From Now</w:t>
            </w:r>
          </w:p>
        </w:tc>
      </w:tr>
      <w:tr w:rsidR="007A61C9" w:rsidRPr="00AA3B4D" w14:paraId="4852F83E" w14:textId="77777777" w:rsidTr="00A96412">
        <w:tc>
          <w:tcPr>
            <w:tcW w:w="3312" w:type="dxa"/>
            <w:shd w:val="clear" w:color="auto" w:fill="auto"/>
          </w:tcPr>
          <w:p w14:paraId="68012EEB" w14:textId="77777777" w:rsidR="007A61C9" w:rsidRPr="00AA3B4D" w:rsidRDefault="007A61C9" w:rsidP="007A61C9">
            <w:r w:rsidRPr="00AA3B4D">
              <w:t>Under 18</w:t>
            </w:r>
          </w:p>
        </w:tc>
        <w:tc>
          <w:tcPr>
            <w:tcW w:w="3312" w:type="dxa"/>
            <w:shd w:val="clear" w:color="auto" w:fill="auto"/>
          </w:tcPr>
          <w:p w14:paraId="1071E6C2" w14:textId="77777777" w:rsidR="007A61C9" w:rsidRPr="00AA3B4D" w:rsidRDefault="007A61C9" w:rsidP="007A61C9">
            <w:r w:rsidRPr="00AA3B4D">
              <w:t>24</w:t>
            </w:r>
          </w:p>
        </w:tc>
        <w:tc>
          <w:tcPr>
            <w:tcW w:w="3312" w:type="dxa"/>
            <w:shd w:val="clear" w:color="auto" w:fill="auto"/>
          </w:tcPr>
          <w:p w14:paraId="7CAE5DD7" w14:textId="77777777" w:rsidR="007A61C9" w:rsidRPr="00AA3B4D" w:rsidRDefault="007A61C9" w:rsidP="007A61C9">
            <w:r w:rsidRPr="00AA3B4D">
              <w:t>18</w:t>
            </w:r>
          </w:p>
        </w:tc>
      </w:tr>
      <w:tr w:rsidR="007A61C9" w:rsidRPr="00AA3B4D" w14:paraId="2F91FDF4" w14:textId="77777777" w:rsidTr="00A96412">
        <w:tc>
          <w:tcPr>
            <w:tcW w:w="3312" w:type="dxa"/>
            <w:shd w:val="clear" w:color="auto" w:fill="auto"/>
          </w:tcPr>
          <w:p w14:paraId="320A352C" w14:textId="77777777" w:rsidR="007A61C9" w:rsidRPr="00AA3B4D" w:rsidRDefault="007A61C9" w:rsidP="007A61C9">
            <w:r w:rsidRPr="00AA3B4D">
              <w:t>18 to 44</w:t>
            </w:r>
          </w:p>
        </w:tc>
        <w:tc>
          <w:tcPr>
            <w:tcW w:w="3312" w:type="dxa"/>
            <w:shd w:val="clear" w:color="auto" w:fill="auto"/>
          </w:tcPr>
          <w:p w14:paraId="4CA699DF" w14:textId="77777777" w:rsidR="007A61C9" w:rsidRPr="00AA3B4D" w:rsidRDefault="007A61C9" w:rsidP="007A61C9">
            <w:r w:rsidRPr="00AA3B4D">
              <w:t>46</w:t>
            </w:r>
          </w:p>
        </w:tc>
        <w:tc>
          <w:tcPr>
            <w:tcW w:w="3312" w:type="dxa"/>
            <w:shd w:val="clear" w:color="auto" w:fill="auto"/>
          </w:tcPr>
          <w:p w14:paraId="2E69E564" w14:textId="77777777" w:rsidR="007A61C9" w:rsidRPr="00AA3B4D" w:rsidRDefault="007A61C9" w:rsidP="007A61C9">
            <w:r w:rsidRPr="00AA3B4D">
              <w:t>32</w:t>
            </w:r>
          </w:p>
        </w:tc>
      </w:tr>
      <w:tr w:rsidR="007A61C9" w:rsidRPr="00AA3B4D" w14:paraId="0B06FB6C" w14:textId="77777777" w:rsidTr="00A96412">
        <w:tc>
          <w:tcPr>
            <w:tcW w:w="3312" w:type="dxa"/>
            <w:shd w:val="clear" w:color="auto" w:fill="auto"/>
          </w:tcPr>
          <w:p w14:paraId="0EC83E34" w14:textId="77777777" w:rsidR="007A61C9" w:rsidRPr="00AA3B4D" w:rsidRDefault="007A61C9" w:rsidP="007A61C9">
            <w:r w:rsidRPr="00AA3B4D">
              <w:t>45 to 65</w:t>
            </w:r>
          </w:p>
        </w:tc>
        <w:tc>
          <w:tcPr>
            <w:tcW w:w="3312" w:type="dxa"/>
            <w:shd w:val="clear" w:color="auto" w:fill="auto"/>
          </w:tcPr>
          <w:p w14:paraId="33070C16" w14:textId="77777777" w:rsidR="007A61C9" w:rsidRPr="00AA3B4D" w:rsidRDefault="007A61C9" w:rsidP="007A61C9">
            <w:r w:rsidRPr="00AA3B4D">
              <w:t>26</w:t>
            </w:r>
          </w:p>
        </w:tc>
        <w:tc>
          <w:tcPr>
            <w:tcW w:w="3312" w:type="dxa"/>
            <w:shd w:val="clear" w:color="auto" w:fill="auto"/>
          </w:tcPr>
          <w:p w14:paraId="30676E80" w14:textId="77777777" w:rsidR="007A61C9" w:rsidRPr="00AA3B4D" w:rsidRDefault="007A61C9" w:rsidP="007A61C9">
            <w:r w:rsidRPr="00AA3B4D">
              <w:t>30</w:t>
            </w:r>
          </w:p>
        </w:tc>
      </w:tr>
      <w:tr w:rsidR="007A61C9" w:rsidRPr="00AA3B4D" w14:paraId="0D3E2556" w14:textId="77777777" w:rsidTr="00A96412">
        <w:tc>
          <w:tcPr>
            <w:tcW w:w="3312" w:type="dxa"/>
            <w:shd w:val="clear" w:color="auto" w:fill="auto"/>
          </w:tcPr>
          <w:p w14:paraId="25E80653" w14:textId="77777777" w:rsidR="007A61C9" w:rsidRPr="00AA3B4D" w:rsidRDefault="007A61C9" w:rsidP="007A61C9">
            <w:r w:rsidRPr="00AA3B4D">
              <w:t>Over 65</w:t>
            </w:r>
          </w:p>
        </w:tc>
        <w:tc>
          <w:tcPr>
            <w:tcW w:w="3312" w:type="dxa"/>
            <w:shd w:val="clear" w:color="auto" w:fill="auto"/>
          </w:tcPr>
          <w:p w14:paraId="51475872" w14:textId="77777777" w:rsidR="007A61C9" w:rsidRPr="00AA3B4D" w:rsidRDefault="007A61C9" w:rsidP="007A61C9">
            <w:r w:rsidRPr="00AA3B4D">
              <w:t>4</w:t>
            </w:r>
          </w:p>
        </w:tc>
        <w:tc>
          <w:tcPr>
            <w:tcW w:w="3312" w:type="dxa"/>
            <w:shd w:val="clear" w:color="auto" w:fill="auto"/>
          </w:tcPr>
          <w:p w14:paraId="3918F364" w14:textId="77777777" w:rsidR="007A61C9" w:rsidRPr="00AA3B4D" w:rsidRDefault="007A61C9" w:rsidP="007A61C9">
            <w:r w:rsidRPr="00AA3B4D">
              <w:t>20</w:t>
            </w:r>
          </w:p>
        </w:tc>
      </w:tr>
    </w:tbl>
    <w:p w14:paraId="253248B8" w14:textId="77777777" w:rsidR="007A61C9" w:rsidRDefault="007A61C9" w:rsidP="007A61C9">
      <w:pPr>
        <w:spacing w:before="240"/>
      </w:pPr>
      <w:r>
        <w:t>More than</w:t>
      </w:r>
      <w:r w:rsidRPr="00C454D6">
        <w:t xml:space="preserve"> 53</w:t>
      </w:r>
      <w:r>
        <w:t xml:space="preserve"> percent</w:t>
      </w:r>
      <w:r w:rsidRPr="00C454D6">
        <w:t xml:space="preserve"> of residents have at least some college education, with just over 29</w:t>
      </w:r>
      <w:r>
        <w:t xml:space="preserve"> percent</w:t>
      </w:r>
      <w:r w:rsidRPr="00C454D6">
        <w:t xml:space="preserve"> </w:t>
      </w:r>
      <w:r>
        <w:t>having</w:t>
      </w:r>
      <w:r w:rsidRPr="00C454D6">
        <w:t xml:space="preserve"> an associate, bachelor</w:t>
      </w:r>
      <w:r>
        <w:t>’</w:t>
      </w:r>
      <w:r w:rsidRPr="00C454D6">
        <w:t xml:space="preserve">s, or graduate degree. </w:t>
      </w:r>
      <w:r>
        <w:t>More than</w:t>
      </w:r>
      <w:r w:rsidRPr="00C454D6">
        <w:t xml:space="preserve"> 90 percent of residents </w:t>
      </w:r>
      <w:r>
        <w:t>have</w:t>
      </w:r>
      <w:r w:rsidRPr="00C454D6">
        <w:t xml:space="preserve"> at least a high school diploma. </w:t>
      </w:r>
    </w:p>
    <w:p w14:paraId="151C8B8B" w14:textId="77777777" w:rsidR="007A61C9" w:rsidRDefault="007A61C9" w:rsidP="007A61C9">
      <w:r w:rsidRPr="00233FF5">
        <w:t xml:space="preserve">The average unemployment rate in </w:t>
      </w:r>
      <w:r>
        <w:t xml:space="preserve">the county is </w:t>
      </w:r>
      <w:r w:rsidRPr="00233FF5">
        <w:t>9.9</w:t>
      </w:r>
      <w:r>
        <w:t xml:space="preserve"> percent</w:t>
      </w:r>
      <w:r w:rsidRPr="00233FF5">
        <w:t xml:space="preserve">: </w:t>
      </w:r>
    </w:p>
    <w:p w14:paraId="4F0D069D" w14:textId="32FA35EA" w:rsidR="007A61C9" w:rsidRPr="007A61C9" w:rsidRDefault="007A61C9" w:rsidP="007A61C9">
      <w:pPr>
        <w:rPr>
          <w:b/>
        </w:rPr>
      </w:pPr>
      <w:r w:rsidRPr="007A61C9">
        <w:rPr>
          <w:b/>
        </w:rPr>
        <w:t xml:space="preserve">Market Share Distribution Percentage With </w:t>
      </w:r>
      <w:r>
        <w:rPr>
          <w:b/>
        </w:rPr>
        <w:t>a</w:t>
      </w:r>
      <w:r w:rsidRPr="007A61C9">
        <w:rPr>
          <w:b/>
        </w:rPr>
        <w:t xml:space="preserve"> Major Competitor</w:t>
      </w:r>
    </w:p>
    <w:tbl>
      <w:tblPr>
        <w:tblW w:w="0" w:type="auto"/>
        <w:tblInd w:w="3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312"/>
        <w:gridCol w:w="3312"/>
        <w:gridCol w:w="3312"/>
      </w:tblGrid>
      <w:tr w:rsidR="007A61C9" w:rsidRPr="007A61C9" w14:paraId="3DE426ED" w14:textId="77777777" w:rsidTr="00A96412">
        <w:tc>
          <w:tcPr>
            <w:tcW w:w="3312" w:type="dxa"/>
            <w:shd w:val="clear" w:color="auto" w:fill="auto"/>
          </w:tcPr>
          <w:p w14:paraId="41C3A248" w14:textId="77777777" w:rsidR="007A61C9" w:rsidRPr="007A61C9" w:rsidRDefault="007A61C9" w:rsidP="007A61C9">
            <w:pPr>
              <w:rPr>
                <w:b/>
              </w:rPr>
            </w:pPr>
          </w:p>
        </w:tc>
        <w:tc>
          <w:tcPr>
            <w:tcW w:w="3312" w:type="dxa"/>
            <w:shd w:val="clear" w:color="auto" w:fill="auto"/>
          </w:tcPr>
          <w:p w14:paraId="09358E8F" w14:textId="77777777" w:rsidR="007A61C9" w:rsidRPr="007A61C9" w:rsidRDefault="007A61C9" w:rsidP="007A61C9">
            <w:pPr>
              <w:rPr>
                <w:b/>
              </w:rPr>
            </w:pPr>
            <w:r w:rsidRPr="007A61C9">
              <w:rPr>
                <w:b/>
              </w:rPr>
              <w:t xml:space="preserve">Five Years </w:t>
            </w:r>
            <w:proofErr w:type="gramStart"/>
            <w:r w:rsidRPr="007A61C9">
              <w:rPr>
                <w:b/>
              </w:rPr>
              <w:t>Ago</w:t>
            </w:r>
            <w:proofErr w:type="gramEnd"/>
          </w:p>
        </w:tc>
        <w:tc>
          <w:tcPr>
            <w:tcW w:w="3312" w:type="dxa"/>
            <w:shd w:val="clear" w:color="auto" w:fill="auto"/>
          </w:tcPr>
          <w:p w14:paraId="66AAB4BA" w14:textId="77777777" w:rsidR="007A61C9" w:rsidRPr="007A61C9" w:rsidRDefault="007A61C9" w:rsidP="007A61C9">
            <w:pPr>
              <w:rPr>
                <w:b/>
              </w:rPr>
            </w:pPr>
            <w:r w:rsidRPr="007A61C9">
              <w:rPr>
                <w:b/>
              </w:rPr>
              <w:t>Last Year</w:t>
            </w:r>
          </w:p>
        </w:tc>
      </w:tr>
      <w:tr w:rsidR="007A61C9" w:rsidRPr="00AA3B4D" w14:paraId="72D06848" w14:textId="77777777" w:rsidTr="00A96412">
        <w:tc>
          <w:tcPr>
            <w:tcW w:w="3312" w:type="dxa"/>
            <w:shd w:val="clear" w:color="auto" w:fill="auto"/>
          </w:tcPr>
          <w:p w14:paraId="74B62664" w14:textId="77777777" w:rsidR="007A61C9" w:rsidRPr="00AA3B4D" w:rsidRDefault="007A61C9" w:rsidP="007A61C9">
            <w:r w:rsidRPr="00AA3B4D">
              <w:t>Stevens District Hospital</w:t>
            </w:r>
          </w:p>
        </w:tc>
        <w:tc>
          <w:tcPr>
            <w:tcW w:w="3312" w:type="dxa"/>
            <w:shd w:val="clear" w:color="auto" w:fill="auto"/>
          </w:tcPr>
          <w:p w14:paraId="0AEBB16F" w14:textId="77777777" w:rsidR="007A61C9" w:rsidRPr="00AA3B4D" w:rsidRDefault="007A61C9" w:rsidP="007A61C9">
            <w:r w:rsidRPr="00AA3B4D">
              <w:t>48</w:t>
            </w:r>
          </w:p>
        </w:tc>
        <w:tc>
          <w:tcPr>
            <w:tcW w:w="3312" w:type="dxa"/>
            <w:shd w:val="clear" w:color="auto" w:fill="auto"/>
          </w:tcPr>
          <w:p w14:paraId="0F02A068" w14:textId="77777777" w:rsidR="007A61C9" w:rsidRPr="00AA3B4D" w:rsidRDefault="007A61C9" w:rsidP="007A61C9">
            <w:r w:rsidRPr="00AA3B4D">
              <w:t>35</w:t>
            </w:r>
          </w:p>
        </w:tc>
      </w:tr>
      <w:tr w:rsidR="007A61C9" w:rsidRPr="00AA3B4D" w14:paraId="482F45AD" w14:textId="77777777" w:rsidTr="00A96412">
        <w:tc>
          <w:tcPr>
            <w:tcW w:w="3312" w:type="dxa"/>
            <w:shd w:val="clear" w:color="auto" w:fill="auto"/>
          </w:tcPr>
          <w:p w14:paraId="403D7C54" w14:textId="77777777" w:rsidR="007A61C9" w:rsidRPr="00AA3B4D" w:rsidRDefault="007A61C9" w:rsidP="007A61C9">
            <w:r w:rsidRPr="00AA3B4D">
              <w:t>Competitor</w:t>
            </w:r>
          </w:p>
        </w:tc>
        <w:tc>
          <w:tcPr>
            <w:tcW w:w="3312" w:type="dxa"/>
            <w:shd w:val="clear" w:color="auto" w:fill="auto"/>
          </w:tcPr>
          <w:p w14:paraId="11D78B32" w14:textId="77777777" w:rsidR="007A61C9" w:rsidRPr="00AA3B4D" w:rsidRDefault="007A61C9" w:rsidP="007A61C9">
            <w:r w:rsidRPr="00AA3B4D">
              <w:t>30</w:t>
            </w:r>
          </w:p>
        </w:tc>
        <w:tc>
          <w:tcPr>
            <w:tcW w:w="3312" w:type="dxa"/>
            <w:shd w:val="clear" w:color="auto" w:fill="auto"/>
          </w:tcPr>
          <w:p w14:paraId="1503A720" w14:textId="77777777" w:rsidR="007A61C9" w:rsidRPr="00AA3B4D" w:rsidRDefault="007A61C9" w:rsidP="007A61C9">
            <w:r w:rsidRPr="00AA3B4D">
              <w:t>43</w:t>
            </w:r>
          </w:p>
        </w:tc>
      </w:tr>
      <w:tr w:rsidR="007A61C9" w:rsidRPr="00AA3B4D" w14:paraId="503BBBB7" w14:textId="77777777" w:rsidTr="00A96412">
        <w:tc>
          <w:tcPr>
            <w:tcW w:w="3312" w:type="dxa"/>
            <w:shd w:val="clear" w:color="auto" w:fill="auto"/>
          </w:tcPr>
          <w:p w14:paraId="5890C986" w14:textId="77777777" w:rsidR="007A61C9" w:rsidRPr="00AA3B4D" w:rsidRDefault="007A61C9" w:rsidP="007A61C9">
            <w:r w:rsidRPr="00AA3B4D">
              <w:t>Out of County Hospitals</w:t>
            </w:r>
          </w:p>
        </w:tc>
        <w:tc>
          <w:tcPr>
            <w:tcW w:w="3312" w:type="dxa"/>
            <w:shd w:val="clear" w:color="auto" w:fill="auto"/>
          </w:tcPr>
          <w:p w14:paraId="4590050D" w14:textId="77777777" w:rsidR="007A61C9" w:rsidRPr="00AA3B4D" w:rsidRDefault="007A61C9" w:rsidP="007A61C9">
            <w:r w:rsidRPr="00AA3B4D">
              <w:t>22</w:t>
            </w:r>
          </w:p>
        </w:tc>
        <w:tc>
          <w:tcPr>
            <w:tcW w:w="3312" w:type="dxa"/>
            <w:shd w:val="clear" w:color="auto" w:fill="auto"/>
          </w:tcPr>
          <w:p w14:paraId="411EA8BA" w14:textId="77777777" w:rsidR="007A61C9" w:rsidRPr="00AA3B4D" w:rsidRDefault="007A61C9" w:rsidP="007A61C9">
            <w:r w:rsidRPr="00AA3B4D">
              <w:t>22</w:t>
            </w:r>
          </w:p>
        </w:tc>
      </w:tr>
    </w:tbl>
    <w:p w14:paraId="057DD917" w14:textId="77777777" w:rsidR="007A61C9" w:rsidRDefault="007A61C9">
      <w:pPr>
        <w:spacing w:after="160" w:line="259" w:lineRule="auto"/>
        <w:rPr>
          <w:sz w:val="24"/>
          <w:szCs w:val="24"/>
        </w:rPr>
      </w:pPr>
      <w:r>
        <w:rPr>
          <w:sz w:val="24"/>
          <w:szCs w:val="24"/>
        </w:rPr>
        <w:br w:type="page"/>
      </w:r>
    </w:p>
    <w:p w14:paraId="794F80EA" w14:textId="7C69E4DC" w:rsidR="007A61C9" w:rsidRPr="007A61C9" w:rsidRDefault="007A61C9" w:rsidP="007A61C9">
      <w:pPr>
        <w:rPr>
          <w:b/>
        </w:rPr>
      </w:pPr>
      <w:r w:rsidRPr="007A61C9">
        <w:rPr>
          <w:b/>
        </w:rPr>
        <w:lastRenderedPageBreak/>
        <w:t>Patient Origin by Zip Code</w:t>
      </w:r>
    </w:p>
    <w:p w14:paraId="7A119062" w14:textId="74DD27B7" w:rsidR="007A61C9" w:rsidRPr="00A10226" w:rsidRDefault="007A61C9" w:rsidP="007A61C9">
      <w:pPr>
        <w:ind w:left="360"/>
        <w:rPr>
          <w:sz w:val="24"/>
          <w:szCs w:val="24"/>
        </w:rPr>
      </w:pPr>
      <w:r>
        <w:rPr>
          <w:noProof/>
        </w:rPr>
        <mc:AlternateContent>
          <mc:Choice Requires="wps">
            <w:drawing>
              <wp:anchor distT="45720" distB="45720" distL="114300" distR="114300" simplePos="0" relativeHeight="251662336" behindDoc="0" locked="0" layoutInCell="1" allowOverlap="1" wp14:anchorId="2CAF7DC1" wp14:editId="5D287A00">
                <wp:simplePos x="0" y="0"/>
                <wp:positionH relativeFrom="column">
                  <wp:posOffset>2901315</wp:posOffset>
                </wp:positionH>
                <wp:positionV relativeFrom="paragraph">
                  <wp:posOffset>440055</wp:posOffset>
                </wp:positionV>
                <wp:extent cx="2280285" cy="1040130"/>
                <wp:effectExtent l="0" t="0" r="24765" b="20320"/>
                <wp:wrapNone/>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80285" cy="1040130"/>
                        </a:xfrm>
                        <a:prstGeom prst="rect">
                          <a:avLst/>
                        </a:prstGeom>
                        <a:solidFill>
                          <a:srgbClr val="FFFFFF"/>
                        </a:solidFill>
                        <a:ln w="9525">
                          <a:solidFill>
                            <a:srgbClr val="000000"/>
                          </a:solidFill>
                          <a:miter lim="800000"/>
                          <a:headEnd/>
                          <a:tailEnd/>
                        </a:ln>
                      </wps:spPr>
                      <wps:txbx>
                        <w:txbxContent>
                          <w:p w14:paraId="45C26562" w14:textId="77777777" w:rsidR="007A61C9" w:rsidRDefault="007A61C9" w:rsidP="007A61C9">
                            <w:r>
                              <w:t>96101 is Stevens District Hospital zip code</w:t>
                            </w:r>
                          </w:p>
                          <w:p w14:paraId="4DB82FA7" w14:textId="77777777" w:rsidR="007A61C9" w:rsidRDefault="007A61C9" w:rsidP="007A61C9">
                            <w:r>
                              <w:t>94963 is major competitor hospital zip code</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2CAF7DC1" id="_x0000_t202" coordsize="21600,21600" o:spt="202" path="m,l,21600r21600,l21600,xe">
                <v:stroke joinstyle="miter"/>
                <v:path gradientshapeok="t" o:connecttype="rect"/>
              </v:shapetype>
              <v:shape id="Text Box 217" o:spid="_x0000_s1026" type="#_x0000_t202" style="position:absolute;left:0;text-align:left;margin-left:228.45pt;margin-top:34.65pt;width:179.55pt;height:81.9pt;z-index:25166233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zBHJgIAAEkEAAAOAAAAZHJzL2Uyb0RvYy54bWysVNuO0zAQfUfiHyy/01xo2W7UdLV0KUJa&#10;LtIuH+A4TmNhe4ztNilfz9jplmqBF0QeLI9nfDxzzkxWN6NW5CCcl2BqWsxySoTh0Eqzq+nXx+2r&#10;JSU+MNMyBUbU9Cg8vVm/fLEabCVK6EG1whEEMb4abE37EGyVZZ73QjM/AysMOjtwmgU03S5rHRsQ&#10;XauszPM32QCutQ648B5P7yYnXSf8rhM8fO46LwJRNcXcQlpdWpu4ZusVq3aO2V7yUxrsH7LQTBp8&#10;9Ax1xwIjeyd/g9KSO/DQhRkHnUHXSS5SDVhNkT+r5qFnVqRakBxvzzT5/wfLPx2+OCLbmpbFFSWG&#10;aRTpUYyBvIWRxDNkaLC+wsAHi6FhRAcqnar19h74N08MbHpmduLWORh6wVrMsIg3s4urE46PIM3w&#10;EVp8iO0DJKCxczrSh4QQREeljmd1YjIcD8tymZfLBSUcfUU+z4vXSb+MVU/XrfPhvQBN4qamDuVP&#10;8Oxw70NMh1VPIfE1D0q2W6lUMtyu2ShHDgxbZZu+VMGzMGXIUNPrRbmYGPgrRJ6+P0FoGbDnldQ1&#10;XZ6DWBV5e2fa1JGBSTXtMWVlTkRG7iYWw9iMJ2EaaI9IqYOpt3EWcdOD+0HJgH1dU/99z5ygRH0w&#10;KMt1MZ/HQUjGfHFVouEuPc2lhxmOUDUNlEzbTUjDkwiztyjfViZio85TJqdcsV8T36fZigNxaaeo&#10;X3+A9U8AAAD//wMAUEsDBBQABgAIAAAAIQBCbCo03wAAAAoBAAAPAAAAZHJzL2Rvd25yZXYueG1s&#10;TI9Bb4JAEIXvTfofNtOkF1MXpBBFFtOaeOpJau8rOwUiO0vZVfHfd3qqx8l8+d57xWayvbjg6DtH&#10;CuJ5BAKpdqajRsHhc/eyBOGDJqN7R6jghh425eNDoXPjrrTHSxUawRLyuVbQhjDkUvq6Rav93A1I&#10;/Pt2o9WBz7GRZtRXltteLqIok1Z3xAmtHnDbYn2qzlZB9lMls48vM6P9bfc+1jY120Oq1PPT9LYG&#10;EXAK/zD81efqUHKnozuT8aJX8JpmK0ZZtkpAMLCMMx53VLBIkhhkWcj7CeUvAAAA//8DAFBLAQIt&#10;ABQABgAIAAAAIQC2gziS/gAAAOEBAAATAAAAAAAAAAAAAAAAAAAAAABbQ29udGVudF9UeXBlc10u&#10;eG1sUEsBAi0AFAAGAAgAAAAhADj9If/WAAAAlAEAAAsAAAAAAAAAAAAAAAAALwEAAF9yZWxzLy5y&#10;ZWxzUEsBAi0AFAAGAAgAAAAhAN37MEcmAgAASQQAAA4AAAAAAAAAAAAAAAAALgIAAGRycy9lMm9E&#10;b2MueG1sUEsBAi0AFAAGAAgAAAAhAEJsKjTfAAAACgEAAA8AAAAAAAAAAAAAAAAAgAQAAGRycy9k&#10;b3ducmV2LnhtbFBLBQYAAAAABAAEAPMAAACMBQAAAAA=&#10;">
                <v:textbox style="mso-fit-shape-to-text:t">
                  <w:txbxContent>
                    <w:p w14:paraId="45C26562" w14:textId="77777777" w:rsidR="007A61C9" w:rsidRDefault="007A61C9" w:rsidP="007A61C9">
                      <w:r>
                        <w:t>96101 is Stevens District Hospital zip code</w:t>
                      </w:r>
                    </w:p>
                    <w:p w14:paraId="4DB82FA7" w14:textId="77777777" w:rsidR="007A61C9" w:rsidRDefault="007A61C9" w:rsidP="007A61C9">
                      <w:r>
                        <w:t>94963 is major competitor hospital zip code</w:t>
                      </w:r>
                    </w:p>
                  </w:txbxContent>
                </v:textbox>
              </v:shape>
            </w:pict>
          </mc:Fallback>
        </mc:AlternateContent>
      </w:r>
      <w:r w:rsidRPr="00AA3B4D">
        <w:rPr>
          <w:noProof/>
          <w:sz w:val="24"/>
          <w:szCs w:val="24"/>
        </w:rPr>
        <w:drawing>
          <wp:inline distT="0" distB="0" distL="0" distR="0" wp14:anchorId="6E721B72" wp14:editId="0C232ED6">
            <wp:extent cx="2191385" cy="2130425"/>
            <wp:effectExtent l="0" t="0" r="0" b="0"/>
            <wp:docPr id="4" name="Chart 4"/>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4E17E18D" w14:textId="77777777" w:rsidR="007A61C9" w:rsidRPr="00A10226" w:rsidRDefault="007A61C9" w:rsidP="007A61C9">
      <w:r w:rsidRPr="00A10226">
        <w:t xml:space="preserve">Increases in the percent of population with chronic disease and contributing factors will change significantly over the coming five years. </w:t>
      </w:r>
    </w:p>
    <w:p w14:paraId="0534AF4D" w14:textId="58184118" w:rsidR="007A61C9" w:rsidRPr="00A10226" w:rsidRDefault="007A61C9" w:rsidP="007A61C9">
      <w:pPr>
        <w:rPr>
          <w:sz w:val="24"/>
          <w:szCs w:val="24"/>
        </w:rPr>
      </w:pPr>
      <w:r w:rsidRPr="00AA3B4D">
        <w:rPr>
          <w:noProof/>
          <w:sz w:val="24"/>
          <w:szCs w:val="24"/>
        </w:rPr>
        <w:drawing>
          <wp:inline distT="0" distB="0" distL="0" distR="0" wp14:anchorId="2A93CC91" wp14:editId="2EADAED1">
            <wp:extent cx="5943600" cy="2225675"/>
            <wp:effectExtent l="0" t="0" r="0" b="0"/>
            <wp:docPr id="3" name="Chart 3"/>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76C30115" w14:textId="77777777" w:rsidR="007A61C9" w:rsidRDefault="007A61C9">
      <w:pPr>
        <w:spacing w:after="160" w:line="259" w:lineRule="auto"/>
        <w:rPr>
          <w:rFonts w:eastAsiaTheme="majorEastAsia" w:cstheme="majorBidi"/>
          <w:b/>
          <w:sz w:val="24"/>
          <w:szCs w:val="24"/>
        </w:rPr>
      </w:pPr>
      <w:r>
        <w:rPr>
          <w:sz w:val="24"/>
          <w:szCs w:val="24"/>
        </w:rPr>
        <w:br w:type="page"/>
      </w:r>
    </w:p>
    <w:p w14:paraId="1350AC31" w14:textId="47FE02EC" w:rsidR="007A61C9" w:rsidRPr="00A10226" w:rsidRDefault="007A61C9" w:rsidP="007A61C9">
      <w:pPr>
        <w:pStyle w:val="Heading1"/>
        <w:rPr>
          <w:sz w:val="24"/>
          <w:szCs w:val="24"/>
        </w:rPr>
      </w:pPr>
      <w:r w:rsidRPr="00A10226">
        <w:rPr>
          <w:sz w:val="24"/>
          <w:szCs w:val="24"/>
        </w:rPr>
        <w:lastRenderedPageBreak/>
        <w:t xml:space="preserve">Payment </w:t>
      </w:r>
    </w:p>
    <w:p w14:paraId="7A7987C3" w14:textId="77777777" w:rsidR="007A61C9" w:rsidRPr="00A10226" w:rsidRDefault="007A61C9" w:rsidP="007A61C9">
      <w:r>
        <w:t>There will be c</w:t>
      </w:r>
      <w:r w:rsidRPr="00A10226">
        <w:t xml:space="preserve">ontinued focus on pay for performance and increased wellness programs. </w:t>
      </w:r>
      <w:r>
        <w:t xml:space="preserve">The </w:t>
      </w:r>
      <w:r w:rsidRPr="00A10226">
        <w:t xml:space="preserve">Affordable Care Act </w:t>
      </w:r>
      <w:r>
        <w:t xml:space="preserve">is creating </w:t>
      </w:r>
      <w:r w:rsidRPr="00A10226">
        <w:t>more covered lives</w:t>
      </w:r>
      <w:r>
        <w:t>;</w:t>
      </w:r>
      <w:r w:rsidRPr="00A10226">
        <w:t xml:space="preserve"> however</w:t>
      </w:r>
      <w:r>
        <w:t>, there are</w:t>
      </w:r>
      <w:r w:rsidRPr="00A10226">
        <w:t xml:space="preserve"> often high deductibles. </w:t>
      </w:r>
    </w:p>
    <w:p w14:paraId="235A2FBD" w14:textId="77777777" w:rsidR="007A61C9" w:rsidRPr="00A10226" w:rsidRDefault="007A61C9" w:rsidP="007A61C9">
      <w:r w:rsidRPr="00A10226">
        <w:t>The median household income for county residents is $</w:t>
      </w:r>
      <w:r>
        <w:t>59</w:t>
      </w:r>
      <w:r w:rsidRPr="00A10226">
        <w:t xml:space="preserve">,548. On average, households in </w:t>
      </w:r>
      <w:r>
        <w:t xml:space="preserve">the </w:t>
      </w:r>
      <w:r w:rsidRPr="00A10226">
        <w:t xml:space="preserve">county earn </w:t>
      </w:r>
      <w:r>
        <w:t>more</w:t>
      </w:r>
      <w:r w:rsidRPr="00A10226">
        <w:t xml:space="preserve"> than the state median household income of $4</w:t>
      </w:r>
      <w:r>
        <w:t>4</w:t>
      </w:r>
      <w:r w:rsidRPr="00A10226">
        <w:t xml:space="preserve">,446 and </w:t>
      </w:r>
      <w:r>
        <w:t>more</w:t>
      </w:r>
      <w:r w:rsidRPr="00A10226">
        <w:t xml:space="preserve"> than the national average of $53,650.</w:t>
      </w:r>
      <w:r>
        <w:t xml:space="preserve"> The addition of a new automotive manufacturing plant to the local market this coming year is projected to add 1,500 production line jobs and 300 administrative jobs by year end. Median income for the production positions is estimated at $45,000 and will provide health, vision, and dental insurance benefits.</w:t>
      </w:r>
    </w:p>
    <w:p w14:paraId="55E62EB7" w14:textId="2E787E5B" w:rsidR="007A61C9" w:rsidRPr="00A10226" w:rsidRDefault="007A61C9" w:rsidP="007A61C9">
      <w:pPr>
        <w:rPr>
          <w:sz w:val="24"/>
          <w:szCs w:val="24"/>
        </w:rPr>
      </w:pPr>
      <w:r>
        <w:rPr>
          <w:noProof/>
        </w:rPr>
        <mc:AlternateContent>
          <mc:Choice Requires="wps">
            <w:drawing>
              <wp:anchor distT="0" distB="0" distL="114300" distR="114300" simplePos="0" relativeHeight="251661312" behindDoc="0" locked="0" layoutInCell="1" allowOverlap="1" wp14:anchorId="63780F2E" wp14:editId="1E333B59">
                <wp:simplePos x="0" y="0"/>
                <wp:positionH relativeFrom="column">
                  <wp:posOffset>3535045</wp:posOffset>
                </wp:positionH>
                <wp:positionV relativeFrom="paragraph">
                  <wp:posOffset>53340</wp:posOffset>
                </wp:positionV>
                <wp:extent cx="1639570" cy="440690"/>
                <wp:effectExtent l="0" t="0" r="0" b="0"/>
                <wp:wrapNone/>
                <wp:docPr id="41" name="Text Box 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639570" cy="440690"/>
                        </a:xfrm>
                        <a:prstGeom prst="rect">
                          <a:avLst/>
                        </a:prstGeom>
                        <a:noFill/>
                      </wps:spPr>
                      <wps:txbx>
                        <w:txbxContent>
                          <w:p w14:paraId="26534C58" w14:textId="77777777" w:rsidR="007A61C9" w:rsidRDefault="007A61C9" w:rsidP="007A61C9">
                            <w:pPr>
                              <w:pStyle w:val="NormalWeb"/>
                              <w:spacing w:after="0"/>
                              <w:jc w:val="center"/>
                            </w:pPr>
                            <w:r w:rsidRPr="00AA3B4D">
                              <w:rPr>
                                <w:rFonts w:ascii="Calibri" w:hAnsi="Calibri"/>
                                <w:i/>
                                <w:iCs/>
                                <w:color w:val="000000"/>
                                <w:kern w:val="24"/>
                                <w:sz w:val="20"/>
                                <w:szCs w:val="20"/>
                              </w:rPr>
                              <w:t>Projected Payer Mix 5-years</w:t>
                            </w:r>
                          </w:p>
                        </w:txbxContent>
                      </wps:txbx>
                      <wps:bodyPr wrap="square" lIns="130589" tIns="65295" rIns="130589" bIns="65295" rtlCol="0">
                        <a:spAutoFit/>
                      </wps:bodyPr>
                    </wps:wsp>
                  </a:graphicData>
                </a:graphic>
                <wp14:sizeRelH relativeFrom="page">
                  <wp14:pctWidth>0</wp14:pctWidth>
                </wp14:sizeRelH>
                <wp14:sizeRelV relativeFrom="page">
                  <wp14:pctHeight>0</wp14:pctHeight>
                </wp14:sizeRelV>
              </wp:anchor>
            </w:drawing>
          </mc:Choice>
          <mc:Fallback>
            <w:pict>
              <v:shape w14:anchorId="63780F2E" id="Text Box 41" o:spid="_x0000_s1027" type="#_x0000_t202" style="position:absolute;margin-left:278.35pt;margin-top:4.2pt;width:129.1pt;height:34.7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bv/cvQEAAGYDAAAOAAAAZHJzL2Uyb0RvYy54bWysU8FuEzEQvSPxD5bvZDdpEppVNhVQFSFV&#10;gNTyAY7XzlrYHuNxspu/Z+ykaQs3xMW79ozfvPdmvL4ZnWUHFdGAb/l0UnOmvITO+F3Lfzzevbvm&#10;DJPwnbDgVcuPCvnN5u2b9RAaNYMebKciIxCPzRBa3qcUmqpC2SsncAJBeQpqiE4k2sZd1UUxELqz&#10;1ayul9UAsQsRpEKk09tTkG8KvtZKpm9ao0rMtpy4pbLGsm7zWm3WotlFEXojzzTEP7BwwngqeoG6&#10;FUmwfTR/QTkjIyDoNJHgKtDaSFU0kJpp/Yeah14EVbSQORguNuH/g5VfD98jM13L51POvHDUo0c1&#10;JvYRRkZH5M8QsKG0h0CJaaRz6nPRiuEe5E+klOpFzukCUnb2Y9TR5S8pZXSRWnC82J7LyIy2vFot&#10;3lNIUmw+r5er0pfq+XaImD4rcCz/tDxSWwsDcbjHlOuL5iklF/NwZ6x94nWikhmmcTsWrRddW+iO&#10;JGugAWg5/tqLqDizXzw5PL2qF9crGpmyWy5mqwVn8VVo+yqU7CcoU5YpYPiwT0SjsMu1T5XOVlEz&#10;C+nz4OVpebkvWc/PY/MbAAD//wMAUEsDBBQABgAIAAAAIQAjokwm3QAAAAgBAAAPAAAAZHJzL2Rv&#10;d25yZXYueG1sTI/BTsMwEETvSPyDtUjcqFNokzTEqRACcUMiRXDdxls7Il5HsduGv8ec4Lia0Zu3&#10;9XZ2gzjRFHrPCpaLDARx53XPRsH77vmmBBEissbBMyn4pgDb5vKixkr7M7/RqY1GJAiHChXYGMdK&#10;ytBZchgWfiRO2cFPDmM6JyP1hOcEd4O8zbJcOuw5LVgc6dFS99UenYLy84CFvBuDMa86t087/dG+&#10;bJS6vpof7kFEmuNfGX71kzo0yWnvj6yDGBSs13mRqgm2ApHycrnagNgrKIoSZFPL/w80PwAAAP//&#10;AwBQSwECLQAUAAYACAAAACEAtoM4kv4AAADhAQAAEwAAAAAAAAAAAAAAAAAAAAAAW0NvbnRlbnRf&#10;VHlwZXNdLnhtbFBLAQItABQABgAIAAAAIQA4/SH/1gAAAJQBAAALAAAAAAAAAAAAAAAAAC8BAABf&#10;cmVscy8ucmVsc1BLAQItABQABgAIAAAAIQCsbv/cvQEAAGYDAAAOAAAAAAAAAAAAAAAAAC4CAABk&#10;cnMvZTJvRG9jLnhtbFBLAQItABQABgAIAAAAIQAjokwm3QAAAAgBAAAPAAAAAAAAAAAAAAAAABcE&#10;AABkcnMvZG93bnJldi54bWxQSwUGAAAAAAQABADzAAAAIQUAAAAA&#10;" filled="f" stroked="f">
                <v:path arrowok="t"/>
                <v:textbox style="mso-fit-shape-to-text:t" inset="3.62747mm,1.81375mm,3.62747mm,1.81375mm">
                  <w:txbxContent>
                    <w:p w14:paraId="26534C58" w14:textId="77777777" w:rsidR="007A61C9" w:rsidRDefault="007A61C9" w:rsidP="007A61C9">
                      <w:pPr>
                        <w:pStyle w:val="NormalWeb"/>
                        <w:spacing w:after="0"/>
                        <w:jc w:val="center"/>
                      </w:pPr>
                      <w:r w:rsidRPr="00AA3B4D">
                        <w:rPr>
                          <w:rFonts w:ascii="Calibri" w:hAnsi="Calibri"/>
                          <w:i/>
                          <w:iCs/>
                          <w:color w:val="000000"/>
                          <w:kern w:val="24"/>
                          <w:sz w:val="20"/>
                          <w:szCs w:val="20"/>
                        </w:rPr>
                        <w:t>Projected Payer Mix 5-years</w:t>
                      </w:r>
                    </w:p>
                  </w:txbxContent>
                </v:textbox>
              </v:shape>
            </w:pict>
          </mc:Fallback>
        </mc:AlternateContent>
      </w:r>
      <w:r>
        <w:rPr>
          <w:noProof/>
        </w:rPr>
        <mc:AlternateContent>
          <mc:Choice Requires="wps">
            <w:drawing>
              <wp:anchor distT="0" distB="0" distL="114300" distR="114300" simplePos="0" relativeHeight="251660288" behindDoc="0" locked="0" layoutInCell="1" allowOverlap="1" wp14:anchorId="0FEB4F26" wp14:editId="3CA999CA">
                <wp:simplePos x="0" y="0"/>
                <wp:positionH relativeFrom="column">
                  <wp:posOffset>255905</wp:posOffset>
                </wp:positionH>
                <wp:positionV relativeFrom="paragraph">
                  <wp:posOffset>12065</wp:posOffset>
                </wp:positionV>
                <wp:extent cx="1914525" cy="285750"/>
                <wp:effectExtent l="0" t="0" r="0" b="0"/>
                <wp:wrapNone/>
                <wp:docPr id="19" name="Text Box 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914525" cy="285750"/>
                        </a:xfrm>
                        <a:prstGeom prst="rect">
                          <a:avLst/>
                        </a:prstGeom>
                        <a:noFill/>
                      </wps:spPr>
                      <wps:txbx>
                        <w:txbxContent>
                          <w:p w14:paraId="176656D2" w14:textId="77777777" w:rsidR="007A61C9" w:rsidRDefault="007A61C9" w:rsidP="007A61C9">
                            <w:pPr>
                              <w:pStyle w:val="NormalWeb"/>
                              <w:spacing w:after="0"/>
                              <w:jc w:val="center"/>
                            </w:pPr>
                            <w:r w:rsidRPr="00AA3B4D">
                              <w:rPr>
                                <w:rFonts w:ascii="Calibri" w:hAnsi="Calibri"/>
                                <w:i/>
                                <w:iCs/>
                                <w:color w:val="000000"/>
                                <w:kern w:val="24"/>
                                <w:sz w:val="20"/>
                                <w:szCs w:val="20"/>
                              </w:rPr>
                              <w:t>Current Payer Mix</w:t>
                            </w:r>
                          </w:p>
                        </w:txbxContent>
                      </wps:txbx>
                      <wps:bodyPr wrap="square" lIns="130589" tIns="65295" rIns="130589" bIns="65295" rtlCol="0">
                        <a:spAutoFit/>
                      </wps:bodyPr>
                    </wps:wsp>
                  </a:graphicData>
                </a:graphic>
                <wp14:sizeRelH relativeFrom="page">
                  <wp14:pctWidth>0</wp14:pctWidth>
                </wp14:sizeRelH>
                <wp14:sizeRelV relativeFrom="page">
                  <wp14:pctHeight>0</wp14:pctHeight>
                </wp14:sizeRelV>
              </wp:anchor>
            </w:drawing>
          </mc:Choice>
          <mc:Fallback>
            <w:pict>
              <v:shape w14:anchorId="0FEB4F26" id="Text Box 19" o:spid="_x0000_s1028" type="#_x0000_t202" style="position:absolute;margin-left:20.15pt;margin-top:.95pt;width:150.75pt;height:22.5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7mgOvQEAAGYDAAAOAAAAZHJzL2Uyb0RvYy54bWysU8tu2zAQvBfoPxC815TVKrUFy0HbIEWB&#10;oC2Q9ANoirSEilyWS1vy33dJP5K0tyAXSuQOd2dml6vryQ5srwP24Bo+nxWcaaeg7d224b8ebt8t&#10;OMMoXSsHcLrhB438ev32zWr0tS6hg6HVgVESh/XoG97F6GshUHXaSpyB146CBoKVkbZhK9ogR8pu&#10;B1EWxZUYIbQ+gNKIdHpzDPJ1zm+MVvGHMagjGxpO3GJeQ143aRXrlay3QfquVyca8gUsrOwdFb2k&#10;upFRsl3o/0tlexUAwcSZAivAmF7prIHUzIt/1Nx30uushcxBf7EJXy+t+r7/GVjfUu+WnDlpqUcP&#10;eorsM0yMjsif0WNNsHtPwDjROWGzVvR3oH4jQcQTzPECEjr5MZlg05eUMrpILThcbE9lVMq2nH+o&#10;yoozRbFyUX2scl/E420fMH7VYFn6aXigtmYGcn+HMdWX9RmSijm47YfhzOtIJTGM02bKWsuzrg20&#10;B5I10gA0HP/sZNCcDd8cOTx/X1QL8iTm3VVVLolheBbaPAvF4QvkKUsU0H/aRaKR2aXax0onq6iZ&#10;mfRp8NK0PN1n1OPzWP8FAAD//wMAUEsDBBQABgAIAAAAIQC/L8r12wAAAAcBAAAPAAAAZHJzL2Rv&#10;d25yZXYueG1sTI/BTsMwEETvSPyDtUjcqFNShSaNUyEE4oZEiuh1G7t2RLyOYrcNf89yguPOjGbf&#10;1NvZD+JsptgHUrBcZCAMdUH3ZBV87F7u1iBiQtI4BDIKvk2EbXN9VWOlw4XezblNVnAJxQoVuJTG&#10;SsrYOeMxLsJoiL1jmDwmPicr9YQXLveDvM+yQnrsiT84HM2TM91Xe/IK1vsjPsh8jNa+6cI97/Rn&#10;+1oqdXszP25AJDOnvzD84jM6NMx0CCfSUQwKVlnOSdZLEGznqyUvObBelCCbWv7nb34AAAD//wMA&#10;UEsBAi0AFAAGAAgAAAAhALaDOJL+AAAA4QEAABMAAAAAAAAAAAAAAAAAAAAAAFtDb250ZW50X1R5&#10;cGVzXS54bWxQSwECLQAUAAYACAAAACEAOP0h/9YAAACUAQAACwAAAAAAAAAAAAAAAAAvAQAAX3Jl&#10;bHMvLnJlbHNQSwECLQAUAAYACAAAACEAju5oDr0BAABmAwAADgAAAAAAAAAAAAAAAAAuAgAAZHJz&#10;L2Uyb0RvYy54bWxQSwECLQAUAAYACAAAACEAvy/K9dsAAAAHAQAADwAAAAAAAAAAAAAAAAAXBAAA&#10;ZHJzL2Rvd25yZXYueG1sUEsFBgAAAAAEAAQA8wAAAB8FAAAAAA==&#10;" filled="f" stroked="f">
                <v:path arrowok="t"/>
                <v:textbox style="mso-fit-shape-to-text:t" inset="3.62747mm,1.81375mm,3.62747mm,1.81375mm">
                  <w:txbxContent>
                    <w:p w14:paraId="176656D2" w14:textId="77777777" w:rsidR="007A61C9" w:rsidRDefault="007A61C9" w:rsidP="007A61C9">
                      <w:pPr>
                        <w:pStyle w:val="NormalWeb"/>
                        <w:spacing w:after="0"/>
                        <w:jc w:val="center"/>
                      </w:pPr>
                      <w:r w:rsidRPr="00AA3B4D">
                        <w:rPr>
                          <w:rFonts w:ascii="Calibri" w:hAnsi="Calibri"/>
                          <w:i/>
                          <w:iCs/>
                          <w:color w:val="000000"/>
                          <w:kern w:val="24"/>
                          <w:sz w:val="20"/>
                          <w:szCs w:val="20"/>
                        </w:rPr>
                        <w:t>Current Payer Mix</w:t>
                      </w:r>
                    </w:p>
                  </w:txbxContent>
                </v:textbox>
              </v:shape>
            </w:pict>
          </mc:Fallback>
        </mc:AlternateContent>
      </w:r>
    </w:p>
    <w:p w14:paraId="7A9B0023" w14:textId="79B3111F" w:rsidR="007A61C9" w:rsidRDefault="007A61C9" w:rsidP="007A61C9">
      <w:pPr>
        <w:rPr>
          <w:sz w:val="24"/>
          <w:szCs w:val="24"/>
        </w:rPr>
      </w:pPr>
      <w:r>
        <w:rPr>
          <w:noProof/>
        </w:rPr>
        <mc:AlternateContent>
          <mc:Choice Requires="wps">
            <w:drawing>
              <wp:anchor distT="0" distB="0" distL="114300" distR="114300" simplePos="0" relativeHeight="251659264" behindDoc="0" locked="0" layoutInCell="1" allowOverlap="1" wp14:anchorId="51482CCF" wp14:editId="0BBD56AE">
                <wp:simplePos x="0" y="0"/>
                <wp:positionH relativeFrom="column">
                  <wp:posOffset>1803400</wp:posOffset>
                </wp:positionH>
                <wp:positionV relativeFrom="paragraph">
                  <wp:posOffset>2402840</wp:posOffset>
                </wp:positionV>
                <wp:extent cx="2551430" cy="285750"/>
                <wp:effectExtent l="0" t="0" r="0" b="0"/>
                <wp:wrapNone/>
                <wp:docPr id="57" name="Text Box 5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551430" cy="285750"/>
                        </a:xfrm>
                        <a:prstGeom prst="rect">
                          <a:avLst/>
                        </a:prstGeom>
                        <a:noFill/>
                      </wps:spPr>
                      <wps:txbx>
                        <w:txbxContent>
                          <w:p w14:paraId="1F55770B" w14:textId="77777777" w:rsidR="007A61C9" w:rsidRDefault="007A61C9" w:rsidP="007A61C9">
                            <w:pPr>
                              <w:pStyle w:val="NormalWeb"/>
                              <w:spacing w:after="0"/>
                              <w:jc w:val="center"/>
                            </w:pPr>
                            <w:r w:rsidRPr="00AA3B4D">
                              <w:rPr>
                                <w:rFonts w:ascii="Calibri" w:hAnsi="Calibri"/>
                                <w:b/>
                                <w:bCs/>
                                <w:color w:val="000000"/>
                                <w:kern w:val="24"/>
                                <w:sz w:val="20"/>
                                <w:szCs w:val="20"/>
                              </w:rPr>
                              <w:t>Percentage of Population by Insurance</w:t>
                            </w:r>
                          </w:p>
                        </w:txbxContent>
                      </wps:txbx>
                      <wps:bodyPr wrap="square" lIns="130589" tIns="65295" rIns="130589" bIns="65295" rtlCol="0" anchor="ctr">
                        <a:spAutoFit/>
                      </wps:bodyPr>
                    </wps:wsp>
                  </a:graphicData>
                </a:graphic>
                <wp14:sizeRelH relativeFrom="page">
                  <wp14:pctWidth>0</wp14:pctWidth>
                </wp14:sizeRelH>
                <wp14:sizeRelV relativeFrom="page">
                  <wp14:pctHeight>0</wp14:pctHeight>
                </wp14:sizeRelV>
              </wp:anchor>
            </w:drawing>
          </mc:Choice>
          <mc:Fallback>
            <w:pict>
              <v:shape w14:anchorId="51482CCF" id="Text Box 57" o:spid="_x0000_s1029" type="#_x0000_t202" style="position:absolute;margin-left:142pt;margin-top:189.2pt;width:200.9pt;height:22.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CiuXxQEAAHMDAAAOAAAAZHJzL2Uyb0RvYy54bWysU8Fu2zAMvQ/oPwi6N3KcuU2NOMW2osOA&#10;YhvQ9gMUWY6NWaImKrHz96PkJG3X27CLEpFP5HuP9Op2ND3ba48d2IrPZxln2iqoO7ut+PPT/eWS&#10;MwzS1rIHqyt+0Mhv1xcfVoMrdQ4t9LX2jIpYLAdX8TYEVwqBqtVG4gyctpRswBsZ6Oq3ovZyoOqm&#10;F3mWXYkBfO08KI1I0bspydepftNoFX40DerA+ooTt5BOn85NPMV6Jcutl67t1JGG/AcWRnaWmp5L&#10;3ckg2c5370qZTnlAaMJMgRHQNJ3SSQOpmWd/qXlspdNJC5mD7mwT/r+y6vv+p2ddXfHimjMrDc3o&#10;SY+BfYaRUYj8GRyWBHt0BAwjxWnOSSu6B1C/kCDiFWZ6gISOfoyNN/GXlDJ6SCM4nG2PbRQF86KY&#10;f1xQSlEuXxbXRZqLeHntPIavGgyLfyruaayJgdw/YIj9ZXmCxGYW7ru+P/GaqESGYdyMSevipGsD&#10;9YFkDbQAFcffO+k1Z/03Sw7PF1mxvKGVSberIr8pOPNvUps3qdB/gWnLpFUt0JKp4I9GfdoF4pSo&#10;RiJT26NvNNmk4LiFcXVe3xPq5VtZ/wEAAP//AwBQSwMEFAAGAAgAAAAhAK/AOBHhAAAACwEAAA8A&#10;AABkcnMvZG93bnJldi54bWxMj8FOwzAQRO9I/IO1SNyo08SUKGRTISSEhHqhcCi3bWySKLEdYrdN&#10;/57lRI+rHc28V65nO4ijmULnHcJykYAwrva6cw3C58fLXQ4iRHKaBu8MwtkEWFfXVyUV2p/cuzlu&#10;YyO4xIWCENoYx0LKULfGUlj40Tj+ffvJUuRzaqSe6MTldpBpkqykpc7xQkujeW5N3W8PFiHpo9ps&#10;dvWr9l+7mZb9T6bOb4i3N/PTI4ho5vgfhj98RoeKmfb+4HQQA0KaK3aJCNlDrkBwYpXfs8weQaWZ&#10;AlmV8tKh+gUAAP//AwBQSwECLQAUAAYACAAAACEAtoM4kv4AAADhAQAAEwAAAAAAAAAAAAAAAAAA&#10;AAAAW0NvbnRlbnRfVHlwZXNdLnhtbFBLAQItABQABgAIAAAAIQA4/SH/1gAAAJQBAAALAAAAAAAA&#10;AAAAAAAAAC8BAABfcmVscy8ucmVsc1BLAQItABQABgAIAAAAIQCdCiuXxQEAAHMDAAAOAAAAAAAA&#10;AAAAAAAAAC4CAABkcnMvZTJvRG9jLnhtbFBLAQItABQABgAIAAAAIQCvwDgR4QAAAAsBAAAPAAAA&#10;AAAAAAAAAAAAAB8EAABkcnMvZG93bnJldi54bWxQSwUGAAAAAAQABADzAAAALQUAAAAA&#10;" filled="f" stroked="f">
                <v:path arrowok="t"/>
                <v:textbox style="mso-fit-shape-to-text:t" inset="3.62747mm,1.81375mm,3.62747mm,1.81375mm">
                  <w:txbxContent>
                    <w:p w14:paraId="1F55770B" w14:textId="77777777" w:rsidR="007A61C9" w:rsidRDefault="007A61C9" w:rsidP="007A61C9">
                      <w:pPr>
                        <w:pStyle w:val="NormalWeb"/>
                        <w:spacing w:after="0"/>
                        <w:jc w:val="center"/>
                      </w:pPr>
                      <w:r w:rsidRPr="00AA3B4D">
                        <w:rPr>
                          <w:rFonts w:ascii="Calibri" w:hAnsi="Calibri"/>
                          <w:b/>
                          <w:bCs/>
                          <w:color w:val="000000"/>
                          <w:kern w:val="24"/>
                          <w:sz w:val="20"/>
                          <w:szCs w:val="20"/>
                        </w:rPr>
                        <w:t>Percentage of Population by Insurance</w:t>
                      </w:r>
                    </w:p>
                  </w:txbxContent>
                </v:textbox>
              </v:shape>
            </w:pict>
          </mc:Fallback>
        </mc:AlternateContent>
      </w:r>
      <w:r w:rsidRPr="00AA3B4D">
        <w:rPr>
          <w:noProof/>
          <w:sz w:val="24"/>
          <w:szCs w:val="24"/>
        </w:rPr>
        <w:drawing>
          <wp:inline distT="0" distB="0" distL="0" distR="0" wp14:anchorId="031B9CBD" wp14:editId="621F3922">
            <wp:extent cx="2726055" cy="2294890"/>
            <wp:effectExtent l="0" t="0" r="0" b="0"/>
            <wp:docPr id="2" name="Chart 2"/>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r w:rsidRPr="00A10226">
        <w:rPr>
          <w:sz w:val="24"/>
          <w:szCs w:val="24"/>
        </w:rPr>
        <w:t xml:space="preserve">               </w:t>
      </w:r>
      <w:r w:rsidRPr="004A3B2D">
        <w:rPr>
          <w:noProof/>
        </w:rPr>
        <w:drawing>
          <wp:inline distT="0" distB="0" distL="0" distR="0" wp14:anchorId="5558ABC4" wp14:editId="165DED84">
            <wp:extent cx="2587625" cy="2148205"/>
            <wp:effectExtent l="19050" t="19050" r="22225" b="23495"/>
            <wp:docPr id="1" name="Pictur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Chart 5"/>
                    <pic:cNvPicPr>
                      <a:picLocks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2587625" cy="2148205"/>
                    </a:xfrm>
                    <a:prstGeom prst="rect">
                      <a:avLst/>
                    </a:prstGeom>
                    <a:noFill/>
                    <a:ln w="19050" cmpd="sng">
                      <a:solidFill>
                        <a:srgbClr val="000000"/>
                      </a:solidFill>
                      <a:miter lim="800000"/>
                      <a:headEnd/>
                      <a:tailEnd/>
                    </a:ln>
                    <a:effectLst/>
                  </pic:spPr>
                </pic:pic>
              </a:graphicData>
            </a:graphic>
          </wp:inline>
        </w:drawing>
      </w:r>
    </w:p>
    <w:p w14:paraId="276140DE" w14:textId="77777777" w:rsidR="007A61C9" w:rsidRPr="00A10226" w:rsidRDefault="007A61C9" w:rsidP="007A61C9">
      <w:pPr>
        <w:rPr>
          <w:sz w:val="24"/>
          <w:szCs w:val="24"/>
        </w:rPr>
      </w:pPr>
    </w:p>
    <w:p w14:paraId="59024BC1" w14:textId="77777777" w:rsidR="007A61C9" w:rsidRPr="00A10226" w:rsidRDefault="007A61C9" w:rsidP="000F470A">
      <w:pPr>
        <w:spacing w:before="240"/>
      </w:pPr>
      <w:r>
        <w:t>As part of your review of this data, consider that a portion of the population will become Medicare eligible, the addition of manufacturing positions that include benefits will increase commercial insurance coverage, and changes from the Affordable Care Act will increase the number of patients in the market with insurance coverage.</w:t>
      </w:r>
    </w:p>
    <w:p w14:paraId="4821136A" w14:textId="77777777" w:rsidR="007A61C9" w:rsidRPr="00A10226" w:rsidRDefault="007A61C9" w:rsidP="000F470A">
      <w:r w:rsidRPr="000F470A">
        <w:rPr>
          <w:b/>
        </w:rPr>
        <w:t>Employers</w:t>
      </w:r>
    </w:p>
    <w:p w14:paraId="37F29D5A" w14:textId="77777777" w:rsidR="007A61C9" w:rsidRPr="00A10226" w:rsidRDefault="007A61C9" w:rsidP="000F470A">
      <w:r>
        <w:t>There is e</w:t>
      </w:r>
      <w:r w:rsidRPr="00A10226">
        <w:t xml:space="preserve">xpected growth in large employers with </w:t>
      </w:r>
      <w:r>
        <w:t xml:space="preserve">the </w:t>
      </w:r>
      <w:r w:rsidRPr="00A10226">
        <w:t xml:space="preserve">addition of </w:t>
      </w:r>
      <w:r>
        <w:t xml:space="preserve">the </w:t>
      </w:r>
      <w:r w:rsidRPr="00A10226">
        <w:t xml:space="preserve">automotive factory in </w:t>
      </w:r>
      <w:r>
        <w:t xml:space="preserve">the </w:t>
      </w:r>
      <w:r w:rsidRPr="00A10226">
        <w:t xml:space="preserve">northwest sector of </w:t>
      </w:r>
      <w:r>
        <w:t xml:space="preserve">the </w:t>
      </w:r>
      <w:r w:rsidRPr="00A10226">
        <w:t>county</w:t>
      </w:r>
      <w:r>
        <w:t>.</w:t>
      </w:r>
    </w:p>
    <w:p w14:paraId="718B6959" w14:textId="77777777" w:rsidR="007A61C9" w:rsidRPr="00A10226" w:rsidRDefault="007A61C9" w:rsidP="000F470A">
      <w:r w:rsidRPr="000F470A">
        <w:rPr>
          <w:b/>
        </w:rPr>
        <w:lastRenderedPageBreak/>
        <w:t>Physicians</w:t>
      </w:r>
      <w:r w:rsidRPr="00A10226">
        <w:t xml:space="preserve"> </w:t>
      </w:r>
    </w:p>
    <w:p w14:paraId="0C556B81" w14:textId="77777777" w:rsidR="007A61C9" w:rsidRPr="00A10226" w:rsidRDefault="007A61C9" w:rsidP="000F470A">
      <w:r>
        <w:t>The c</w:t>
      </w:r>
      <w:r w:rsidRPr="00A10226">
        <w:t>ontinued shortage of medical staff, especially in orthopedics, oncology</w:t>
      </w:r>
      <w:r>
        <w:t>,</w:t>
      </w:r>
      <w:r w:rsidRPr="00A10226">
        <w:t xml:space="preserve"> and primary care</w:t>
      </w:r>
      <w:r>
        <w:t>,</w:t>
      </w:r>
      <w:r w:rsidRPr="00A10226">
        <w:t xml:space="preserve"> will require increased recruitment efforts</w:t>
      </w:r>
      <w:r>
        <w:t>.</w:t>
      </w:r>
    </w:p>
    <w:p w14:paraId="4409E431" w14:textId="77777777" w:rsidR="007A61C9" w:rsidRPr="00A10226" w:rsidRDefault="007A61C9" w:rsidP="000F470A">
      <w:r w:rsidRPr="000F470A">
        <w:rPr>
          <w:b/>
        </w:rPr>
        <w:t>Competitors</w:t>
      </w:r>
      <w:r w:rsidRPr="00A10226">
        <w:t xml:space="preserve"> </w:t>
      </w:r>
    </w:p>
    <w:p w14:paraId="4A840BB5" w14:textId="77777777" w:rsidR="007A61C9" w:rsidRPr="00A10226" w:rsidRDefault="007A61C9" w:rsidP="000F470A">
      <w:r w:rsidRPr="00A10226">
        <w:t xml:space="preserve">Hanover County Hospital, </w:t>
      </w:r>
      <w:r>
        <w:t xml:space="preserve">which is the other hospital in the county, has an </w:t>
      </w:r>
      <w:r w:rsidRPr="00A10226">
        <w:t xml:space="preserve">updated facility </w:t>
      </w:r>
      <w:r>
        <w:t xml:space="preserve">that </w:t>
      </w:r>
      <w:r w:rsidRPr="00A10226">
        <w:t xml:space="preserve">has drawn more market share to </w:t>
      </w:r>
      <w:r>
        <w:t>its</w:t>
      </w:r>
      <w:r w:rsidRPr="00A10226">
        <w:t xml:space="preserve"> facility</w:t>
      </w:r>
      <w:r>
        <w:t>.</w:t>
      </w:r>
    </w:p>
    <w:tbl>
      <w:tblPr>
        <w:tblW w:w="12600" w:type="dxa"/>
        <w:tblInd w:w="234" w:type="dxa"/>
        <w:tblCellMar>
          <w:left w:w="0" w:type="dxa"/>
          <w:right w:w="0" w:type="dxa"/>
        </w:tblCellMar>
        <w:tblLook w:val="0420" w:firstRow="1" w:lastRow="0" w:firstColumn="0" w:lastColumn="0" w:noHBand="0" w:noVBand="1"/>
      </w:tblPr>
      <w:tblGrid>
        <w:gridCol w:w="2340"/>
        <w:gridCol w:w="2610"/>
        <w:gridCol w:w="3420"/>
        <w:gridCol w:w="4230"/>
      </w:tblGrid>
      <w:tr w:rsidR="007A61C9" w:rsidRPr="00AA3B4D" w14:paraId="2F8CC941" w14:textId="77777777" w:rsidTr="00A96412">
        <w:trPr>
          <w:trHeight w:val="720"/>
        </w:trPr>
        <w:tc>
          <w:tcPr>
            <w:tcW w:w="2340" w:type="dxa"/>
            <w:tcBorders>
              <w:top w:val="single" w:sz="8" w:space="0" w:color="FFFFFF"/>
              <w:left w:val="single" w:sz="8" w:space="0" w:color="FFFFFF"/>
              <w:bottom w:val="single" w:sz="24" w:space="0" w:color="FFFFFF"/>
              <w:right w:val="single" w:sz="8" w:space="0" w:color="FFFFFF"/>
            </w:tcBorders>
            <w:shd w:val="clear" w:color="auto" w:fill="629DD1"/>
            <w:tcMar>
              <w:top w:w="72" w:type="dxa"/>
              <w:left w:w="144" w:type="dxa"/>
              <w:bottom w:w="72" w:type="dxa"/>
              <w:right w:w="144" w:type="dxa"/>
            </w:tcMar>
            <w:vAlign w:val="center"/>
            <w:hideMark/>
          </w:tcPr>
          <w:p w14:paraId="46C20BC6" w14:textId="77777777" w:rsidR="007A61C9" w:rsidRPr="000A5AA5" w:rsidRDefault="007A61C9" w:rsidP="000F470A">
            <w:r w:rsidRPr="00AA3B4D">
              <w:t>Competitor</w:t>
            </w:r>
          </w:p>
        </w:tc>
        <w:tc>
          <w:tcPr>
            <w:tcW w:w="2610" w:type="dxa"/>
            <w:tcBorders>
              <w:top w:val="single" w:sz="8" w:space="0" w:color="FFFFFF"/>
              <w:left w:val="single" w:sz="8" w:space="0" w:color="FFFFFF"/>
              <w:bottom w:val="single" w:sz="24" w:space="0" w:color="FFFFFF"/>
              <w:right w:val="single" w:sz="8" w:space="0" w:color="FFFFFF"/>
            </w:tcBorders>
            <w:shd w:val="clear" w:color="auto" w:fill="629DD1"/>
            <w:tcMar>
              <w:top w:w="72" w:type="dxa"/>
              <w:left w:w="144" w:type="dxa"/>
              <w:bottom w:w="72" w:type="dxa"/>
              <w:right w:w="144" w:type="dxa"/>
            </w:tcMar>
            <w:vAlign w:val="center"/>
            <w:hideMark/>
          </w:tcPr>
          <w:p w14:paraId="1D4A8FC9" w14:textId="77777777" w:rsidR="007A61C9" w:rsidRPr="000A5AA5" w:rsidRDefault="007A61C9" w:rsidP="000F470A">
            <w:r w:rsidRPr="00AA3B4D">
              <w:t>Key Areas of Competition</w:t>
            </w:r>
          </w:p>
        </w:tc>
        <w:tc>
          <w:tcPr>
            <w:tcW w:w="3420" w:type="dxa"/>
            <w:tcBorders>
              <w:top w:val="single" w:sz="8" w:space="0" w:color="FFFFFF"/>
              <w:left w:val="single" w:sz="8" w:space="0" w:color="FFFFFF"/>
              <w:bottom w:val="single" w:sz="24" w:space="0" w:color="FFFFFF"/>
              <w:right w:val="single" w:sz="8" w:space="0" w:color="FFFFFF"/>
            </w:tcBorders>
            <w:shd w:val="clear" w:color="auto" w:fill="629DD1"/>
            <w:tcMar>
              <w:top w:w="72" w:type="dxa"/>
              <w:left w:w="144" w:type="dxa"/>
              <w:bottom w:w="72" w:type="dxa"/>
              <w:right w:w="144" w:type="dxa"/>
            </w:tcMar>
            <w:vAlign w:val="center"/>
            <w:hideMark/>
          </w:tcPr>
          <w:p w14:paraId="507AD83A" w14:textId="77777777" w:rsidR="007A61C9" w:rsidRPr="000A5AA5" w:rsidRDefault="007A61C9" w:rsidP="000F470A">
            <w:r w:rsidRPr="00AA3B4D">
              <w:t>New Programs and Facilities</w:t>
            </w:r>
          </w:p>
        </w:tc>
        <w:tc>
          <w:tcPr>
            <w:tcW w:w="4230" w:type="dxa"/>
            <w:tcBorders>
              <w:top w:val="single" w:sz="8" w:space="0" w:color="FFFFFF"/>
              <w:left w:val="single" w:sz="8" w:space="0" w:color="FFFFFF"/>
              <w:bottom w:val="single" w:sz="24" w:space="0" w:color="FFFFFF"/>
              <w:right w:val="single" w:sz="8" w:space="0" w:color="FFFFFF"/>
            </w:tcBorders>
            <w:shd w:val="clear" w:color="auto" w:fill="629DD1"/>
            <w:tcMar>
              <w:top w:w="72" w:type="dxa"/>
              <w:left w:w="144" w:type="dxa"/>
              <w:bottom w:w="72" w:type="dxa"/>
              <w:right w:w="144" w:type="dxa"/>
            </w:tcMar>
            <w:vAlign w:val="center"/>
            <w:hideMark/>
          </w:tcPr>
          <w:p w14:paraId="13C60A7B" w14:textId="77777777" w:rsidR="007A61C9" w:rsidRPr="000A5AA5" w:rsidRDefault="007A61C9" w:rsidP="000F470A">
            <w:r w:rsidRPr="00AA3B4D">
              <w:t xml:space="preserve">Risk to </w:t>
            </w:r>
            <w:r>
              <w:t>M</w:t>
            </w:r>
            <w:r w:rsidRPr="00AA3B4D">
              <w:t xml:space="preserve">arket </w:t>
            </w:r>
            <w:r>
              <w:t>S</w:t>
            </w:r>
            <w:r w:rsidRPr="00AA3B4D">
              <w:t>hare</w:t>
            </w:r>
          </w:p>
        </w:tc>
      </w:tr>
      <w:tr w:rsidR="007A61C9" w:rsidRPr="00AA3B4D" w14:paraId="0A77F6A2" w14:textId="77777777" w:rsidTr="00A96412">
        <w:trPr>
          <w:trHeight w:val="446"/>
        </w:trPr>
        <w:tc>
          <w:tcPr>
            <w:tcW w:w="12600" w:type="dxa"/>
            <w:gridSpan w:val="4"/>
            <w:tcBorders>
              <w:top w:val="single" w:sz="24" w:space="0" w:color="FFFFFF"/>
              <w:left w:val="single" w:sz="8" w:space="0" w:color="FFFFFF"/>
              <w:bottom w:val="single" w:sz="8" w:space="0" w:color="FFFFFF"/>
              <w:right w:val="single" w:sz="8" w:space="0" w:color="FFFFFF"/>
            </w:tcBorders>
            <w:shd w:val="clear" w:color="auto" w:fill="CCD2DD"/>
            <w:tcMar>
              <w:top w:w="72" w:type="dxa"/>
              <w:left w:w="144" w:type="dxa"/>
              <w:bottom w:w="72" w:type="dxa"/>
              <w:right w:w="144" w:type="dxa"/>
            </w:tcMar>
            <w:hideMark/>
          </w:tcPr>
          <w:p w14:paraId="4711A1C6" w14:textId="77777777" w:rsidR="007A61C9" w:rsidRPr="00A10226" w:rsidRDefault="007A61C9" w:rsidP="000F470A">
            <w:r w:rsidRPr="00AA3B4D">
              <w:rPr>
                <w:color w:val="000000"/>
              </w:rPr>
              <w:t>Primary Competitors</w:t>
            </w:r>
          </w:p>
        </w:tc>
      </w:tr>
      <w:tr w:rsidR="007A61C9" w:rsidRPr="00AA3B4D" w14:paraId="543599D3" w14:textId="77777777" w:rsidTr="00A96412">
        <w:trPr>
          <w:trHeight w:val="1152"/>
        </w:trPr>
        <w:tc>
          <w:tcPr>
            <w:tcW w:w="2340" w:type="dxa"/>
            <w:tcBorders>
              <w:top w:val="single" w:sz="8" w:space="0" w:color="FFFFFF"/>
              <w:left w:val="single" w:sz="8" w:space="0" w:color="FFFFFF"/>
              <w:bottom w:val="single" w:sz="8" w:space="0" w:color="FFFFFF"/>
              <w:right w:val="single" w:sz="8" w:space="0" w:color="FFFFFF"/>
            </w:tcBorders>
            <w:shd w:val="clear" w:color="auto" w:fill="E0EBF6"/>
            <w:tcMar>
              <w:top w:w="72" w:type="dxa"/>
              <w:left w:w="144" w:type="dxa"/>
              <w:bottom w:w="72" w:type="dxa"/>
              <w:right w:w="144" w:type="dxa"/>
            </w:tcMar>
            <w:hideMark/>
          </w:tcPr>
          <w:p w14:paraId="373D6631" w14:textId="77777777" w:rsidR="007A61C9" w:rsidRPr="00A10226" w:rsidRDefault="007A61C9" w:rsidP="000F470A">
            <w:r w:rsidRPr="00AA3B4D">
              <w:rPr>
                <w:iCs/>
                <w:color w:val="000000"/>
              </w:rPr>
              <w:t>Hanover County Hospital</w:t>
            </w:r>
          </w:p>
        </w:tc>
        <w:tc>
          <w:tcPr>
            <w:tcW w:w="2610" w:type="dxa"/>
            <w:tcBorders>
              <w:top w:val="single" w:sz="8" w:space="0" w:color="FFFFFF"/>
              <w:left w:val="single" w:sz="8" w:space="0" w:color="FFFFFF"/>
              <w:bottom w:val="single" w:sz="8" w:space="0" w:color="FFFFFF"/>
              <w:right w:val="single" w:sz="8" w:space="0" w:color="FFFFFF"/>
            </w:tcBorders>
            <w:shd w:val="clear" w:color="auto" w:fill="E0EBF6"/>
            <w:tcMar>
              <w:top w:w="72" w:type="dxa"/>
              <w:left w:w="144" w:type="dxa"/>
              <w:bottom w:w="72" w:type="dxa"/>
              <w:right w:w="144" w:type="dxa"/>
            </w:tcMar>
            <w:hideMark/>
          </w:tcPr>
          <w:p w14:paraId="49862843" w14:textId="77777777" w:rsidR="007A61C9" w:rsidRPr="000F470A" w:rsidRDefault="007A61C9" w:rsidP="000F470A">
            <w:pPr>
              <w:pStyle w:val="ListParagraph"/>
              <w:numPr>
                <w:ilvl w:val="0"/>
                <w:numId w:val="16"/>
              </w:numPr>
              <w:ind w:left="332"/>
              <w:rPr>
                <w:iCs/>
                <w:color w:val="000000"/>
              </w:rPr>
            </w:pPr>
            <w:r w:rsidRPr="000F470A">
              <w:rPr>
                <w:iCs/>
                <w:color w:val="000000"/>
              </w:rPr>
              <w:t>Facility upgrade</w:t>
            </w:r>
          </w:p>
          <w:p w14:paraId="46AEDA8A" w14:textId="77777777" w:rsidR="007A61C9" w:rsidRPr="00A10226" w:rsidRDefault="007A61C9" w:rsidP="000F470A">
            <w:pPr>
              <w:pStyle w:val="ListParagraph"/>
              <w:numPr>
                <w:ilvl w:val="0"/>
                <w:numId w:val="16"/>
              </w:numPr>
              <w:ind w:left="332"/>
            </w:pPr>
            <w:r w:rsidRPr="000F470A">
              <w:rPr>
                <w:iCs/>
                <w:color w:val="000000"/>
              </w:rPr>
              <w:t>Quality scores</w:t>
            </w:r>
          </w:p>
        </w:tc>
        <w:tc>
          <w:tcPr>
            <w:tcW w:w="3420" w:type="dxa"/>
            <w:tcBorders>
              <w:top w:val="single" w:sz="8" w:space="0" w:color="FFFFFF"/>
              <w:left w:val="single" w:sz="8" w:space="0" w:color="FFFFFF"/>
              <w:bottom w:val="single" w:sz="8" w:space="0" w:color="FFFFFF"/>
              <w:right w:val="single" w:sz="8" w:space="0" w:color="FFFFFF"/>
            </w:tcBorders>
            <w:shd w:val="clear" w:color="auto" w:fill="E0EBF6"/>
            <w:tcMar>
              <w:top w:w="72" w:type="dxa"/>
              <w:left w:w="144" w:type="dxa"/>
              <w:bottom w:w="72" w:type="dxa"/>
              <w:right w:w="144" w:type="dxa"/>
            </w:tcMar>
            <w:hideMark/>
          </w:tcPr>
          <w:p w14:paraId="3D02C476" w14:textId="77777777" w:rsidR="007A61C9" w:rsidRPr="000F470A" w:rsidRDefault="007A61C9" w:rsidP="000F470A">
            <w:pPr>
              <w:pStyle w:val="ListParagraph"/>
              <w:numPr>
                <w:ilvl w:val="0"/>
                <w:numId w:val="16"/>
              </w:numPr>
              <w:ind w:left="332"/>
              <w:rPr>
                <w:iCs/>
                <w:color w:val="000000"/>
              </w:rPr>
            </w:pPr>
            <w:r w:rsidRPr="000F470A">
              <w:rPr>
                <w:iCs/>
                <w:color w:val="000000"/>
              </w:rPr>
              <w:t>Significant renovation of core hospital to update aesthetics</w:t>
            </w:r>
          </w:p>
          <w:p w14:paraId="2C8E4F12" w14:textId="77777777" w:rsidR="007A61C9" w:rsidRPr="000F470A" w:rsidRDefault="007A61C9" w:rsidP="000F470A">
            <w:pPr>
              <w:pStyle w:val="ListParagraph"/>
              <w:numPr>
                <w:ilvl w:val="0"/>
                <w:numId w:val="16"/>
              </w:numPr>
              <w:ind w:left="332"/>
              <w:rPr>
                <w:iCs/>
                <w:color w:val="000000"/>
              </w:rPr>
            </w:pPr>
            <w:r w:rsidRPr="000F470A">
              <w:rPr>
                <w:iCs/>
                <w:color w:val="000000"/>
              </w:rPr>
              <w:t>Added new wide-bore MRI machine last year</w:t>
            </w:r>
          </w:p>
          <w:p w14:paraId="3BF719A5" w14:textId="77777777" w:rsidR="007A61C9" w:rsidRPr="000F470A" w:rsidRDefault="007A61C9" w:rsidP="000F470A">
            <w:pPr>
              <w:pStyle w:val="ListParagraph"/>
              <w:numPr>
                <w:ilvl w:val="0"/>
                <w:numId w:val="16"/>
              </w:numPr>
              <w:ind w:left="332"/>
              <w:rPr>
                <w:iCs/>
                <w:color w:val="000000"/>
              </w:rPr>
            </w:pPr>
            <w:r w:rsidRPr="000F470A">
              <w:rPr>
                <w:iCs/>
                <w:color w:val="000000"/>
              </w:rPr>
              <w:t>Reaches the 95th percentile in five of six HCAHPS categories</w:t>
            </w:r>
          </w:p>
        </w:tc>
        <w:tc>
          <w:tcPr>
            <w:tcW w:w="4230" w:type="dxa"/>
            <w:tcBorders>
              <w:top w:val="single" w:sz="8" w:space="0" w:color="FFFFFF"/>
              <w:left w:val="single" w:sz="8" w:space="0" w:color="FFFFFF"/>
              <w:bottom w:val="single" w:sz="8" w:space="0" w:color="FFFFFF"/>
              <w:right w:val="single" w:sz="8" w:space="0" w:color="FFFFFF"/>
            </w:tcBorders>
            <w:shd w:val="clear" w:color="auto" w:fill="E0EBF6"/>
            <w:tcMar>
              <w:top w:w="72" w:type="dxa"/>
              <w:left w:w="144" w:type="dxa"/>
              <w:bottom w:w="72" w:type="dxa"/>
              <w:right w:w="144" w:type="dxa"/>
            </w:tcMar>
            <w:hideMark/>
          </w:tcPr>
          <w:p w14:paraId="119F936E" w14:textId="77777777" w:rsidR="007A61C9" w:rsidRPr="000F470A" w:rsidRDefault="007A61C9" w:rsidP="000F470A">
            <w:pPr>
              <w:pStyle w:val="ListParagraph"/>
              <w:numPr>
                <w:ilvl w:val="0"/>
                <w:numId w:val="16"/>
              </w:numPr>
              <w:ind w:left="332"/>
              <w:rPr>
                <w:iCs/>
                <w:color w:val="000000"/>
              </w:rPr>
            </w:pPr>
            <w:r w:rsidRPr="000F470A">
              <w:rPr>
                <w:iCs/>
                <w:color w:val="000000"/>
              </w:rPr>
              <w:t>Drawing patients to newer facility</w:t>
            </w:r>
          </w:p>
          <w:p w14:paraId="1C9FD712" w14:textId="77777777" w:rsidR="007A61C9" w:rsidRPr="000F470A" w:rsidRDefault="007A61C9" w:rsidP="000F470A">
            <w:pPr>
              <w:pStyle w:val="ListParagraph"/>
              <w:numPr>
                <w:ilvl w:val="0"/>
                <w:numId w:val="16"/>
              </w:numPr>
              <w:ind w:left="332"/>
              <w:rPr>
                <w:iCs/>
                <w:color w:val="000000"/>
              </w:rPr>
            </w:pPr>
            <w:r w:rsidRPr="000F470A">
              <w:rPr>
                <w:iCs/>
                <w:color w:val="000000"/>
              </w:rPr>
              <w:t>Accommodates heavier patients</w:t>
            </w:r>
          </w:p>
          <w:p w14:paraId="1C85CDD1" w14:textId="77777777" w:rsidR="007A61C9" w:rsidRPr="000F470A" w:rsidRDefault="007A61C9" w:rsidP="000F470A">
            <w:pPr>
              <w:pStyle w:val="ListParagraph"/>
              <w:numPr>
                <w:ilvl w:val="0"/>
                <w:numId w:val="16"/>
              </w:numPr>
              <w:ind w:left="332"/>
              <w:rPr>
                <w:iCs/>
                <w:color w:val="000000"/>
              </w:rPr>
            </w:pPr>
            <w:r w:rsidRPr="000F470A">
              <w:rPr>
                <w:iCs/>
                <w:color w:val="000000"/>
              </w:rPr>
              <w:t>Patient perception of higher quality and patient satisfaction</w:t>
            </w:r>
          </w:p>
        </w:tc>
      </w:tr>
      <w:tr w:rsidR="007A61C9" w:rsidRPr="00AA3B4D" w14:paraId="49777969" w14:textId="77777777" w:rsidTr="00A96412">
        <w:trPr>
          <w:trHeight w:val="1152"/>
        </w:trPr>
        <w:tc>
          <w:tcPr>
            <w:tcW w:w="2340" w:type="dxa"/>
            <w:tcBorders>
              <w:top w:val="single" w:sz="8" w:space="0" w:color="FFFFFF"/>
              <w:left w:val="single" w:sz="8" w:space="0" w:color="FFFFFF"/>
              <w:bottom w:val="single" w:sz="8" w:space="0" w:color="FFFFFF"/>
              <w:right w:val="single" w:sz="8" w:space="0" w:color="FFFFFF"/>
            </w:tcBorders>
            <w:shd w:val="clear" w:color="auto" w:fill="E0EBF6"/>
            <w:tcMar>
              <w:top w:w="72" w:type="dxa"/>
              <w:left w:w="144" w:type="dxa"/>
              <w:bottom w:w="72" w:type="dxa"/>
              <w:right w:w="144" w:type="dxa"/>
            </w:tcMar>
            <w:hideMark/>
          </w:tcPr>
          <w:p w14:paraId="275B17C2" w14:textId="77777777" w:rsidR="007A61C9" w:rsidRPr="00A10226" w:rsidRDefault="007A61C9" w:rsidP="000F470A">
            <w:r w:rsidRPr="00AA3B4D">
              <w:rPr>
                <w:iCs/>
                <w:color w:val="000000"/>
              </w:rPr>
              <w:t xml:space="preserve">Medical Center in </w:t>
            </w:r>
            <w:r>
              <w:rPr>
                <w:iCs/>
                <w:color w:val="000000"/>
              </w:rPr>
              <w:t>C</w:t>
            </w:r>
            <w:r w:rsidRPr="00AA3B4D">
              <w:rPr>
                <w:iCs/>
                <w:color w:val="000000"/>
              </w:rPr>
              <w:t xml:space="preserve">ounty </w:t>
            </w:r>
            <w:r>
              <w:rPr>
                <w:iCs/>
                <w:color w:val="000000"/>
              </w:rPr>
              <w:t>S</w:t>
            </w:r>
            <w:r w:rsidRPr="00AA3B4D">
              <w:rPr>
                <w:iCs/>
                <w:color w:val="000000"/>
              </w:rPr>
              <w:t>outh of Stevens</w:t>
            </w:r>
          </w:p>
        </w:tc>
        <w:tc>
          <w:tcPr>
            <w:tcW w:w="2610" w:type="dxa"/>
            <w:tcBorders>
              <w:top w:val="single" w:sz="8" w:space="0" w:color="FFFFFF"/>
              <w:left w:val="single" w:sz="8" w:space="0" w:color="FFFFFF"/>
              <w:bottom w:val="single" w:sz="8" w:space="0" w:color="FFFFFF"/>
              <w:right w:val="single" w:sz="8" w:space="0" w:color="FFFFFF"/>
            </w:tcBorders>
            <w:shd w:val="clear" w:color="auto" w:fill="E0EBF6"/>
            <w:tcMar>
              <w:top w:w="72" w:type="dxa"/>
              <w:left w:w="144" w:type="dxa"/>
              <w:bottom w:w="72" w:type="dxa"/>
              <w:right w:w="144" w:type="dxa"/>
            </w:tcMar>
            <w:hideMark/>
          </w:tcPr>
          <w:p w14:paraId="6CAB3ABA" w14:textId="77777777" w:rsidR="007A61C9" w:rsidRPr="000F470A" w:rsidRDefault="007A61C9" w:rsidP="000F470A">
            <w:pPr>
              <w:pStyle w:val="ListParagraph"/>
              <w:numPr>
                <w:ilvl w:val="0"/>
                <w:numId w:val="17"/>
              </w:numPr>
              <w:ind w:left="332"/>
              <w:rPr>
                <w:iCs/>
                <w:color w:val="000000"/>
              </w:rPr>
            </w:pPr>
            <w:r w:rsidRPr="000F470A">
              <w:rPr>
                <w:iCs/>
                <w:color w:val="000000"/>
              </w:rPr>
              <w:t>Physician clinics</w:t>
            </w:r>
          </w:p>
          <w:p w14:paraId="2EF105EF" w14:textId="77777777" w:rsidR="007A61C9" w:rsidRPr="000F470A" w:rsidRDefault="007A61C9" w:rsidP="000F470A">
            <w:pPr>
              <w:pStyle w:val="ListParagraph"/>
              <w:numPr>
                <w:ilvl w:val="0"/>
                <w:numId w:val="17"/>
              </w:numPr>
              <w:ind w:left="332"/>
              <w:rPr>
                <w:iCs/>
                <w:color w:val="000000"/>
              </w:rPr>
            </w:pPr>
            <w:r w:rsidRPr="000F470A">
              <w:rPr>
                <w:iCs/>
                <w:color w:val="000000"/>
              </w:rPr>
              <w:t>Financial stability</w:t>
            </w:r>
          </w:p>
        </w:tc>
        <w:tc>
          <w:tcPr>
            <w:tcW w:w="3420" w:type="dxa"/>
            <w:tcBorders>
              <w:top w:val="single" w:sz="8" w:space="0" w:color="FFFFFF"/>
              <w:left w:val="single" w:sz="8" w:space="0" w:color="FFFFFF"/>
              <w:bottom w:val="single" w:sz="8" w:space="0" w:color="FFFFFF"/>
              <w:right w:val="single" w:sz="8" w:space="0" w:color="FFFFFF"/>
            </w:tcBorders>
            <w:shd w:val="clear" w:color="auto" w:fill="E0EBF6"/>
            <w:tcMar>
              <w:top w:w="72" w:type="dxa"/>
              <w:left w:w="144" w:type="dxa"/>
              <w:bottom w:w="72" w:type="dxa"/>
              <w:right w:w="144" w:type="dxa"/>
            </w:tcMar>
            <w:hideMark/>
          </w:tcPr>
          <w:p w14:paraId="6F7D7C7C" w14:textId="77777777" w:rsidR="007A61C9" w:rsidRPr="000F470A" w:rsidRDefault="007A61C9" w:rsidP="000F470A">
            <w:pPr>
              <w:pStyle w:val="ListParagraph"/>
              <w:numPr>
                <w:ilvl w:val="0"/>
                <w:numId w:val="17"/>
              </w:numPr>
              <w:ind w:left="332"/>
              <w:rPr>
                <w:iCs/>
                <w:color w:val="000000"/>
              </w:rPr>
            </w:pPr>
            <w:r w:rsidRPr="000F470A">
              <w:rPr>
                <w:iCs/>
                <w:color w:val="000000"/>
              </w:rPr>
              <w:t>E-visits with specialists</w:t>
            </w:r>
          </w:p>
          <w:p w14:paraId="15A5C806" w14:textId="77777777" w:rsidR="007A61C9" w:rsidRPr="000F470A" w:rsidRDefault="007A61C9" w:rsidP="000F470A">
            <w:pPr>
              <w:pStyle w:val="ListParagraph"/>
              <w:numPr>
                <w:ilvl w:val="0"/>
                <w:numId w:val="17"/>
              </w:numPr>
              <w:ind w:left="332"/>
              <w:rPr>
                <w:iCs/>
                <w:color w:val="000000"/>
              </w:rPr>
            </w:pPr>
            <w:r w:rsidRPr="000F470A">
              <w:rPr>
                <w:iCs/>
                <w:color w:val="000000"/>
              </w:rPr>
              <w:t>Low debt and high cash on hand</w:t>
            </w:r>
          </w:p>
        </w:tc>
        <w:tc>
          <w:tcPr>
            <w:tcW w:w="4230" w:type="dxa"/>
            <w:tcBorders>
              <w:top w:val="single" w:sz="8" w:space="0" w:color="FFFFFF"/>
              <w:left w:val="single" w:sz="8" w:space="0" w:color="FFFFFF"/>
              <w:bottom w:val="single" w:sz="8" w:space="0" w:color="FFFFFF"/>
              <w:right w:val="single" w:sz="8" w:space="0" w:color="FFFFFF"/>
            </w:tcBorders>
            <w:shd w:val="clear" w:color="auto" w:fill="E0EBF6"/>
            <w:tcMar>
              <w:top w:w="72" w:type="dxa"/>
              <w:left w:w="144" w:type="dxa"/>
              <w:bottom w:w="72" w:type="dxa"/>
              <w:right w:w="144" w:type="dxa"/>
            </w:tcMar>
            <w:hideMark/>
          </w:tcPr>
          <w:p w14:paraId="13F75571" w14:textId="77777777" w:rsidR="007A61C9" w:rsidRPr="000F470A" w:rsidRDefault="007A61C9" w:rsidP="000F470A">
            <w:pPr>
              <w:pStyle w:val="ListParagraph"/>
              <w:numPr>
                <w:ilvl w:val="0"/>
                <w:numId w:val="17"/>
              </w:numPr>
              <w:ind w:left="332"/>
              <w:rPr>
                <w:iCs/>
                <w:color w:val="000000"/>
              </w:rPr>
            </w:pPr>
            <w:r w:rsidRPr="000F470A">
              <w:rPr>
                <w:iCs/>
                <w:color w:val="000000"/>
              </w:rPr>
              <w:t>Drawing patients out of primary and specialty care at Stevens</w:t>
            </w:r>
          </w:p>
          <w:p w14:paraId="0B6554EB" w14:textId="77777777" w:rsidR="007A61C9" w:rsidRPr="000F470A" w:rsidRDefault="007A61C9" w:rsidP="000F470A">
            <w:pPr>
              <w:pStyle w:val="ListParagraph"/>
              <w:numPr>
                <w:ilvl w:val="0"/>
                <w:numId w:val="17"/>
              </w:numPr>
              <w:ind w:left="332"/>
              <w:rPr>
                <w:iCs/>
                <w:color w:val="000000"/>
              </w:rPr>
            </w:pPr>
            <w:r w:rsidRPr="000F470A">
              <w:rPr>
                <w:iCs/>
                <w:color w:val="000000"/>
              </w:rPr>
              <w:t>Ability to cash flow projects</w:t>
            </w:r>
          </w:p>
        </w:tc>
      </w:tr>
      <w:tr w:rsidR="007A61C9" w:rsidRPr="00AA3B4D" w14:paraId="6EA5BBE2" w14:textId="77777777" w:rsidTr="00A96412">
        <w:trPr>
          <w:trHeight w:val="446"/>
        </w:trPr>
        <w:tc>
          <w:tcPr>
            <w:tcW w:w="4950" w:type="dxa"/>
            <w:gridSpan w:val="2"/>
            <w:tcBorders>
              <w:top w:val="single" w:sz="8" w:space="0" w:color="FFFFFF"/>
              <w:left w:val="single" w:sz="8" w:space="0" w:color="FFFFFF"/>
              <w:bottom w:val="single" w:sz="8" w:space="0" w:color="FFFFFF"/>
              <w:right w:val="single" w:sz="8" w:space="0" w:color="FFFFFF"/>
            </w:tcBorders>
            <w:shd w:val="clear" w:color="auto" w:fill="CCD2DD"/>
            <w:tcMar>
              <w:top w:w="72" w:type="dxa"/>
              <w:left w:w="144" w:type="dxa"/>
              <w:bottom w:w="72" w:type="dxa"/>
              <w:right w:w="144" w:type="dxa"/>
            </w:tcMar>
            <w:hideMark/>
          </w:tcPr>
          <w:p w14:paraId="07799A46" w14:textId="77777777" w:rsidR="007A61C9" w:rsidRPr="00A10226" w:rsidRDefault="007A61C9" w:rsidP="000F470A">
            <w:r w:rsidRPr="00AA3B4D">
              <w:rPr>
                <w:color w:val="000000"/>
              </w:rPr>
              <w:t>Secondary Competitors</w:t>
            </w:r>
          </w:p>
        </w:tc>
        <w:tc>
          <w:tcPr>
            <w:tcW w:w="3420" w:type="dxa"/>
            <w:tcBorders>
              <w:top w:val="single" w:sz="8" w:space="0" w:color="FFFFFF"/>
              <w:left w:val="single" w:sz="8" w:space="0" w:color="FFFFFF"/>
              <w:bottom w:val="single" w:sz="8" w:space="0" w:color="FFFFFF"/>
              <w:right w:val="single" w:sz="8" w:space="0" w:color="FFFFFF"/>
            </w:tcBorders>
            <w:shd w:val="clear" w:color="auto" w:fill="CCD2DD"/>
            <w:tcMar>
              <w:top w:w="72" w:type="dxa"/>
              <w:left w:w="144" w:type="dxa"/>
              <w:bottom w:w="72" w:type="dxa"/>
              <w:right w:w="144" w:type="dxa"/>
            </w:tcMar>
            <w:hideMark/>
          </w:tcPr>
          <w:p w14:paraId="5F201CD6" w14:textId="77777777" w:rsidR="007A61C9" w:rsidRPr="00A10226" w:rsidRDefault="007A61C9" w:rsidP="000F470A"/>
        </w:tc>
        <w:tc>
          <w:tcPr>
            <w:tcW w:w="4230" w:type="dxa"/>
            <w:tcBorders>
              <w:top w:val="single" w:sz="8" w:space="0" w:color="FFFFFF"/>
              <w:left w:val="single" w:sz="8" w:space="0" w:color="FFFFFF"/>
              <w:bottom w:val="single" w:sz="8" w:space="0" w:color="FFFFFF"/>
              <w:right w:val="single" w:sz="8" w:space="0" w:color="FFFFFF"/>
            </w:tcBorders>
            <w:shd w:val="clear" w:color="auto" w:fill="CCD2DD"/>
            <w:tcMar>
              <w:top w:w="72" w:type="dxa"/>
              <w:left w:w="144" w:type="dxa"/>
              <w:bottom w:w="72" w:type="dxa"/>
              <w:right w:w="144" w:type="dxa"/>
            </w:tcMar>
            <w:hideMark/>
          </w:tcPr>
          <w:p w14:paraId="6DFF1A6D" w14:textId="77777777" w:rsidR="007A61C9" w:rsidRPr="00A10226" w:rsidRDefault="007A61C9" w:rsidP="000F470A"/>
        </w:tc>
      </w:tr>
      <w:tr w:rsidR="007A61C9" w:rsidRPr="00AA3B4D" w14:paraId="71AF3BDE" w14:textId="77777777" w:rsidTr="00A96412">
        <w:trPr>
          <w:trHeight w:val="590"/>
        </w:trPr>
        <w:tc>
          <w:tcPr>
            <w:tcW w:w="2340" w:type="dxa"/>
            <w:tcBorders>
              <w:top w:val="single" w:sz="8" w:space="0" w:color="FFFFFF"/>
              <w:left w:val="single" w:sz="8" w:space="0" w:color="FFFFFF"/>
              <w:bottom w:val="single" w:sz="8" w:space="0" w:color="FFFFFF"/>
              <w:right w:val="single" w:sz="8" w:space="0" w:color="FFFFFF"/>
            </w:tcBorders>
            <w:shd w:val="clear" w:color="auto" w:fill="E0EBF6"/>
            <w:tcMar>
              <w:top w:w="72" w:type="dxa"/>
              <w:left w:w="144" w:type="dxa"/>
              <w:bottom w:w="72" w:type="dxa"/>
              <w:right w:w="144" w:type="dxa"/>
            </w:tcMar>
            <w:hideMark/>
          </w:tcPr>
          <w:p w14:paraId="6725C9B5" w14:textId="77777777" w:rsidR="007A61C9" w:rsidRPr="00A10226" w:rsidRDefault="007A61C9" w:rsidP="000F470A">
            <w:r w:rsidRPr="00AA3B4D">
              <w:rPr>
                <w:iCs/>
                <w:color w:val="000000"/>
              </w:rPr>
              <w:t xml:space="preserve">Retail </w:t>
            </w:r>
            <w:r>
              <w:rPr>
                <w:iCs/>
                <w:color w:val="000000"/>
              </w:rPr>
              <w:t>P</w:t>
            </w:r>
            <w:r w:rsidRPr="00AA3B4D">
              <w:rPr>
                <w:iCs/>
                <w:color w:val="000000"/>
              </w:rPr>
              <w:t xml:space="preserve">harmacy </w:t>
            </w:r>
            <w:r>
              <w:rPr>
                <w:iCs/>
                <w:color w:val="000000"/>
              </w:rPr>
              <w:t>I</w:t>
            </w:r>
            <w:r w:rsidRPr="00AA3B4D">
              <w:rPr>
                <w:iCs/>
                <w:color w:val="000000"/>
              </w:rPr>
              <w:t xml:space="preserve">nstant </w:t>
            </w:r>
            <w:r>
              <w:rPr>
                <w:iCs/>
                <w:color w:val="000000"/>
              </w:rPr>
              <w:t>C</w:t>
            </w:r>
            <w:r w:rsidRPr="00AA3B4D">
              <w:rPr>
                <w:iCs/>
                <w:color w:val="000000"/>
              </w:rPr>
              <w:t>linic</w:t>
            </w:r>
          </w:p>
        </w:tc>
        <w:tc>
          <w:tcPr>
            <w:tcW w:w="2610" w:type="dxa"/>
            <w:tcBorders>
              <w:top w:val="single" w:sz="8" w:space="0" w:color="FFFFFF"/>
              <w:left w:val="single" w:sz="8" w:space="0" w:color="FFFFFF"/>
              <w:bottom w:val="single" w:sz="8" w:space="0" w:color="FFFFFF"/>
              <w:right w:val="single" w:sz="8" w:space="0" w:color="FFFFFF"/>
            </w:tcBorders>
            <w:shd w:val="clear" w:color="auto" w:fill="E0EBF6"/>
            <w:tcMar>
              <w:top w:w="72" w:type="dxa"/>
              <w:left w:w="144" w:type="dxa"/>
              <w:bottom w:w="72" w:type="dxa"/>
              <w:right w:w="144" w:type="dxa"/>
            </w:tcMar>
            <w:hideMark/>
          </w:tcPr>
          <w:p w14:paraId="2FB8014B" w14:textId="77777777" w:rsidR="007A61C9" w:rsidRPr="000F470A" w:rsidRDefault="007A61C9" w:rsidP="000F470A">
            <w:pPr>
              <w:pStyle w:val="ListParagraph"/>
              <w:numPr>
                <w:ilvl w:val="0"/>
                <w:numId w:val="18"/>
              </w:numPr>
              <w:ind w:left="332"/>
              <w:rPr>
                <w:iCs/>
                <w:color w:val="000000"/>
              </w:rPr>
            </w:pPr>
            <w:r w:rsidRPr="000F470A">
              <w:rPr>
                <w:iCs/>
                <w:color w:val="000000"/>
              </w:rPr>
              <w:t>Low acuity office visits</w:t>
            </w:r>
          </w:p>
        </w:tc>
        <w:tc>
          <w:tcPr>
            <w:tcW w:w="3420" w:type="dxa"/>
            <w:tcBorders>
              <w:top w:val="single" w:sz="8" w:space="0" w:color="FFFFFF"/>
              <w:left w:val="single" w:sz="8" w:space="0" w:color="FFFFFF"/>
              <w:bottom w:val="single" w:sz="8" w:space="0" w:color="FFFFFF"/>
              <w:right w:val="single" w:sz="8" w:space="0" w:color="FFFFFF"/>
            </w:tcBorders>
            <w:shd w:val="clear" w:color="auto" w:fill="E0EBF6"/>
            <w:tcMar>
              <w:top w:w="72" w:type="dxa"/>
              <w:left w:w="144" w:type="dxa"/>
              <w:bottom w:w="72" w:type="dxa"/>
              <w:right w:w="144" w:type="dxa"/>
            </w:tcMar>
            <w:hideMark/>
          </w:tcPr>
          <w:p w14:paraId="41165A3C" w14:textId="77777777" w:rsidR="007A61C9" w:rsidRPr="000F470A" w:rsidRDefault="007A61C9" w:rsidP="000F470A">
            <w:pPr>
              <w:pStyle w:val="ListParagraph"/>
              <w:numPr>
                <w:ilvl w:val="0"/>
                <w:numId w:val="18"/>
              </w:numPr>
              <w:ind w:left="332"/>
              <w:rPr>
                <w:iCs/>
                <w:color w:val="000000"/>
              </w:rPr>
            </w:pPr>
            <w:r w:rsidRPr="000F470A">
              <w:rPr>
                <w:iCs/>
                <w:color w:val="000000"/>
              </w:rPr>
              <w:t>Pharmacy added instant clinic in north end of county 6 months ago</w:t>
            </w:r>
          </w:p>
        </w:tc>
        <w:tc>
          <w:tcPr>
            <w:tcW w:w="4230" w:type="dxa"/>
            <w:tcBorders>
              <w:top w:val="single" w:sz="8" w:space="0" w:color="FFFFFF"/>
              <w:left w:val="single" w:sz="8" w:space="0" w:color="FFFFFF"/>
              <w:bottom w:val="single" w:sz="8" w:space="0" w:color="FFFFFF"/>
              <w:right w:val="single" w:sz="8" w:space="0" w:color="FFFFFF"/>
            </w:tcBorders>
            <w:shd w:val="clear" w:color="auto" w:fill="E0EBF6"/>
            <w:tcMar>
              <w:top w:w="72" w:type="dxa"/>
              <w:left w:w="144" w:type="dxa"/>
              <w:bottom w:w="72" w:type="dxa"/>
              <w:right w:w="144" w:type="dxa"/>
            </w:tcMar>
            <w:hideMark/>
          </w:tcPr>
          <w:p w14:paraId="11908E49" w14:textId="77777777" w:rsidR="007A61C9" w:rsidRPr="000F470A" w:rsidRDefault="007A61C9" w:rsidP="000F470A">
            <w:pPr>
              <w:pStyle w:val="ListParagraph"/>
              <w:numPr>
                <w:ilvl w:val="0"/>
                <w:numId w:val="18"/>
              </w:numPr>
              <w:ind w:left="332"/>
              <w:rPr>
                <w:iCs/>
                <w:color w:val="000000"/>
              </w:rPr>
            </w:pPr>
            <w:r w:rsidRPr="000F470A">
              <w:rPr>
                <w:iCs/>
                <w:color w:val="000000"/>
              </w:rPr>
              <w:t>Loss of patients from primary care physicians’ practices</w:t>
            </w:r>
          </w:p>
        </w:tc>
      </w:tr>
    </w:tbl>
    <w:p w14:paraId="2B506541" w14:textId="77777777" w:rsidR="00D32FF5" w:rsidRDefault="00D32FF5">
      <w:pPr>
        <w:spacing w:after="160" w:line="259" w:lineRule="auto"/>
        <w:rPr>
          <w:rFonts w:eastAsiaTheme="majorEastAsia" w:cstheme="majorBidi"/>
          <w:b/>
          <w:sz w:val="24"/>
          <w:szCs w:val="24"/>
        </w:rPr>
      </w:pPr>
      <w:r>
        <w:rPr>
          <w:sz w:val="24"/>
          <w:szCs w:val="24"/>
        </w:rPr>
        <w:br w:type="page"/>
      </w:r>
    </w:p>
    <w:p w14:paraId="7B5BB06D" w14:textId="7A22FCFD" w:rsidR="007A61C9" w:rsidRPr="00A10226" w:rsidRDefault="007A61C9" w:rsidP="00D32FF5">
      <w:r w:rsidRPr="00D32FF5">
        <w:rPr>
          <w:b/>
        </w:rPr>
        <w:lastRenderedPageBreak/>
        <w:t>Technology</w:t>
      </w:r>
      <w:r w:rsidRPr="00A10226">
        <w:t xml:space="preserve"> </w:t>
      </w:r>
    </w:p>
    <w:p w14:paraId="078C4A86" w14:textId="77777777" w:rsidR="007A61C9" w:rsidRPr="00A10226" w:rsidRDefault="007A61C9" w:rsidP="007A61C9">
      <w:pPr>
        <w:rPr>
          <w:sz w:val="24"/>
          <w:szCs w:val="24"/>
        </w:rPr>
      </w:pPr>
      <w:r>
        <w:rPr>
          <w:color w:val="000000"/>
        </w:rPr>
        <w:t>A competing hospital has added e-visits for physician practices, which is causing a shift of patients to the competitor hospital's physician practices</w:t>
      </w:r>
      <w:r>
        <w:rPr>
          <w:sz w:val="24"/>
          <w:szCs w:val="24"/>
        </w:rPr>
        <w:t>.</w:t>
      </w:r>
    </w:p>
    <w:p w14:paraId="2C13B326" w14:textId="77777777" w:rsidR="007A61C9" w:rsidRPr="00D32FF5" w:rsidRDefault="007A61C9" w:rsidP="00D32FF5">
      <w:pPr>
        <w:rPr>
          <w:b/>
        </w:rPr>
      </w:pPr>
      <w:r w:rsidRPr="00D32FF5">
        <w:rPr>
          <w:b/>
        </w:rPr>
        <w:t xml:space="preserve">Regulatory Changes </w:t>
      </w:r>
    </w:p>
    <w:p w14:paraId="0ACC82B0" w14:textId="77777777" w:rsidR="007A61C9" w:rsidRPr="00A10226" w:rsidRDefault="007A61C9" w:rsidP="00D32FF5">
      <w:r>
        <w:t>Health care reform through the Affordable Care Act has increased the number of patients with some form of insurance payment. These patients are now seeking care in greater numbers from a primary care physician. Stevens District Hospital struggles with accommodating patient scheduling requests to establish care with a primary care physician.</w:t>
      </w:r>
    </w:p>
    <w:p w14:paraId="3A3C66B7" w14:textId="77777777" w:rsidR="007A61C9" w:rsidRPr="005B6B46" w:rsidRDefault="007A61C9" w:rsidP="00D32FF5">
      <w:pPr>
        <w:pStyle w:val="Heading3"/>
      </w:pPr>
      <w:r w:rsidRPr="00A10226">
        <w:t>Plan</w:t>
      </w:r>
    </w:p>
    <w:tbl>
      <w:tblPr>
        <w:tblW w:w="129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2"/>
        <w:gridCol w:w="3867"/>
        <w:gridCol w:w="3981"/>
        <w:gridCol w:w="4415"/>
      </w:tblGrid>
      <w:tr w:rsidR="007A61C9" w:rsidRPr="00AA3B4D" w14:paraId="5BA538CF" w14:textId="77777777" w:rsidTr="00A96412">
        <w:trPr>
          <w:trHeight w:val="458"/>
        </w:trPr>
        <w:tc>
          <w:tcPr>
            <w:tcW w:w="12955" w:type="dxa"/>
            <w:gridSpan w:val="4"/>
            <w:shd w:val="clear" w:color="auto" w:fill="auto"/>
          </w:tcPr>
          <w:p w14:paraId="3A3D45A2" w14:textId="77777777" w:rsidR="007A61C9" w:rsidRPr="00AA3B4D" w:rsidRDefault="007A61C9" w:rsidP="00A96412">
            <w:pPr>
              <w:pStyle w:val="Heading1"/>
              <w:jc w:val="center"/>
              <w:rPr>
                <w:sz w:val="24"/>
                <w:szCs w:val="24"/>
              </w:rPr>
            </w:pPr>
            <w:r w:rsidRPr="00AA3B4D">
              <w:rPr>
                <w:sz w:val="24"/>
                <w:szCs w:val="24"/>
              </w:rPr>
              <w:t>Planning Components Explanation</w:t>
            </w:r>
          </w:p>
        </w:tc>
      </w:tr>
      <w:tr w:rsidR="00D876F7" w:rsidRPr="00AA3B4D" w14:paraId="1B09C5FB" w14:textId="77777777" w:rsidTr="00A96412">
        <w:trPr>
          <w:trHeight w:val="248"/>
        </w:trPr>
        <w:tc>
          <w:tcPr>
            <w:tcW w:w="467" w:type="dxa"/>
            <w:shd w:val="clear" w:color="auto" w:fill="auto"/>
          </w:tcPr>
          <w:p w14:paraId="6C8138AF" w14:textId="77777777" w:rsidR="007A61C9" w:rsidRPr="00AA3B4D" w:rsidRDefault="007A61C9" w:rsidP="00D876F7"/>
        </w:tc>
        <w:tc>
          <w:tcPr>
            <w:tcW w:w="3938" w:type="dxa"/>
            <w:shd w:val="clear" w:color="auto" w:fill="auto"/>
          </w:tcPr>
          <w:p w14:paraId="34688976" w14:textId="77777777" w:rsidR="007A61C9" w:rsidRPr="00AA3B4D" w:rsidRDefault="007A61C9" w:rsidP="00D876F7">
            <w:r w:rsidRPr="00AA3B4D">
              <w:t>Goal</w:t>
            </w:r>
          </w:p>
        </w:tc>
        <w:tc>
          <w:tcPr>
            <w:tcW w:w="4050" w:type="dxa"/>
            <w:shd w:val="clear" w:color="auto" w:fill="auto"/>
          </w:tcPr>
          <w:p w14:paraId="296E3F52" w14:textId="77777777" w:rsidR="007A61C9" w:rsidRPr="00AA3B4D" w:rsidRDefault="007A61C9" w:rsidP="00D876F7">
            <w:r w:rsidRPr="00AA3B4D">
              <w:t>Objective</w:t>
            </w:r>
          </w:p>
        </w:tc>
        <w:tc>
          <w:tcPr>
            <w:tcW w:w="4500" w:type="dxa"/>
            <w:shd w:val="clear" w:color="auto" w:fill="auto"/>
          </w:tcPr>
          <w:p w14:paraId="05800343" w14:textId="77777777" w:rsidR="007A61C9" w:rsidRPr="00AA3B4D" w:rsidRDefault="007A61C9" w:rsidP="00D876F7">
            <w:r w:rsidRPr="00AA3B4D">
              <w:t>Actions</w:t>
            </w:r>
          </w:p>
        </w:tc>
      </w:tr>
      <w:tr w:rsidR="00D876F7" w:rsidRPr="00AA3B4D" w14:paraId="55B5B704" w14:textId="77777777" w:rsidTr="00A96412">
        <w:trPr>
          <w:cantSplit/>
          <w:trHeight w:val="1805"/>
        </w:trPr>
        <w:tc>
          <w:tcPr>
            <w:tcW w:w="467" w:type="dxa"/>
            <w:shd w:val="clear" w:color="auto" w:fill="auto"/>
            <w:textDirection w:val="btLr"/>
          </w:tcPr>
          <w:p w14:paraId="60FD0134" w14:textId="77777777" w:rsidR="007A61C9" w:rsidRPr="00AA3B4D" w:rsidRDefault="007A61C9" w:rsidP="00D876F7">
            <w:r w:rsidRPr="00AA3B4D">
              <w:t>Definition</w:t>
            </w:r>
          </w:p>
        </w:tc>
        <w:tc>
          <w:tcPr>
            <w:tcW w:w="3938" w:type="dxa"/>
            <w:shd w:val="clear" w:color="auto" w:fill="auto"/>
          </w:tcPr>
          <w:p w14:paraId="65240B9E" w14:textId="77777777" w:rsidR="007A61C9" w:rsidRPr="00AA3B4D" w:rsidRDefault="007A61C9" w:rsidP="00D876F7">
            <w:r w:rsidRPr="00AA3B4D">
              <w:t>Organization goals that cover broad strategic issues</w:t>
            </w:r>
            <w:r>
              <w:t>,</w:t>
            </w:r>
            <w:r w:rsidRPr="00AA3B4D">
              <w:t xml:space="preserve"> such as quality, finances, growth</w:t>
            </w:r>
          </w:p>
        </w:tc>
        <w:tc>
          <w:tcPr>
            <w:tcW w:w="4050" w:type="dxa"/>
            <w:shd w:val="clear" w:color="auto" w:fill="auto"/>
          </w:tcPr>
          <w:p w14:paraId="32DEA389" w14:textId="77777777" w:rsidR="007A61C9" w:rsidRPr="00AA3B4D" w:rsidRDefault="007A61C9" w:rsidP="00D876F7">
            <w:r w:rsidRPr="00AA3B4D">
              <w:t>Broad action items that address organizational goals, such as increasing market share, increase</w:t>
            </w:r>
            <w:r>
              <w:t>d</w:t>
            </w:r>
            <w:r w:rsidRPr="00AA3B4D">
              <w:t xml:space="preserve"> use of technology, increase</w:t>
            </w:r>
            <w:r>
              <w:t>d</w:t>
            </w:r>
            <w:r w:rsidRPr="00AA3B4D">
              <w:t xml:space="preserve"> physician satisfaction</w:t>
            </w:r>
          </w:p>
        </w:tc>
        <w:tc>
          <w:tcPr>
            <w:tcW w:w="4500" w:type="dxa"/>
            <w:shd w:val="clear" w:color="auto" w:fill="auto"/>
          </w:tcPr>
          <w:p w14:paraId="22349145" w14:textId="77777777" w:rsidR="007A61C9" w:rsidRPr="00AA3B4D" w:rsidRDefault="007A61C9" w:rsidP="00D876F7">
            <w:r w:rsidRPr="00AA3B4D">
              <w:t>Action item that meets an objective, such as implementing EMR, renovating physician lounge, increasing marketing for specific product</w:t>
            </w:r>
            <w:r>
              <w:t>s</w:t>
            </w:r>
          </w:p>
        </w:tc>
      </w:tr>
      <w:tr w:rsidR="00D876F7" w:rsidRPr="00AA3B4D" w14:paraId="419CB4D5" w14:textId="77777777" w:rsidTr="00A96412">
        <w:trPr>
          <w:cantSplit/>
          <w:trHeight w:val="1805"/>
        </w:trPr>
        <w:tc>
          <w:tcPr>
            <w:tcW w:w="467" w:type="dxa"/>
            <w:shd w:val="clear" w:color="auto" w:fill="auto"/>
            <w:textDirection w:val="btLr"/>
          </w:tcPr>
          <w:p w14:paraId="373B0213" w14:textId="77777777" w:rsidR="007A61C9" w:rsidRPr="00AA3B4D" w:rsidRDefault="007A61C9" w:rsidP="00D876F7">
            <w:r w:rsidRPr="00AA3B4D">
              <w:t>Examples</w:t>
            </w:r>
          </w:p>
        </w:tc>
        <w:tc>
          <w:tcPr>
            <w:tcW w:w="3938" w:type="dxa"/>
            <w:shd w:val="clear" w:color="auto" w:fill="auto"/>
          </w:tcPr>
          <w:p w14:paraId="6DCB62C6" w14:textId="09FEB1D2" w:rsidR="007A61C9" w:rsidRPr="00AA3B4D" w:rsidRDefault="007A61C9" w:rsidP="00D876F7">
            <w:pPr>
              <w:pStyle w:val="ListParagraph"/>
              <w:numPr>
                <w:ilvl w:val="0"/>
                <w:numId w:val="20"/>
              </w:numPr>
              <w:ind w:left="365"/>
            </w:pPr>
            <w:r w:rsidRPr="00AA3B4D">
              <w:t xml:space="preserve">Improve </w:t>
            </w:r>
            <w:r>
              <w:t>HCAHPS</w:t>
            </w:r>
            <w:r w:rsidRPr="00AA3B4D">
              <w:t xml:space="preserve"> scores by 5%</w:t>
            </w:r>
          </w:p>
          <w:p w14:paraId="2E9937E6" w14:textId="109A992C" w:rsidR="007A61C9" w:rsidRPr="00AA3B4D" w:rsidRDefault="007A61C9" w:rsidP="00D876F7">
            <w:pPr>
              <w:pStyle w:val="ListParagraph"/>
              <w:numPr>
                <w:ilvl w:val="0"/>
                <w:numId w:val="20"/>
              </w:numPr>
              <w:ind w:left="365"/>
            </w:pPr>
            <w:r w:rsidRPr="00AA3B4D">
              <w:t>Improve operating margin by 3%</w:t>
            </w:r>
          </w:p>
          <w:p w14:paraId="3A120037" w14:textId="1ADF72A8" w:rsidR="007A61C9" w:rsidRPr="00AA3B4D" w:rsidRDefault="007A61C9" w:rsidP="00D876F7">
            <w:pPr>
              <w:pStyle w:val="ListParagraph"/>
              <w:numPr>
                <w:ilvl w:val="0"/>
                <w:numId w:val="20"/>
              </w:numPr>
              <w:ind w:left="365"/>
            </w:pPr>
            <w:r w:rsidRPr="00AA3B4D">
              <w:t>Increase market share in 96103 zip code by 5%</w:t>
            </w:r>
          </w:p>
        </w:tc>
        <w:tc>
          <w:tcPr>
            <w:tcW w:w="4050" w:type="dxa"/>
            <w:shd w:val="clear" w:color="auto" w:fill="auto"/>
          </w:tcPr>
          <w:p w14:paraId="5F9F0DA1" w14:textId="66A564A2" w:rsidR="007A61C9" w:rsidRPr="00AA3B4D" w:rsidRDefault="007A61C9" w:rsidP="00D876F7">
            <w:pPr>
              <w:pStyle w:val="ListParagraph"/>
              <w:numPr>
                <w:ilvl w:val="0"/>
                <w:numId w:val="20"/>
              </w:numPr>
              <w:ind w:left="371"/>
            </w:pPr>
            <w:r w:rsidRPr="00AA3B4D">
              <w:t xml:space="preserve">Improve </w:t>
            </w:r>
            <w:r>
              <w:t>e</w:t>
            </w:r>
            <w:r w:rsidRPr="00AA3B4D">
              <w:t xml:space="preserve">mergency </w:t>
            </w:r>
            <w:r>
              <w:t>d</w:t>
            </w:r>
            <w:r w:rsidRPr="00AA3B4D">
              <w:t>epartment patient satisfaction survey by 5%</w:t>
            </w:r>
          </w:p>
          <w:p w14:paraId="73DAB68C" w14:textId="7212847F" w:rsidR="007A61C9" w:rsidRPr="00AA3B4D" w:rsidRDefault="007A61C9" w:rsidP="00D876F7">
            <w:pPr>
              <w:pStyle w:val="ListParagraph"/>
              <w:numPr>
                <w:ilvl w:val="0"/>
                <w:numId w:val="20"/>
              </w:numPr>
              <w:ind w:left="371"/>
            </w:pPr>
            <w:r w:rsidRPr="00AA3B4D">
              <w:t>Grow urgent care visits by 10%</w:t>
            </w:r>
          </w:p>
        </w:tc>
        <w:tc>
          <w:tcPr>
            <w:tcW w:w="4500" w:type="dxa"/>
            <w:shd w:val="clear" w:color="auto" w:fill="auto"/>
          </w:tcPr>
          <w:p w14:paraId="289A09A1" w14:textId="4D95F231" w:rsidR="007A61C9" w:rsidRPr="00AA3B4D" w:rsidRDefault="007A61C9" w:rsidP="00D876F7">
            <w:pPr>
              <w:pStyle w:val="ListParagraph"/>
              <w:numPr>
                <w:ilvl w:val="0"/>
                <w:numId w:val="20"/>
              </w:numPr>
              <w:ind w:left="354"/>
            </w:pPr>
            <w:r w:rsidRPr="00AA3B4D">
              <w:t>Implement urgent care center in north zip code</w:t>
            </w:r>
          </w:p>
          <w:p w14:paraId="38702734" w14:textId="0C791773" w:rsidR="007A61C9" w:rsidRPr="00AA3B4D" w:rsidRDefault="007A61C9" w:rsidP="00D876F7">
            <w:pPr>
              <w:pStyle w:val="ListParagraph"/>
              <w:numPr>
                <w:ilvl w:val="0"/>
                <w:numId w:val="20"/>
              </w:numPr>
              <w:ind w:left="354"/>
            </w:pPr>
            <w:r w:rsidRPr="00AA3B4D">
              <w:t>Purchase tablets for physicians for EMR rounding</w:t>
            </w:r>
          </w:p>
        </w:tc>
      </w:tr>
      <w:tr w:rsidR="00D876F7" w:rsidRPr="00AA3B4D" w14:paraId="08E3417B" w14:textId="77777777" w:rsidTr="00A96412">
        <w:trPr>
          <w:cantSplit/>
          <w:trHeight w:val="1160"/>
        </w:trPr>
        <w:tc>
          <w:tcPr>
            <w:tcW w:w="467" w:type="dxa"/>
            <w:shd w:val="clear" w:color="auto" w:fill="auto"/>
            <w:textDirection w:val="btLr"/>
          </w:tcPr>
          <w:p w14:paraId="33D21909" w14:textId="77777777" w:rsidR="007A61C9" w:rsidRPr="00AA3B4D" w:rsidRDefault="007A61C9" w:rsidP="00D876F7">
            <w:r w:rsidRPr="00AA3B4D">
              <w:lastRenderedPageBreak/>
              <w:t>Measurement</w:t>
            </w:r>
          </w:p>
        </w:tc>
        <w:tc>
          <w:tcPr>
            <w:tcW w:w="3938" w:type="dxa"/>
            <w:shd w:val="clear" w:color="auto" w:fill="auto"/>
          </w:tcPr>
          <w:p w14:paraId="1E1736F4" w14:textId="13F0BB5A" w:rsidR="007A61C9" w:rsidRPr="00AA3B4D" w:rsidRDefault="007A61C9" w:rsidP="00D876F7">
            <w:pPr>
              <w:pStyle w:val="ListParagraph"/>
              <w:numPr>
                <w:ilvl w:val="0"/>
                <w:numId w:val="21"/>
              </w:numPr>
              <w:ind w:left="365"/>
            </w:pPr>
            <w:r w:rsidRPr="00AA3B4D">
              <w:t>% increase in operating margin</w:t>
            </w:r>
          </w:p>
          <w:p w14:paraId="7BA3E975" w14:textId="15502385" w:rsidR="007A61C9" w:rsidRPr="00AA3B4D" w:rsidRDefault="007A61C9" w:rsidP="00D876F7">
            <w:pPr>
              <w:pStyle w:val="ListParagraph"/>
              <w:numPr>
                <w:ilvl w:val="0"/>
                <w:numId w:val="21"/>
              </w:numPr>
              <w:ind w:left="365"/>
            </w:pPr>
            <w:r w:rsidRPr="00AA3B4D">
              <w:t>% change in market share</w:t>
            </w:r>
          </w:p>
          <w:p w14:paraId="7EA06CA0" w14:textId="77777777" w:rsidR="007A61C9" w:rsidRDefault="007A61C9" w:rsidP="00D876F7"/>
          <w:p w14:paraId="52F8CA0E" w14:textId="01F3BCD8" w:rsidR="00D876F7" w:rsidRPr="00AA3B4D" w:rsidRDefault="00D876F7" w:rsidP="00D876F7"/>
        </w:tc>
        <w:tc>
          <w:tcPr>
            <w:tcW w:w="4050" w:type="dxa"/>
            <w:shd w:val="clear" w:color="auto" w:fill="auto"/>
          </w:tcPr>
          <w:p w14:paraId="2D6C6D5A" w14:textId="1F4EE89C" w:rsidR="007A61C9" w:rsidRPr="00AA3B4D" w:rsidRDefault="007A61C9" w:rsidP="00D876F7">
            <w:pPr>
              <w:pStyle w:val="ListParagraph"/>
              <w:numPr>
                <w:ilvl w:val="0"/>
                <w:numId w:val="21"/>
              </w:numPr>
              <w:ind w:left="372"/>
            </w:pPr>
            <w:r w:rsidRPr="00AA3B4D">
              <w:t>% change in ED satisfaction survey</w:t>
            </w:r>
          </w:p>
          <w:p w14:paraId="33ABEF9C" w14:textId="313E6118" w:rsidR="007A61C9" w:rsidRPr="00AA3B4D" w:rsidRDefault="007A61C9" w:rsidP="00D876F7">
            <w:pPr>
              <w:pStyle w:val="ListParagraph"/>
              <w:numPr>
                <w:ilvl w:val="0"/>
                <w:numId w:val="21"/>
              </w:numPr>
              <w:ind w:left="372"/>
            </w:pPr>
            <w:r w:rsidRPr="00AA3B4D">
              <w:t>% change in urgent care visits</w:t>
            </w:r>
          </w:p>
        </w:tc>
        <w:tc>
          <w:tcPr>
            <w:tcW w:w="4500" w:type="dxa"/>
            <w:shd w:val="clear" w:color="auto" w:fill="auto"/>
          </w:tcPr>
          <w:p w14:paraId="66140C4F" w14:textId="204AB7FB" w:rsidR="007A61C9" w:rsidRPr="00AA3B4D" w:rsidRDefault="007A61C9" w:rsidP="00D876F7">
            <w:pPr>
              <w:pStyle w:val="ListParagraph"/>
              <w:numPr>
                <w:ilvl w:val="0"/>
                <w:numId w:val="21"/>
              </w:numPr>
              <w:ind w:left="353"/>
            </w:pPr>
            <w:r>
              <w:t xml:space="preserve">Number of </w:t>
            </w:r>
            <w:r w:rsidRPr="00AA3B4D">
              <w:t>patient visits at new urgent care center</w:t>
            </w:r>
          </w:p>
          <w:p w14:paraId="2A292E55" w14:textId="6D80CD61" w:rsidR="007A61C9" w:rsidRPr="00AA3B4D" w:rsidRDefault="007A61C9" w:rsidP="00D876F7">
            <w:pPr>
              <w:pStyle w:val="ListParagraph"/>
              <w:numPr>
                <w:ilvl w:val="0"/>
                <w:numId w:val="21"/>
              </w:numPr>
              <w:ind w:left="353"/>
            </w:pPr>
            <w:r w:rsidRPr="00AA3B4D">
              <w:t>% increased use of EMR</w:t>
            </w:r>
          </w:p>
        </w:tc>
      </w:tr>
    </w:tbl>
    <w:p w14:paraId="57F595BE" w14:textId="77777777" w:rsidR="007A61C9" w:rsidRDefault="007A61C9" w:rsidP="00D876F7">
      <w:pPr>
        <w:pStyle w:val="Heading3"/>
        <w:spacing w:before="240"/>
      </w:pPr>
      <w:r w:rsidRPr="00A10226">
        <w:t xml:space="preserve">Financial </w:t>
      </w:r>
      <w:r>
        <w:t>S</w:t>
      </w:r>
      <w:r w:rsidRPr="00A10226">
        <w:t>ummary</w:t>
      </w:r>
    </w:p>
    <w:tbl>
      <w:tblPr>
        <w:tblW w:w="7240" w:type="dxa"/>
        <w:tblLook w:val="04A0" w:firstRow="1" w:lastRow="0" w:firstColumn="1" w:lastColumn="0" w:noHBand="0" w:noVBand="1"/>
      </w:tblPr>
      <w:tblGrid>
        <w:gridCol w:w="3800"/>
        <w:gridCol w:w="1760"/>
        <w:gridCol w:w="1680"/>
      </w:tblGrid>
      <w:tr w:rsidR="007A61C9" w:rsidRPr="00AA3B4D" w14:paraId="1212EE1D" w14:textId="77777777" w:rsidTr="00A96412">
        <w:trPr>
          <w:trHeight w:val="288"/>
        </w:trPr>
        <w:tc>
          <w:tcPr>
            <w:tcW w:w="3800" w:type="dxa"/>
            <w:tcBorders>
              <w:top w:val="nil"/>
              <w:left w:val="nil"/>
              <w:bottom w:val="nil"/>
              <w:right w:val="nil"/>
            </w:tcBorders>
            <w:shd w:val="clear" w:color="auto" w:fill="auto"/>
            <w:noWrap/>
            <w:vAlign w:val="bottom"/>
            <w:hideMark/>
          </w:tcPr>
          <w:p w14:paraId="2685C792" w14:textId="77777777" w:rsidR="007A61C9" w:rsidRPr="00B71790" w:rsidRDefault="007A61C9" w:rsidP="00A96412">
            <w:pPr>
              <w:spacing w:after="0"/>
              <w:rPr>
                <w:rFonts w:eastAsia="Times New Roman"/>
                <w:b/>
                <w:bCs/>
                <w:color w:val="000000"/>
              </w:rPr>
            </w:pPr>
          </w:p>
        </w:tc>
        <w:tc>
          <w:tcPr>
            <w:tcW w:w="1760" w:type="dxa"/>
            <w:tcBorders>
              <w:top w:val="nil"/>
              <w:left w:val="nil"/>
              <w:bottom w:val="nil"/>
              <w:right w:val="nil"/>
            </w:tcBorders>
            <w:shd w:val="clear" w:color="auto" w:fill="auto"/>
            <w:noWrap/>
            <w:vAlign w:val="bottom"/>
            <w:hideMark/>
          </w:tcPr>
          <w:p w14:paraId="7545E761"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This year </w:t>
            </w:r>
          </w:p>
        </w:tc>
        <w:tc>
          <w:tcPr>
            <w:tcW w:w="1680" w:type="dxa"/>
            <w:tcBorders>
              <w:top w:val="nil"/>
              <w:left w:val="nil"/>
              <w:bottom w:val="nil"/>
              <w:right w:val="nil"/>
            </w:tcBorders>
            <w:shd w:val="clear" w:color="auto" w:fill="auto"/>
            <w:noWrap/>
            <w:vAlign w:val="bottom"/>
            <w:hideMark/>
          </w:tcPr>
          <w:p w14:paraId="15CA6F0C"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Last year </w:t>
            </w:r>
          </w:p>
        </w:tc>
      </w:tr>
      <w:tr w:rsidR="007A61C9" w:rsidRPr="00AA3B4D" w14:paraId="36FBA398" w14:textId="77777777" w:rsidTr="00A96412">
        <w:trPr>
          <w:trHeight w:val="288"/>
        </w:trPr>
        <w:tc>
          <w:tcPr>
            <w:tcW w:w="3800" w:type="dxa"/>
            <w:tcBorders>
              <w:top w:val="nil"/>
              <w:left w:val="nil"/>
              <w:bottom w:val="nil"/>
              <w:right w:val="nil"/>
            </w:tcBorders>
            <w:shd w:val="clear" w:color="auto" w:fill="auto"/>
            <w:noWrap/>
            <w:vAlign w:val="bottom"/>
            <w:hideMark/>
          </w:tcPr>
          <w:p w14:paraId="7B457E56" w14:textId="77777777" w:rsidR="007A61C9" w:rsidRPr="00B71790" w:rsidRDefault="007A61C9" w:rsidP="00A96412">
            <w:pPr>
              <w:spacing w:after="0"/>
              <w:rPr>
                <w:rFonts w:eastAsia="Times New Roman"/>
                <w:b/>
                <w:bCs/>
                <w:color w:val="000000"/>
              </w:rPr>
            </w:pPr>
            <w:r w:rsidRPr="00B71790">
              <w:rPr>
                <w:rFonts w:eastAsia="Times New Roman"/>
                <w:b/>
                <w:bCs/>
                <w:color w:val="000000"/>
              </w:rPr>
              <w:t>Operating Revenues</w:t>
            </w:r>
          </w:p>
        </w:tc>
        <w:tc>
          <w:tcPr>
            <w:tcW w:w="1760" w:type="dxa"/>
            <w:tcBorders>
              <w:top w:val="nil"/>
              <w:left w:val="nil"/>
              <w:bottom w:val="nil"/>
              <w:right w:val="nil"/>
            </w:tcBorders>
            <w:shd w:val="clear" w:color="auto" w:fill="auto"/>
            <w:noWrap/>
            <w:vAlign w:val="bottom"/>
            <w:hideMark/>
          </w:tcPr>
          <w:p w14:paraId="340CA51A" w14:textId="77777777" w:rsidR="007A61C9" w:rsidRPr="00B71790" w:rsidRDefault="007A61C9" w:rsidP="00A96412">
            <w:pPr>
              <w:spacing w:after="0"/>
              <w:rPr>
                <w:rFonts w:eastAsia="Times New Roman"/>
                <w:b/>
                <w:bCs/>
                <w:color w:val="000000"/>
              </w:rPr>
            </w:pPr>
          </w:p>
        </w:tc>
        <w:tc>
          <w:tcPr>
            <w:tcW w:w="1680" w:type="dxa"/>
            <w:tcBorders>
              <w:top w:val="nil"/>
              <w:left w:val="nil"/>
              <w:bottom w:val="nil"/>
              <w:right w:val="nil"/>
            </w:tcBorders>
            <w:shd w:val="clear" w:color="auto" w:fill="auto"/>
            <w:noWrap/>
            <w:vAlign w:val="bottom"/>
            <w:hideMark/>
          </w:tcPr>
          <w:p w14:paraId="642693A9" w14:textId="77777777" w:rsidR="007A61C9" w:rsidRPr="00B71790" w:rsidRDefault="007A61C9" w:rsidP="00A96412">
            <w:pPr>
              <w:spacing w:after="0"/>
              <w:rPr>
                <w:rFonts w:ascii="Times New Roman" w:eastAsia="Times New Roman" w:hAnsi="Times New Roman"/>
                <w:szCs w:val="20"/>
              </w:rPr>
            </w:pPr>
          </w:p>
        </w:tc>
      </w:tr>
      <w:tr w:rsidR="007A61C9" w:rsidRPr="00AA3B4D" w14:paraId="50AEAE11" w14:textId="77777777" w:rsidTr="00A96412">
        <w:trPr>
          <w:trHeight w:val="288"/>
        </w:trPr>
        <w:tc>
          <w:tcPr>
            <w:tcW w:w="3800" w:type="dxa"/>
            <w:tcBorders>
              <w:top w:val="nil"/>
              <w:left w:val="nil"/>
              <w:bottom w:val="nil"/>
              <w:right w:val="nil"/>
            </w:tcBorders>
            <w:shd w:val="clear" w:color="auto" w:fill="auto"/>
            <w:noWrap/>
            <w:vAlign w:val="bottom"/>
            <w:hideMark/>
          </w:tcPr>
          <w:p w14:paraId="6EBFD8F4" w14:textId="77777777" w:rsidR="007A61C9" w:rsidRPr="00B71790" w:rsidRDefault="007A61C9" w:rsidP="00A96412">
            <w:pPr>
              <w:spacing w:after="0"/>
              <w:rPr>
                <w:rFonts w:eastAsia="Times New Roman"/>
                <w:color w:val="000000"/>
              </w:rPr>
            </w:pPr>
            <w:r w:rsidRPr="00B71790">
              <w:rPr>
                <w:rFonts w:eastAsia="Times New Roman"/>
                <w:color w:val="000000"/>
              </w:rPr>
              <w:t>Net revenues from services to patients</w:t>
            </w:r>
          </w:p>
        </w:tc>
        <w:tc>
          <w:tcPr>
            <w:tcW w:w="1760" w:type="dxa"/>
            <w:tcBorders>
              <w:top w:val="nil"/>
              <w:left w:val="nil"/>
              <w:bottom w:val="nil"/>
              <w:right w:val="nil"/>
            </w:tcBorders>
            <w:shd w:val="clear" w:color="auto" w:fill="auto"/>
            <w:noWrap/>
            <w:vAlign w:val="bottom"/>
            <w:hideMark/>
          </w:tcPr>
          <w:p w14:paraId="50F30792"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343,737,280 </w:t>
            </w:r>
          </w:p>
        </w:tc>
        <w:tc>
          <w:tcPr>
            <w:tcW w:w="1680" w:type="dxa"/>
            <w:tcBorders>
              <w:top w:val="nil"/>
              <w:left w:val="nil"/>
              <w:bottom w:val="nil"/>
              <w:right w:val="nil"/>
            </w:tcBorders>
            <w:shd w:val="clear" w:color="auto" w:fill="auto"/>
            <w:noWrap/>
            <w:vAlign w:val="bottom"/>
            <w:hideMark/>
          </w:tcPr>
          <w:p w14:paraId="16763A7E"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344,726,245 </w:t>
            </w:r>
          </w:p>
        </w:tc>
      </w:tr>
      <w:tr w:rsidR="007A61C9" w:rsidRPr="00AA3B4D" w14:paraId="27622887" w14:textId="77777777" w:rsidTr="00A96412">
        <w:trPr>
          <w:trHeight w:val="288"/>
        </w:trPr>
        <w:tc>
          <w:tcPr>
            <w:tcW w:w="3800" w:type="dxa"/>
            <w:tcBorders>
              <w:top w:val="nil"/>
              <w:left w:val="nil"/>
              <w:bottom w:val="nil"/>
              <w:right w:val="nil"/>
            </w:tcBorders>
            <w:shd w:val="clear" w:color="auto" w:fill="auto"/>
            <w:noWrap/>
            <w:vAlign w:val="bottom"/>
            <w:hideMark/>
          </w:tcPr>
          <w:p w14:paraId="5858A827" w14:textId="77777777" w:rsidR="007A61C9" w:rsidRPr="00B71790" w:rsidRDefault="007A61C9" w:rsidP="00A96412">
            <w:pPr>
              <w:spacing w:after="0"/>
              <w:rPr>
                <w:rFonts w:eastAsia="Times New Roman"/>
                <w:color w:val="000000"/>
              </w:rPr>
            </w:pPr>
            <w:r w:rsidRPr="00B71790">
              <w:rPr>
                <w:rFonts w:eastAsia="Times New Roman"/>
                <w:color w:val="000000"/>
              </w:rPr>
              <w:t>Other operating revenues</w:t>
            </w:r>
          </w:p>
        </w:tc>
        <w:tc>
          <w:tcPr>
            <w:tcW w:w="1760" w:type="dxa"/>
            <w:tcBorders>
              <w:top w:val="nil"/>
              <w:left w:val="nil"/>
              <w:bottom w:val="nil"/>
              <w:right w:val="nil"/>
            </w:tcBorders>
            <w:shd w:val="clear" w:color="auto" w:fill="auto"/>
            <w:noWrap/>
            <w:vAlign w:val="bottom"/>
            <w:hideMark/>
          </w:tcPr>
          <w:p w14:paraId="5C37C22C"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16,846,309 </w:t>
            </w:r>
          </w:p>
        </w:tc>
        <w:tc>
          <w:tcPr>
            <w:tcW w:w="1680" w:type="dxa"/>
            <w:tcBorders>
              <w:top w:val="nil"/>
              <w:left w:val="nil"/>
              <w:bottom w:val="nil"/>
              <w:right w:val="nil"/>
            </w:tcBorders>
            <w:shd w:val="clear" w:color="auto" w:fill="auto"/>
            <w:noWrap/>
            <w:vAlign w:val="bottom"/>
            <w:hideMark/>
          </w:tcPr>
          <w:p w14:paraId="6221024D"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20,311,534 </w:t>
            </w:r>
          </w:p>
        </w:tc>
      </w:tr>
      <w:tr w:rsidR="007A61C9" w:rsidRPr="00AA3B4D" w14:paraId="1745A348" w14:textId="77777777" w:rsidTr="00A96412">
        <w:trPr>
          <w:trHeight w:val="288"/>
        </w:trPr>
        <w:tc>
          <w:tcPr>
            <w:tcW w:w="3800" w:type="dxa"/>
            <w:tcBorders>
              <w:top w:val="nil"/>
              <w:left w:val="nil"/>
              <w:bottom w:val="nil"/>
              <w:right w:val="nil"/>
            </w:tcBorders>
            <w:shd w:val="clear" w:color="auto" w:fill="auto"/>
            <w:noWrap/>
            <w:vAlign w:val="bottom"/>
            <w:hideMark/>
          </w:tcPr>
          <w:p w14:paraId="7BB993BD" w14:textId="77777777" w:rsidR="007A61C9" w:rsidRPr="00B71790" w:rsidRDefault="007A61C9" w:rsidP="00A96412">
            <w:pPr>
              <w:spacing w:after="0"/>
              <w:jc w:val="right"/>
              <w:rPr>
                <w:rFonts w:eastAsia="Times New Roman"/>
                <w:color w:val="000000"/>
              </w:rPr>
            </w:pPr>
            <w:r w:rsidRPr="00B71790">
              <w:rPr>
                <w:rFonts w:eastAsia="Times New Roman"/>
                <w:color w:val="000000"/>
              </w:rPr>
              <w:t>Total operating revenues</w:t>
            </w:r>
          </w:p>
        </w:tc>
        <w:tc>
          <w:tcPr>
            <w:tcW w:w="1760" w:type="dxa"/>
            <w:tcBorders>
              <w:top w:val="nil"/>
              <w:left w:val="nil"/>
              <w:bottom w:val="nil"/>
              <w:right w:val="nil"/>
            </w:tcBorders>
            <w:shd w:val="clear" w:color="auto" w:fill="auto"/>
            <w:noWrap/>
            <w:vAlign w:val="bottom"/>
            <w:hideMark/>
          </w:tcPr>
          <w:p w14:paraId="1965AB8E"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360,583,589 </w:t>
            </w:r>
          </w:p>
        </w:tc>
        <w:tc>
          <w:tcPr>
            <w:tcW w:w="1680" w:type="dxa"/>
            <w:tcBorders>
              <w:top w:val="nil"/>
              <w:left w:val="nil"/>
              <w:bottom w:val="nil"/>
              <w:right w:val="nil"/>
            </w:tcBorders>
            <w:shd w:val="clear" w:color="auto" w:fill="auto"/>
            <w:noWrap/>
            <w:vAlign w:val="bottom"/>
            <w:hideMark/>
          </w:tcPr>
          <w:p w14:paraId="6C731DA8"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365,037,779 </w:t>
            </w:r>
          </w:p>
        </w:tc>
      </w:tr>
      <w:tr w:rsidR="007A61C9" w:rsidRPr="00AA3B4D" w14:paraId="2BB401BC" w14:textId="77777777" w:rsidTr="00A96412">
        <w:trPr>
          <w:trHeight w:val="288"/>
        </w:trPr>
        <w:tc>
          <w:tcPr>
            <w:tcW w:w="3800" w:type="dxa"/>
            <w:tcBorders>
              <w:top w:val="nil"/>
              <w:left w:val="nil"/>
              <w:bottom w:val="nil"/>
              <w:right w:val="nil"/>
            </w:tcBorders>
            <w:shd w:val="clear" w:color="auto" w:fill="auto"/>
            <w:noWrap/>
            <w:vAlign w:val="bottom"/>
            <w:hideMark/>
          </w:tcPr>
          <w:p w14:paraId="6595AE56" w14:textId="77777777" w:rsidR="007A61C9" w:rsidRPr="00B71790" w:rsidRDefault="007A61C9" w:rsidP="00A96412">
            <w:pPr>
              <w:spacing w:after="0"/>
              <w:rPr>
                <w:rFonts w:eastAsia="Times New Roman"/>
                <w:color w:val="000000"/>
              </w:rPr>
            </w:pPr>
          </w:p>
        </w:tc>
        <w:tc>
          <w:tcPr>
            <w:tcW w:w="1760" w:type="dxa"/>
            <w:tcBorders>
              <w:top w:val="nil"/>
              <w:left w:val="nil"/>
              <w:bottom w:val="nil"/>
              <w:right w:val="nil"/>
            </w:tcBorders>
            <w:shd w:val="clear" w:color="auto" w:fill="auto"/>
            <w:noWrap/>
            <w:vAlign w:val="bottom"/>
            <w:hideMark/>
          </w:tcPr>
          <w:p w14:paraId="3A4E0763" w14:textId="77777777" w:rsidR="007A61C9" w:rsidRPr="00B71790" w:rsidRDefault="007A61C9" w:rsidP="00A96412">
            <w:pPr>
              <w:spacing w:after="0"/>
              <w:jc w:val="right"/>
              <w:rPr>
                <w:rFonts w:ascii="Times New Roman" w:eastAsia="Times New Roman" w:hAnsi="Times New Roman"/>
                <w:szCs w:val="20"/>
              </w:rPr>
            </w:pPr>
          </w:p>
        </w:tc>
        <w:tc>
          <w:tcPr>
            <w:tcW w:w="1680" w:type="dxa"/>
            <w:tcBorders>
              <w:top w:val="nil"/>
              <w:left w:val="nil"/>
              <w:bottom w:val="nil"/>
              <w:right w:val="nil"/>
            </w:tcBorders>
            <w:shd w:val="clear" w:color="auto" w:fill="auto"/>
            <w:noWrap/>
            <w:vAlign w:val="bottom"/>
            <w:hideMark/>
          </w:tcPr>
          <w:p w14:paraId="5E7E3B40" w14:textId="77777777" w:rsidR="007A61C9" w:rsidRPr="00B71790" w:rsidRDefault="007A61C9" w:rsidP="00A96412">
            <w:pPr>
              <w:spacing w:after="0"/>
              <w:jc w:val="right"/>
              <w:rPr>
                <w:rFonts w:ascii="Times New Roman" w:eastAsia="Times New Roman" w:hAnsi="Times New Roman"/>
                <w:szCs w:val="20"/>
              </w:rPr>
            </w:pPr>
          </w:p>
        </w:tc>
      </w:tr>
      <w:tr w:rsidR="007A61C9" w:rsidRPr="00AA3B4D" w14:paraId="03D13F29" w14:textId="77777777" w:rsidTr="00A96412">
        <w:trPr>
          <w:trHeight w:val="288"/>
        </w:trPr>
        <w:tc>
          <w:tcPr>
            <w:tcW w:w="3800" w:type="dxa"/>
            <w:tcBorders>
              <w:top w:val="nil"/>
              <w:left w:val="nil"/>
              <w:bottom w:val="nil"/>
              <w:right w:val="nil"/>
            </w:tcBorders>
            <w:shd w:val="clear" w:color="auto" w:fill="auto"/>
            <w:noWrap/>
            <w:vAlign w:val="bottom"/>
            <w:hideMark/>
          </w:tcPr>
          <w:p w14:paraId="33B349F6" w14:textId="77777777" w:rsidR="007A61C9" w:rsidRPr="00B71790" w:rsidRDefault="007A61C9" w:rsidP="00A96412">
            <w:pPr>
              <w:spacing w:after="0"/>
              <w:rPr>
                <w:rFonts w:eastAsia="Times New Roman"/>
                <w:b/>
                <w:bCs/>
                <w:color w:val="000000"/>
              </w:rPr>
            </w:pPr>
            <w:r w:rsidRPr="00B71790">
              <w:rPr>
                <w:rFonts w:eastAsia="Times New Roman"/>
                <w:b/>
                <w:bCs/>
                <w:color w:val="000000"/>
              </w:rPr>
              <w:t>Operating Expenses</w:t>
            </w:r>
          </w:p>
        </w:tc>
        <w:tc>
          <w:tcPr>
            <w:tcW w:w="1760" w:type="dxa"/>
            <w:tcBorders>
              <w:top w:val="nil"/>
              <w:left w:val="nil"/>
              <w:bottom w:val="nil"/>
              <w:right w:val="nil"/>
            </w:tcBorders>
            <w:shd w:val="clear" w:color="auto" w:fill="auto"/>
            <w:noWrap/>
            <w:vAlign w:val="bottom"/>
            <w:hideMark/>
          </w:tcPr>
          <w:p w14:paraId="002932D8" w14:textId="77777777" w:rsidR="007A61C9" w:rsidRPr="00B71790" w:rsidRDefault="007A61C9" w:rsidP="00A96412">
            <w:pPr>
              <w:spacing w:after="0"/>
              <w:jc w:val="right"/>
              <w:rPr>
                <w:rFonts w:eastAsia="Times New Roman"/>
                <w:b/>
                <w:bCs/>
                <w:color w:val="000000"/>
              </w:rPr>
            </w:pPr>
          </w:p>
        </w:tc>
        <w:tc>
          <w:tcPr>
            <w:tcW w:w="1680" w:type="dxa"/>
            <w:tcBorders>
              <w:top w:val="nil"/>
              <w:left w:val="nil"/>
              <w:bottom w:val="nil"/>
              <w:right w:val="nil"/>
            </w:tcBorders>
            <w:shd w:val="clear" w:color="auto" w:fill="auto"/>
            <w:noWrap/>
            <w:vAlign w:val="bottom"/>
            <w:hideMark/>
          </w:tcPr>
          <w:p w14:paraId="47903F17" w14:textId="77777777" w:rsidR="007A61C9" w:rsidRPr="00B71790" w:rsidRDefault="007A61C9" w:rsidP="00A96412">
            <w:pPr>
              <w:spacing w:after="0"/>
              <w:jc w:val="right"/>
              <w:rPr>
                <w:rFonts w:ascii="Times New Roman" w:eastAsia="Times New Roman" w:hAnsi="Times New Roman"/>
                <w:szCs w:val="20"/>
              </w:rPr>
            </w:pPr>
          </w:p>
        </w:tc>
      </w:tr>
      <w:tr w:rsidR="007A61C9" w:rsidRPr="00AA3B4D" w14:paraId="14684D0C" w14:textId="77777777" w:rsidTr="00A96412">
        <w:trPr>
          <w:trHeight w:val="288"/>
        </w:trPr>
        <w:tc>
          <w:tcPr>
            <w:tcW w:w="3800" w:type="dxa"/>
            <w:tcBorders>
              <w:top w:val="nil"/>
              <w:left w:val="nil"/>
              <w:bottom w:val="nil"/>
              <w:right w:val="nil"/>
            </w:tcBorders>
            <w:shd w:val="clear" w:color="auto" w:fill="auto"/>
            <w:noWrap/>
            <w:vAlign w:val="bottom"/>
            <w:hideMark/>
          </w:tcPr>
          <w:p w14:paraId="0D70B5AE" w14:textId="77777777" w:rsidR="007A61C9" w:rsidRPr="00B71790" w:rsidRDefault="007A61C9" w:rsidP="00A96412">
            <w:pPr>
              <w:spacing w:after="0"/>
              <w:rPr>
                <w:rFonts w:eastAsia="Times New Roman"/>
                <w:color w:val="000000"/>
              </w:rPr>
            </w:pPr>
            <w:r w:rsidRPr="00B71790">
              <w:rPr>
                <w:rFonts w:eastAsia="Times New Roman"/>
                <w:color w:val="000000"/>
              </w:rPr>
              <w:t>Salaries and benefits</w:t>
            </w:r>
          </w:p>
        </w:tc>
        <w:tc>
          <w:tcPr>
            <w:tcW w:w="1760" w:type="dxa"/>
            <w:tcBorders>
              <w:top w:val="nil"/>
              <w:left w:val="nil"/>
              <w:bottom w:val="nil"/>
              <w:right w:val="nil"/>
            </w:tcBorders>
            <w:shd w:val="clear" w:color="auto" w:fill="auto"/>
            <w:noWrap/>
            <w:vAlign w:val="bottom"/>
            <w:hideMark/>
          </w:tcPr>
          <w:p w14:paraId="37F68703"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192,053,379 </w:t>
            </w:r>
          </w:p>
        </w:tc>
        <w:tc>
          <w:tcPr>
            <w:tcW w:w="1680" w:type="dxa"/>
            <w:tcBorders>
              <w:top w:val="nil"/>
              <w:left w:val="nil"/>
              <w:bottom w:val="nil"/>
              <w:right w:val="nil"/>
            </w:tcBorders>
            <w:shd w:val="clear" w:color="auto" w:fill="auto"/>
            <w:noWrap/>
            <w:vAlign w:val="bottom"/>
            <w:hideMark/>
          </w:tcPr>
          <w:p w14:paraId="07A65DC7"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182,853,245 </w:t>
            </w:r>
          </w:p>
        </w:tc>
      </w:tr>
      <w:tr w:rsidR="007A61C9" w:rsidRPr="00AA3B4D" w14:paraId="5BDA9569" w14:textId="77777777" w:rsidTr="00A96412">
        <w:trPr>
          <w:trHeight w:val="288"/>
        </w:trPr>
        <w:tc>
          <w:tcPr>
            <w:tcW w:w="3800" w:type="dxa"/>
            <w:tcBorders>
              <w:top w:val="nil"/>
              <w:left w:val="nil"/>
              <w:bottom w:val="nil"/>
              <w:right w:val="nil"/>
            </w:tcBorders>
            <w:shd w:val="clear" w:color="auto" w:fill="auto"/>
            <w:noWrap/>
            <w:vAlign w:val="bottom"/>
            <w:hideMark/>
          </w:tcPr>
          <w:p w14:paraId="00609038" w14:textId="77777777" w:rsidR="007A61C9" w:rsidRPr="00B71790" w:rsidRDefault="007A61C9" w:rsidP="00A96412">
            <w:pPr>
              <w:spacing w:after="0"/>
              <w:rPr>
                <w:rFonts w:eastAsia="Times New Roman"/>
                <w:color w:val="000000"/>
              </w:rPr>
            </w:pPr>
            <w:r w:rsidRPr="00B71790">
              <w:rPr>
                <w:rFonts w:eastAsia="Times New Roman"/>
                <w:color w:val="000000"/>
              </w:rPr>
              <w:t>Supplies and other expenses</w:t>
            </w:r>
          </w:p>
        </w:tc>
        <w:tc>
          <w:tcPr>
            <w:tcW w:w="1760" w:type="dxa"/>
            <w:tcBorders>
              <w:top w:val="nil"/>
              <w:left w:val="nil"/>
              <w:bottom w:val="nil"/>
              <w:right w:val="nil"/>
            </w:tcBorders>
            <w:shd w:val="clear" w:color="auto" w:fill="auto"/>
            <w:noWrap/>
            <w:vAlign w:val="bottom"/>
            <w:hideMark/>
          </w:tcPr>
          <w:p w14:paraId="13895311"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130,173,477 </w:t>
            </w:r>
          </w:p>
        </w:tc>
        <w:tc>
          <w:tcPr>
            <w:tcW w:w="1680" w:type="dxa"/>
            <w:tcBorders>
              <w:top w:val="nil"/>
              <w:left w:val="nil"/>
              <w:bottom w:val="nil"/>
              <w:right w:val="nil"/>
            </w:tcBorders>
            <w:shd w:val="clear" w:color="auto" w:fill="auto"/>
            <w:noWrap/>
            <w:vAlign w:val="bottom"/>
            <w:hideMark/>
          </w:tcPr>
          <w:p w14:paraId="164478CA"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135,560,131 </w:t>
            </w:r>
          </w:p>
        </w:tc>
      </w:tr>
      <w:tr w:rsidR="007A61C9" w:rsidRPr="00AA3B4D" w14:paraId="25C9CC73" w14:textId="77777777" w:rsidTr="00A96412">
        <w:trPr>
          <w:trHeight w:val="288"/>
        </w:trPr>
        <w:tc>
          <w:tcPr>
            <w:tcW w:w="3800" w:type="dxa"/>
            <w:tcBorders>
              <w:top w:val="nil"/>
              <w:left w:val="nil"/>
              <w:bottom w:val="nil"/>
              <w:right w:val="nil"/>
            </w:tcBorders>
            <w:shd w:val="clear" w:color="auto" w:fill="auto"/>
            <w:noWrap/>
            <w:vAlign w:val="bottom"/>
            <w:hideMark/>
          </w:tcPr>
          <w:p w14:paraId="6BA2B9BC" w14:textId="77777777" w:rsidR="007A61C9" w:rsidRPr="00B71790" w:rsidRDefault="007A61C9" w:rsidP="00A96412">
            <w:pPr>
              <w:spacing w:after="0"/>
              <w:rPr>
                <w:rFonts w:eastAsia="Times New Roman"/>
                <w:color w:val="000000"/>
              </w:rPr>
            </w:pPr>
            <w:r w:rsidRPr="00B71790">
              <w:rPr>
                <w:rFonts w:eastAsia="Times New Roman"/>
                <w:color w:val="000000"/>
              </w:rPr>
              <w:t>Depreciation</w:t>
            </w:r>
          </w:p>
        </w:tc>
        <w:tc>
          <w:tcPr>
            <w:tcW w:w="1760" w:type="dxa"/>
            <w:tcBorders>
              <w:top w:val="nil"/>
              <w:left w:val="nil"/>
              <w:bottom w:val="nil"/>
              <w:right w:val="nil"/>
            </w:tcBorders>
            <w:shd w:val="clear" w:color="auto" w:fill="auto"/>
            <w:noWrap/>
            <w:vAlign w:val="bottom"/>
            <w:hideMark/>
          </w:tcPr>
          <w:p w14:paraId="5CBC567C"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18,969,799 </w:t>
            </w:r>
          </w:p>
        </w:tc>
        <w:tc>
          <w:tcPr>
            <w:tcW w:w="1680" w:type="dxa"/>
            <w:tcBorders>
              <w:top w:val="nil"/>
              <w:left w:val="nil"/>
              <w:bottom w:val="nil"/>
              <w:right w:val="nil"/>
            </w:tcBorders>
            <w:shd w:val="clear" w:color="auto" w:fill="auto"/>
            <w:noWrap/>
            <w:vAlign w:val="bottom"/>
            <w:hideMark/>
          </w:tcPr>
          <w:p w14:paraId="404EB02F"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20,644,157 </w:t>
            </w:r>
          </w:p>
        </w:tc>
      </w:tr>
      <w:tr w:rsidR="007A61C9" w:rsidRPr="00AA3B4D" w14:paraId="4406370A" w14:textId="77777777" w:rsidTr="00A96412">
        <w:trPr>
          <w:trHeight w:val="288"/>
        </w:trPr>
        <w:tc>
          <w:tcPr>
            <w:tcW w:w="3800" w:type="dxa"/>
            <w:tcBorders>
              <w:top w:val="nil"/>
              <w:left w:val="nil"/>
              <w:bottom w:val="nil"/>
              <w:right w:val="nil"/>
            </w:tcBorders>
            <w:shd w:val="clear" w:color="auto" w:fill="auto"/>
            <w:noWrap/>
            <w:vAlign w:val="bottom"/>
            <w:hideMark/>
          </w:tcPr>
          <w:p w14:paraId="49B5154B" w14:textId="77777777" w:rsidR="007A61C9" w:rsidRPr="00B71790" w:rsidRDefault="007A61C9" w:rsidP="00A96412">
            <w:pPr>
              <w:spacing w:after="0"/>
              <w:rPr>
                <w:rFonts w:eastAsia="Times New Roman"/>
                <w:color w:val="000000"/>
              </w:rPr>
            </w:pPr>
            <w:r w:rsidRPr="00B71790">
              <w:rPr>
                <w:rFonts w:eastAsia="Times New Roman"/>
                <w:color w:val="000000"/>
              </w:rPr>
              <w:t>Interest</w:t>
            </w:r>
          </w:p>
        </w:tc>
        <w:tc>
          <w:tcPr>
            <w:tcW w:w="1760" w:type="dxa"/>
            <w:tcBorders>
              <w:top w:val="nil"/>
              <w:left w:val="nil"/>
              <w:bottom w:val="nil"/>
              <w:right w:val="nil"/>
            </w:tcBorders>
            <w:shd w:val="clear" w:color="auto" w:fill="auto"/>
            <w:noWrap/>
            <w:vAlign w:val="bottom"/>
            <w:hideMark/>
          </w:tcPr>
          <w:p w14:paraId="42FEBCF5"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2,695,623 </w:t>
            </w:r>
          </w:p>
        </w:tc>
        <w:tc>
          <w:tcPr>
            <w:tcW w:w="1680" w:type="dxa"/>
            <w:tcBorders>
              <w:top w:val="nil"/>
              <w:left w:val="nil"/>
              <w:bottom w:val="nil"/>
              <w:right w:val="nil"/>
            </w:tcBorders>
            <w:shd w:val="clear" w:color="auto" w:fill="auto"/>
            <w:noWrap/>
            <w:vAlign w:val="bottom"/>
            <w:hideMark/>
          </w:tcPr>
          <w:p w14:paraId="41A3CD42"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2,226,437 </w:t>
            </w:r>
          </w:p>
        </w:tc>
      </w:tr>
      <w:tr w:rsidR="007A61C9" w:rsidRPr="00AA3B4D" w14:paraId="17F7AC70" w14:textId="77777777" w:rsidTr="00A96412">
        <w:trPr>
          <w:trHeight w:val="288"/>
        </w:trPr>
        <w:tc>
          <w:tcPr>
            <w:tcW w:w="3800" w:type="dxa"/>
            <w:tcBorders>
              <w:top w:val="nil"/>
              <w:left w:val="nil"/>
              <w:bottom w:val="nil"/>
              <w:right w:val="nil"/>
            </w:tcBorders>
            <w:shd w:val="clear" w:color="auto" w:fill="auto"/>
            <w:noWrap/>
            <w:vAlign w:val="bottom"/>
            <w:hideMark/>
          </w:tcPr>
          <w:p w14:paraId="3D7A6136" w14:textId="77777777" w:rsidR="007A61C9" w:rsidRPr="00B71790" w:rsidRDefault="007A61C9" w:rsidP="00A96412">
            <w:pPr>
              <w:spacing w:after="0"/>
              <w:rPr>
                <w:rFonts w:eastAsia="Times New Roman"/>
                <w:color w:val="000000"/>
              </w:rPr>
            </w:pPr>
            <w:r w:rsidRPr="00B71790">
              <w:rPr>
                <w:rFonts w:eastAsia="Times New Roman"/>
                <w:color w:val="000000"/>
              </w:rPr>
              <w:t>Foundation</w:t>
            </w:r>
          </w:p>
        </w:tc>
        <w:tc>
          <w:tcPr>
            <w:tcW w:w="1760" w:type="dxa"/>
            <w:tcBorders>
              <w:top w:val="nil"/>
              <w:left w:val="nil"/>
              <w:bottom w:val="nil"/>
              <w:right w:val="nil"/>
            </w:tcBorders>
            <w:shd w:val="clear" w:color="auto" w:fill="auto"/>
            <w:noWrap/>
            <w:vAlign w:val="bottom"/>
            <w:hideMark/>
          </w:tcPr>
          <w:p w14:paraId="1AF021A5"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628,184 </w:t>
            </w:r>
          </w:p>
        </w:tc>
        <w:tc>
          <w:tcPr>
            <w:tcW w:w="1680" w:type="dxa"/>
            <w:tcBorders>
              <w:top w:val="nil"/>
              <w:left w:val="nil"/>
              <w:bottom w:val="nil"/>
              <w:right w:val="nil"/>
            </w:tcBorders>
            <w:shd w:val="clear" w:color="auto" w:fill="auto"/>
            <w:noWrap/>
            <w:vAlign w:val="bottom"/>
            <w:hideMark/>
          </w:tcPr>
          <w:p w14:paraId="0947864B"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1,182,308 </w:t>
            </w:r>
          </w:p>
        </w:tc>
      </w:tr>
      <w:tr w:rsidR="007A61C9" w:rsidRPr="00AA3B4D" w14:paraId="1AF34743" w14:textId="77777777" w:rsidTr="00A96412">
        <w:trPr>
          <w:trHeight w:val="288"/>
        </w:trPr>
        <w:tc>
          <w:tcPr>
            <w:tcW w:w="3800" w:type="dxa"/>
            <w:tcBorders>
              <w:top w:val="nil"/>
              <w:left w:val="nil"/>
              <w:bottom w:val="nil"/>
              <w:right w:val="nil"/>
            </w:tcBorders>
            <w:shd w:val="clear" w:color="auto" w:fill="auto"/>
            <w:noWrap/>
            <w:vAlign w:val="bottom"/>
            <w:hideMark/>
          </w:tcPr>
          <w:p w14:paraId="139EF937" w14:textId="77777777" w:rsidR="007A61C9" w:rsidRPr="00B71790" w:rsidRDefault="007A61C9" w:rsidP="00A96412">
            <w:pPr>
              <w:spacing w:after="0"/>
              <w:jc w:val="right"/>
              <w:rPr>
                <w:rFonts w:eastAsia="Times New Roman"/>
                <w:color w:val="000000"/>
              </w:rPr>
            </w:pPr>
            <w:r w:rsidRPr="00B71790">
              <w:rPr>
                <w:rFonts w:eastAsia="Times New Roman"/>
                <w:color w:val="000000"/>
              </w:rPr>
              <w:t>Total operating expenses</w:t>
            </w:r>
          </w:p>
        </w:tc>
        <w:tc>
          <w:tcPr>
            <w:tcW w:w="1760" w:type="dxa"/>
            <w:tcBorders>
              <w:top w:val="nil"/>
              <w:left w:val="nil"/>
              <w:bottom w:val="nil"/>
              <w:right w:val="nil"/>
            </w:tcBorders>
            <w:shd w:val="clear" w:color="auto" w:fill="auto"/>
            <w:noWrap/>
            <w:vAlign w:val="bottom"/>
            <w:hideMark/>
          </w:tcPr>
          <w:p w14:paraId="54CB731E"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344,520,462 </w:t>
            </w:r>
          </w:p>
        </w:tc>
        <w:tc>
          <w:tcPr>
            <w:tcW w:w="1680" w:type="dxa"/>
            <w:tcBorders>
              <w:top w:val="nil"/>
              <w:left w:val="nil"/>
              <w:bottom w:val="nil"/>
              <w:right w:val="nil"/>
            </w:tcBorders>
            <w:shd w:val="clear" w:color="auto" w:fill="auto"/>
            <w:noWrap/>
            <w:vAlign w:val="bottom"/>
            <w:hideMark/>
          </w:tcPr>
          <w:p w14:paraId="1C0C3252"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342,466,278 </w:t>
            </w:r>
          </w:p>
        </w:tc>
      </w:tr>
      <w:tr w:rsidR="007A61C9" w:rsidRPr="00AA3B4D" w14:paraId="6E6B0AC6" w14:textId="77777777" w:rsidTr="00A96412">
        <w:trPr>
          <w:trHeight w:val="288"/>
        </w:trPr>
        <w:tc>
          <w:tcPr>
            <w:tcW w:w="3800" w:type="dxa"/>
            <w:tcBorders>
              <w:top w:val="nil"/>
              <w:left w:val="nil"/>
              <w:bottom w:val="nil"/>
              <w:right w:val="nil"/>
            </w:tcBorders>
            <w:shd w:val="clear" w:color="auto" w:fill="auto"/>
            <w:noWrap/>
            <w:vAlign w:val="bottom"/>
            <w:hideMark/>
          </w:tcPr>
          <w:p w14:paraId="02019628" w14:textId="77777777" w:rsidR="007A61C9" w:rsidRPr="00B71790" w:rsidRDefault="007A61C9" w:rsidP="00A96412">
            <w:pPr>
              <w:spacing w:after="0"/>
              <w:rPr>
                <w:rFonts w:eastAsia="Times New Roman"/>
                <w:color w:val="000000"/>
              </w:rPr>
            </w:pPr>
          </w:p>
        </w:tc>
        <w:tc>
          <w:tcPr>
            <w:tcW w:w="1760" w:type="dxa"/>
            <w:tcBorders>
              <w:top w:val="nil"/>
              <w:left w:val="nil"/>
              <w:bottom w:val="nil"/>
              <w:right w:val="nil"/>
            </w:tcBorders>
            <w:shd w:val="clear" w:color="auto" w:fill="auto"/>
            <w:noWrap/>
            <w:vAlign w:val="bottom"/>
            <w:hideMark/>
          </w:tcPr>
          <w:p w14:paraId="11EA3495" w14:textId="77777777" w:rsidR="007A61C9" w:rsidRPr="00B71790" w:rsidRDefault="007A61C9" w:rsidP="00A96412">
            <w:pPr>
              <w:spacing w:after="0"/>
              <w:jc w:val="right"/>
              <w:rPr>
                <w:rFonts w:ascii="Times New Roman" w:eastAsia="Times New Roman" w:hAnsi="Times New Roman"/>
                <w:szCs w:val="20"/>
              </w:rPr>
            </w:pPr>
          </w:p>
        </w:tc>
        <w:tc>
          <w:tcPr>
            <w:tcW w:w="1680" w:type="dxa"/>
            <w:tcBorders>
              <w:top w:val="nil"/>
              <w:left w:val="nil"/>
              <w:bottom w:val="nil"/>
              <w:right w:val="nil"/>
            </w:tcBorders>
            <w:shd w:val="clear" w:color="auto" w:fill="auto"/>
            <w:noWrap/>
            <w:vAlign w:val="bottom"/>
            <w:hideMark/>
          </w:tcPr>
          <w:p w14:paraId="60EFE683" w14:textId="77777777" w:rsidR="007A61C9" w:rsidRPr="00B71790" w:rsidRDefault="007A61C9" w:rsidP="00A96412">
            <w:pPr>
              <w:spacing w:after="0"/>
              <w:jc w:val="right"/>
              <w:rPr>
                <w:rFonts w:ascii="Times New Roman" w:eastAsia="Times New Roman" w:hAnsi="Times New Roman"/>
                <w:szCs w:val="20"/>
              </w:rPr>
            </w:pPr>
          </w:p>
        </w:tc>
      </w:tr>
      <w:tr w:rsidR="007A61C9" w:rsidRPr="00AA3B4D" w14:paraId="0291684C" w14:textId="77777777" w:rsidTr="00A96412">
        <w:trPr>
          <w:trHeight w:val="288"/>
        </w:trPr>
        <w:tc>
          <w:tcPr>
            <w:tcW w:w="3800" w:type="dxa"/>
            <w:tcBorders>
              <w:top w:val="nil"/>
              <w:left w:val="nil"/>
              <w:bottom w:val="nil"/>
              <w:right w:val="nil"/>
            </w:tcBorders>
            <w:shd w:val="clear" w:color="auto" w:fill="auto"/>
            <w:noWrap/>
            <w:vAlign w:val="bottom"/>
            <w:hideMark/>
          </w:tcPr>
          <w:p w14:paraId="1B89504F" w14:textId="77777777" w:rsidR="007A61C9" w:rsidRPr="00B71790" w:rsidRDefault="007A61C9" w:rsidP="00A96412">
            <w:pPr>
              <w:spacing w:after="0"/>
              <w:rPr>
                <w:rFonts w:eastAsia="Times New Roman"/>
                <w:b/>
                <w:bCs/>
                <w:color w:val="000000"/>
              </w:rPr>
            </w:pPr>
            <w:r w:rsidRPr="00B71790">
              <w:rPr>
                <w:rFonts w:eastAsia="Times New Roman"/>
                <w:b/>
                <w:bCs/>
                <w:color w:val="000000"/>
              </w:rPr>
              <w:t>Income from operations</w:t>
            </w:r>
          </w:p>
        </w:tc>
        <w:tc>
          <w:tcPr>
            <w:tcW w:w="1760" w:type="dxa"/>
            <w:tcBorders>
              <w:top w:val="nil"/>
              <w:left w:val="nil"/>
              <w:bottom w:val="nil"/>
              <w:right w:val="nil"/>
            </w:tcBorders>
            <w:shd w:val="clear" w:color="auto" w:fill="auto"/>
            <w:noWrap/>
            <w:vAlign w:val="bottom"/>
            <w:hideMark/>
          </w:tcPr>
          <w:p w14:paraId="7DDA9C45"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16,063,127 </w:t>
            </w:r>
          </w:p>
        </w:tc>
        <w:tc>
          <w:tcPr>
            <w:tcW w:w="1680" w:type="dxa"/>
            <w:tcBorders>
              <w:top w:val="nil"/>
              <w:left w:val="nil"/>
              <w:bottom w:val="nil"/>
              <w:right w:val="nil"/>
            </w:tcBorders>
            <w:shd w:val="clear" w:color="auto" w:fill="auto"/>
            <w:noWrap/>
            <w:vAlign w:val="bottom"/>
            <w:hideMark/>
          </w:tcPr>
          <w:p w14:paraId="46A9FE66" w14:textId="77777777" w:rsidR="007A61C9" w:rsidRPr="00B71790" w:rsidRDefault="007A61C9" w:rsidP="00A96412">
            <w:pPr>
              <w:spacing w:after="0"/>
              <w:jc w:val="right"/>
              <w:rPr>
                <w:rFonts w:eastAsia="Times New Roman"/>
                <w:color w:val="000000"/>
              </w:rPr>
            </w:pPr>
            <w:r w:rsidRPr="00B71790">
              <w:rPr>
                <w:rFonts w:eastAsia="Times New Roman"/>
                <w:color w:val="000000"/>
              </w:rPr>
              <w:t xml:space="preserve">            22,571,501 </w:t>
            </w:r>
          </w:p>
        </w:tc>
      </w:tr>
    </w:tbl>
    <w:p w14:paraId="47CD4DBE" w14:textId="77777777" w:rsidR="002901D9" w:rsidRDefault="002901D9" w:rsidP="00D876F7"/>
    <w:sectPr w:rsidR="002901D9" w:rsidSect="007A61C9">
      <w:headerReference w:type="default" r:id="rId18"/>
      <w:footerReference w:type="default" r:id="rId19"/>
      <w:headerReference w:type="first" r:id="rId20"/>
      <w:footerReference w:type="first" r:id="rId21"/>
      <w:pgSz w:w="15840" w:h="12240" w:orient="landscape"/>
      <w:pgMar w:top="1440" w:right="720" w:bottom="1440" w:left="1440" w:header="720" w:footer="432"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61369C39" w14:textId="77777777" w:rsidR="00664B30" w:rsidRDefault="00664B30" w:rsidP="000F0903">
      <w:pPr>
        <w:spacing w:after="0"/>
      </w:pPr>
      <w:r>
        <w:separator/>
      </w:r>
    </w:p>
  </w:endnote>
  <w:endnote w:type="continuationSeparator" w:id="0">
    <w:p w14:paraId="27A91E16" w14:textId="77777777" w:rsidR="00664B30" w:rsidRDefault="00664B30" w:rsidP="000F0903">
      <w:pPr>
        <w:spacing w:after="0"/>
      </w:pPr>
      <w:r>
        <w:continuationSeparator/>
      </w:r>
    </w:p>
  </w:endnote>
  <w:endnote w:type="continuationNotice" w:id="1">
    <w:p w14:paraId="324F2BE7" w14:textId="77777777" w:rsidR="00664B30" w:rsidRDefault="00664B30">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Wingdings">
    <w:panose1 w:val="05000000000000000000"/>
    <w:charset w:val="4D"/>
    <w:family w:val="decorative"/>
    <w:pitch w:val="variable"/>
    <w:sig w:usb0="00000003" w:usb1="10000000" w:usb2="00000000" w:usb3="00000000" w:csb0="80000001" w:csb1="00000000"/>
  </w:font>
  <w:font w:name="Symbol">
    <w:panose1 w:val="05050102010706020507"/>
    <w:charset w:val="02"/>
    <w:family w:val="decorative"/>
    <w:pitch w:val="variable"/>
    <w:sig w:usb0="00000003" w:usb1="10000000" w:usb2="00000000" w:usb3="00000000" w:csb0="80000001" w:csb1="00000000"/>
  </w:font>
  <w:font w:name="Courier New">
    <w:panose1 w:val="02070309020205020404"/>
    <w:charset w:val="00"/>
    <w:family w:val="modern"/>
    <w:pitch w:val="fixed"/>
    <w:sig w:usb0="E0002AFF" w:usb1="C0007843" w:usb2="00000009" w:usb3="00000000" w:csb0="000001FF" w:csb1="00000000"/>
  </w:font>
  <w:font w:name="Arial">
    <w:panose1 w:val="020B0604020202020204"/>
    <w:charset w:val="00"/>
    <w:family w:val="swiss"/>
    <w:pitch w:val="variable"/>
    <w:sig w:usb0="E0002EFF" w:usb1="C0007843" w:usb2="00000009" w:usb3="00000000" w:csb0="000001FF" w:csb1="00000000"/>
  </w:font>
  <w:font w:name="Roboto Medium">
    <w:altName w:val="Times New Roman"/>
    <w:panose1 w:val="020B0604020202020204"/>
    <w:charset w:val="00"/>
    <w:family w:val="auto"/>
    <w:pitch w:val="variable"/>
    <w:sig w:usb0="E0000AFF" w:usb1="5000217F" w:usb2="00000021" w:usb3="00000000" w:csb0="0000019F" w:csb1="00000000"/>
  </w:font>
  <w:font w:name="Roboto">
    <w:altName w:val="Times New Roman"/>
    <w:panose1 w:val="020B0604020202020204"/>
    <w:charset w:val="00"/>
    <w:family w:val="auto"/>
    <w:pitch w:val="variable"/>
    <w:sig w:usb0="00000001" w:usb1="5000217F" w:usb2="00000021" w:usb3="00000000" w:csb0="0000019F" w:csb1="00000000"/>
  </w:font>
  <w:font w:name="Calibri">
    <w:panose1 w:val="020F0502020204030204"/>
    <w:charset w:val="00"/>
    <w:family w:val="swiss"/>
    <w:pitch w:val="variable"/>
    <w:sig w:usb0="A00002EF" w:usb1="4000207B"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4D0D2A" w14:textId="4B45F82C" w:rsidR="002901D9" w:rsidRPr="00B9595A" w:rsidRDefault="002901D9" w:rsidP="184C0106">
    <w:pPr>
      <w:pStyle w:val="Footer"/>
      <w:jc w:val="center"/>
      <w:rPr>
        <w:sz w:val="16"/>
        <w:szCs w:val="16"/>
      </w:rPr>
    </w:pPr>
    <w:r w:rsidRPr="184C0106">
      <w:rPr>
        <w:sz w:val="16"/>
        <w:szCs w:val="16"/>
      </w:rPr>
      <w:t>Copyright</w:t>
    </w:r>
    <w:r w:rsidR="00C12D77">
      <w:rPr>
        <w:sz w:val="16"/>
        <w:szCs w:val="16"/>
      </w:rPr>
      <w:t xml:space="preserve"> 2019</w:t>
    </w:r>
    <w:r w:rsidRPr="184C0106">
      <w:rPr>
        <w:sz w:val="16"/>
        <w:szCs w:val="16"/>
      </w:rPr>
      <w:t xml:space="preserve"> by University of Phoenix. All rights reserved.</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E58A2A9" w14:textId="7808B9BB" w:rsidR="002901D9" w:rsidRPr="00B9595A" w:rsidRDefault="002901D9" w:rsidP="184C0106">
    <w:pPr>
      <w:pStyle w:val="Footer"/>
      <w:jc w:val="center"/>
      <w:rPr>
        <w:sz w:val="16"/>
        <w:szCs w:val="16"/>
      </w:rPr>
    </w:pPr>
    <w:r w:rsidRPr="184C0106">
      <w:rPr>
        <w:sz w:val="16"/>
        <w:szCs w:val="16"/>
      </w:rPr>
      <w:t>Copyright</w:t>
    </w:r>
    <w:r w:rsidR="00C12D77">
      <w:rPr>
        <w:sz w:val="16"/>
        <w:szCs w:val="16"/>
      </w:rPr>
      <w:t xml:space="preserve"> 2019</w:t>
    </w:r>
    <w:r w:rsidRPr="184C0106">
      <w:rPr>
        <w:sz w:val="16"/>
        <w:szCs w:val="16"/>
      </w:rPr>
      <w:t xml:space="preserve"> by University of Phoenix. All rights reserved.</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37C58131" w14:textId="77777777" w:rsidR="00664B30" w:rsidRDefault="00664B30" w:rsidP="000F0903">
      <w:pPr>
        <w:spacing w:after="0"/>
      </w:pPr>
      <w:r>
        <w:separator/>
      </w:r>
    </w:p>
  </w:footnote>
  <w:footnote w:type="continuationSeparator" w:id="0">
    <w:p w14:paraId="4741DB95" w14:textId="77777777" w:rsidR="00664B30" w:rsidRDefault="00664B30" w:rsidP="000F0903">
      <w:pPr>
        <w:spacing w:after="0"/>
      </w:pPr>
      <w:r>
        <w:continuationSeparator/>
      </w:r>
    </w:p>
  </w:footnote>
  <w:footnote w:type="continuationNotice" w:id="1">
    <w:p w14:paraId="2525521D" w14:textId="77777777" w:rsidR="00664B30" w:rsidRDefault="00664B30">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9CE977" w14:textId="402073FB" w:rsidR="002901D9" w:rsidRDefault="00D876F7" w:rsidP="00C12D77">
    <w:pPr>
      <w:spacing w:after="0"/>
      <w:ind w:left="4230"/>
      <w:jc w:val="right"/>
    </w:pPr>
    <w:r>
      <w:t>Stevens District Hospital Plan</w:t>
    </w:r>
  </w:p>
  <w:p w14:paraId="76B54142" w14:textId="290F7F0A" w:rsidR="002901D9" w:rsidRDefault="00765851" w:rsidP="00B9595A">
    <w:pPr>
      <w:spacing w:after="0"/>
      <w:ind w:left="8190"/>
      <w:jc w:val="right"/>
    </w:pPr>
    <w:r>
      <w:t>HCS/499</w:t>
    </w:r>
    <w:r w:rsidR="002901D9">
      <w:t xml:space="preserve"> v</w:t>
    </w:r>
    <w:r>
      <w:t>4</w:t>
    </w:r>
  </w:p>
  <w:p w14:paraId="229588AC" w14:textId="77777777" w:rsidR="002901D9" w:rsidRPr="004B3024" w:rsidRDefault="002901D9" w:rsidP="00B9595A">
    <w:pPr>
      <w:spacing w:after="0"/>
      <w:ind w:left="8190"/>
      <w:jc w:val="right"/>
    </w:pPr>
    <w:r>
      <w:t xml:space="preserve">Page </w:t>
    </w:r>
    <w:r w:rsidRPr="184C0106">
      <w:rPr>
        <w:noProof/>
      </w:rPr>
      <w:fldChar w:fldCharType="begin"/>
    </w:r>
    <w:r w:rsidRPr="184C0106">
      <w:rPr>
        <w:noProof/>
      </w:rPr>
      <w:instrText xml:space="preserve"> PAGE  \* Arabic  \* MERGEFORMAT </w:instrText>
    </w:r>
    <w:r w:rsidRPr="184C0106">
      <w:rPr>
        <w:noProof/>
      </w:rPr>
      <w:fldChar w:fldCharType="separate"/>
    </w:r>
    <w:r w:rsidR="00765851">
      <w:rPr>
        <w:noProof/>
      </w:rPr>
      <w:t>8</w:t>
    </w:r>
    <w:r w:rsidRPr="184C0106">
      <w:rPr>
        <w:noProof/>
      </w:rPr>
      <w:fldChar w:fldCharType="end"/>
    </w:r>
    <w:r>
      <w:t xml:space="preserve"> of </w:t>
    </w:r>
    <w:r w:rsidRPr="184C0106">
      <w:rPr>
        <w:noProof/>
      </w:rPr>
      <w:fldChar w:fldCharType="begin"/>
    </w:r>
    <w:r w:rsidRPr="184C0106">
      <w:rPr>
        <w:noProof/>
      </w:rPr>
      <w:instrText xml:space="preserve"> NUMPAGES  \* Arabic  \* MERGEFORMAT </w:instrText>
    </w:r>
    <w:r w:rsidRPr="184C0106">
      <w:rPr>
        <w:noProof/>
      </w:rPr>
      <w:fldChar w:fldCharType="separate"/>
    </w:r>
    <w:r w:rsidR="00765851">
      <w:rPr>
        <w:noProof/>
      </w:rPr>
      <w:t>8</w:t>
    </w:r>
    <w:r w:rsidRPr="184C0106">
      <w:rPr>
        <w:noProof/>
      </w:rPr>
      <w:fldChar w:fldCharType="end"/>
    </w:r>
  </w:p>
  <w:p w14:paraId="79C2BB41" w14:textId="62ED273B" w:rsidR="002901D9" w:rsidRPr="00B9595A" w:rsidRDefault="002901D9" w:rsidP="00B9595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8960EC" w14:textId="2395CFCC" w:rsidR="002901D9" w:rsidRDefault="007A61C9" w:rsidP="00B9595A">
    <w:pPr>
      <w:pStyle w:val="Header"/>
      <w:jc w:val="right"/>
    </w:pPr>
    <w:r>
      <w:t>HCS/499</w:t>
    </w:r>
    <w:r w:rsidR="00765851">
      <w:t xml:space="preserve"> v4</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2D834C8"/>
    <w:multiLevelType w:val="hybridMultilevel"/>
    <w:tmpl w:val="87624FE2"/>
    <w:lvl w:ilvl="0" w:tplc="A878800C">
      <w:start w:val="1"/>
      <w:numFmt w:val="decimal"/>
      <w:lvlText w:val="%1."/>
      <w:lvlJc w:val="left"/>
      <w:pPr>
        <w:ind w:left="360" w:hanging="360"/>
      </w:pPr>
      <w:rPr>
        <w:rFonts w:hint="default"/>
      </w:rPr>
    </w:lvl>
    <w:lvl w:ilvl="1" w:tplc="6016B04C">
      <w:start w:val="1"/>
      <w:numFmt w:val="upperLetter"/>
      <w:lvlText w:val="%2."/>
      <w:lvlJc w:val="left"/>
      <w:pPr>
        <w:ind w:left="1080" w:hanging="360"/>
      </w:pPr>
      <w:rPr>
        <w:rFonts w:hint="default"/>
      </w:rPr>
    </w:lvl>
    <w:lvl w:ilvl="2" w:tplc="AAE807DA">
      <w:start w:val="1"/>
      <w:numFmt w:val="decimal"/>
      <w:lvlText w:val="%3)"/>
      <w:lvlJc w:val="left"/>
      <w:pPr>
        <w:ind w:left="1800" w:hanging="360"/>
      </w:pPr>
      <w:rPr>
        <w:rFonts w:hint="default"/>
      </w:rPr>
    </w:lvl>
    <w:lvl w:ilvl="3" w:tplc="0960E3D2">
      <w:start w:val="1"/>
      <w:numFmt w:val="lowerLetter"/>
      <w:lvlText w:val="%4."/>
      <w:lvlJc w:val="left"/>
      <w:pPr>
        <w:ind w:left="2520" w:hanging="360"/>
      </w:pPr>
      <w:rPr>
        <w:rFonts w:hint="default"/>
      </w:rPr>
    </w:lvl>
    <w:lvl w:ilvl="4" w:tplc="F5C2C75A">
      <w:start w:val="1"/>
      <w:numFmt w:val="lowerRoman"/>
      <w:pStyle w:val="OutlineLevel5"/>
      <w:lvlText w:val="%5."/>
      <w:lvlJc w:val="right"/>
      <w:pPr>
        <w:ind w:left="3240" w:hanging="360"/>
      </w:pPr>
      <w:rPr>
        <w:rFonts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 w15:restartNumberingAfterBreak="0">
    <w:nsid w:val="28F6102D"/>
    <w:multiLevelType w:val="hybridMultilevel"/>
    <w:tmpl w:val="A13ABEF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3DD559E"/>
    <w:multiLevelType w:val="hybridMultilevel"/>
    <w:tmpl w:val="7D769ACC"/>
    <w:lvl w:ilvl="0" w:tplc="A878800C">
      <w:start w:val="1"/>
      <w:numFmt w:val="decimal"/>
      <w:pStyle w:val="Numberedlist"/>
      <w:lvlText w:val="%1."/>
      <w:lvlJc w:val="left"/>
      <w:pPr>
        <w:ind w:left="360" w:hanging="360"/>
      </w:pPr>
      <w:rPr>
        <w:rFonts w:hint="default"/>
      </w:rPr>
    </w:lvl>
    <w:lvl w:ilvl="1" w:tplc="49C6B29A">
      <w:start w:val="1"/>
      <w:numFmt w:val="lowerLetter"/>
      <w:pStyle w:val="OutlineLevel2"/>
      <w:lvlText w:val="%2."/>
      <w:lvlJc w:val="left"/>
      <w:pPr>
        <w:ind w:left="1080" w:hanging="360"/>
      </w:pPr>
      <w:rPr>
        <w:rFonts w:hint="default"/>
      </w:rPr>
    </w:lvl>
    <w:lvl w:ilvl="2" w:tplc="E4A058D2">
      <w:start w:val="1"/>
      <w:numFmt w:val="decimal"/>
      <w:pStyle w:val="OutlineLevel3"/>
      <w:lvlText w:val="%3)"/>
      <w:lvlJc w:val="left"/>
      <w:pPr>
        <w:ind w:left="1800" w:hanging="360"/>
      </w:pPr>
      <w:rPr>
        <w:rFonts w:hint="default"/>
      </w:rPr>
    </w:lvl>
    <w:lvl w:ilvl="3" w:tplc="13B2E95C">
      <w:start w:val="1"/>
      <w:numFmt w:val="lowerLetter"/>
      <w:pStyle w:val="OutlineLevel4"/>
      <w:lvlText w:val="%4)"/>
      <w:lvlJc w:val="left"/>
      <w:pPr>
        <w:ind w:left="2520" w:hanging="360"/>
      </w:pPr>
      <w:rPr>
        <w:rFonts w:hint="default"/>
      </w:rPr>
    </w:lvl>
    <w:lvl w:ilvl="4" w:tplc="0409001B">
      <w:start w:val="1"/>
      <w:numFmt w:val="lowerRoman"/>
      <w:lvlText w:val="%5."/>
      <w:lvlJc w:val="right"/>
      <w:pPr>
        <w:ind w:left="3240" w:hanging="360"/>
      </w:pPr>
      <w:rPr>
        <w:rFonts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 w15:restartNumberingAfterBreak="0">
    <w:nsid w:val="3E6E5287"/>
    <w:multiLevelType w:val="hybridMultilevel"/>
    <w:tmpl w:val="02A61D7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43DA3255"/>
    <w:multiLevelType w:val="hybridMultilevel"/>
    <w:tmpl w:val="15F0EFDE"/>
    <w:lvl w:ilvl="0" w:tplc="04090001">
      <w:start w:val="1"/>
      <w:numFmt w:val="bullet"/>
      <w:lvlText w:val=""/>
      <w:lvlJc w:val="left"/>
      <w:pPr>
        <w:ind w:left="720" w:hanging="360"/>
      </w:pPr>
      <w:rPr>
        <w:rFonts w:ascii="Symbol" w:hAnsi="Symbol" w:hint="default"/>
      </w:rPr>
    </w:lvl>
    <w:lvl w:ilvl="1" w:tplc="B4CECCAE">
      <w:start w:val="5"/>
      <w:numFmt w:val="bullet"/>
      <w:lvlText w:val="-"/>
      <w:lvlJc w:val="left"/>
      <w:pPr>
        <w:ind w:left="1440" w:hanging="360"/>
      </w:pPr>
      <w:rPr>
        <w:rFonts w:ascii="Arial" w:eastAsiaTheme="minorHAnsi" w:hAnsi="Arial" w:cs="Arial"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45644CD2"/>
    <w:multiLevelType w:val="hybridMultilevel"/>
    <w:tmpl w:val="390A7C8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48081A61"/>
    <w:multiLevelType w:val="hybridMultilevel"/>
    <w:tmpl w:val="E7789E02"/>
    <w:lvl w:ilvl="0" w:tplc="443C4856">
      <w:start w:val="1"/>
      <w:numFmt w:val="lowerLetter"/>
      <w:pStyle w:val="OutlineLevel6"/>
      <w:lvlText w:val="(%1)"/>
      <w:lvlJc w:val="left"/>
      <w:pPr>
        <w:ind w:left="2070" w:hanging="360"/>
      </w:pPr>
      <w:rPr>
        <w:rFonts w:hint="default"/>
      </w:rPr>
    </w:lvl>
    <w:lvl w:ilvl="1" w:tplc="04090019" w:tentative="1">
      <w:start w:val="1"/>
      <w:numFmt w:val="lowerLetter"/>
      <w:lvlText w:val="%2."/>
      <w:lvlJc w:val="left"/>
      <w:pPr>
        <w:ind w:left="2790" w:hanging="360"/>
      </w:pPr>
    </w:lvl>
    <w:lvl w:ilvl="2" w:tplc="0409001B" w:tentative="1">
      <w:start w:val="1"/>
      <w:numFmt w:val="lowerRoman"/>
      <w:lvlText w:val="%3."/>
      <w:lvlJc w:val="right"/>
      <w:pPr>
        <w:ind w:left="3510" w:hanging="180"/>
      </w:pPr>
    </w:lvl>
    <w:lvl w:ilvl="3" w:tplc="0409000F" w:tentative="1">
      <w:start w:val="1"/>
      <w:numFmt w:val="decimal"/>
      <w:lvlText w:val="%4."/>
      <w:lvlJc w:val="left"/>
      <w:pPr>
        <w:ind w:left="4230" w:hanging="360"/>
      </w:pPr>
    </w:lvl>
    <w:lvl w:ilvl="4" w:tplc="04090019" w:tentative="1">
      <w:start w:val="1"/>
      <w:numFmt w:val="lowerLetter"/>
      <w:lvlText w:val="%5."/>
      <w:lvlJc w:val="left"/>
      <w:pPr>
        <w:ind w:left="4950" w:hanging="360"/>
      </w:pPr>
    </w:lvl>
    <w:lvl w:ilvl="5" w:tplc="0409001B" w:tentative="1">
      <w:start w:val="1"/>
      <w:numFmt w:val="lowerRoman"/>
      <w:lvlText w:val="%6."/>
      <w:lvlJc w:val="right"/>
      <w:pPr>
        <w:ind w:left="5670" w:hanging="180"/>
      </w:pPr>
    </w:lvl>
    <w:lvl w:ilvl="6" w:tplc="0409000F" w:tentative="1">
      <w:start w:val="1"/>
      <w:numFmt w:val="decimal"/>
      <w:lvlText w:val="%7."/>
      <w:lvlJc w:val="left"/>
      <w:pPr>
        <w:ind w:left="6390" w:hanging="360"/>
      </w:pPr>
    </w:lvl>
    <w:lvl w:ilvl="7" w:tplc="04090019" w:tentative="1">
      <w:start w:val="1"/>
      <w:numFmt w:val="lowerLetter"/>
      <w:lvlText w:val="%8."/>
      <w:lvlJc w:val="left"/>
      <w:pPr>
        <w:ind w:left="7110" w:hanging="360"/>
      </w:pPr>
    </w:lvl>
    <w:lvl w:ilvl="8" w:tplc="0409001B" w:tentative="1">
      <w:start w:val="1"/>
      <w:numFmt w:val="lowerRoman"/>
      <w:lvlText w:val="%9."/>
      <w:lvlJc w:val="right"/>
      <w:pPr>
        <w:ind w:left="7830" w:hanging="180"/>
      </w:pPr>
    </w:lvl>
  </w:abstractNum>
  <w:abstractNum w:abstractNumId="7" w15:restartNumberingAfterBreak="0">
    <w:nsid w:val="56665485"/>
    <w:multiLevelType w:val="hybridMultilevel"/>
    <w:tmpl w:val="83D0405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56F41B91"/>
    <w:multiLevelType w:val="hybridMultilevel"/>
    <w:tmpl w:val="46BC05E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68195387"/>
    <w:multiLevelType w:val="hybridMultilevel"/>
    <w:tmpl w:val="6B82B4F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6B6E29BF"/>
    <w:multiLevelType w:val="hybridMultilevel"/>
    <w:tmpl w:val="8B3C19B4"/>
    <w:lvl w:ilvl="0" w:tplc="88C46CE4">
      <w:start w:val="1"/>
      <w:numFmt w:val="lowerRoman"/>
      <w:lvlText w:val="%1."/>
      <w:lvlJc w:val="righ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1" w15:restartNumberingAfterBreak="0">
    <w:nsid w:val="738C2362"/>
    <w:multiLevelType w:val="hybridMultilevel"/>
    <w:tmpl w:val="5D76D8F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2"/>
  </w:num>
  <w:num w:numId="2">
    <w:abstractNumId w:val="9"/>
  </w:num>
  <w:num w:numId="3">
    <w:abstractNumId w:val="11"/>
  </w:num>
  <w:num w:numId="4">
    <w:abstractNumId w:val="2"/>
    <w:lvlOverride w:ilvl="0">
      <w:startOverride w:val="1"/>
    </w:lvlOverride>
  </w:num>
  <w:num w:numId="5">
    <w:abstractNumId w:val="2"/>
    <w:lvlOverride w:ilvl="0">
      <w:startOverride w:val="1"/>
    </w:lvlOverride>
  </w:num>
  <w:num w:numId="6">
    <w:abstractNumId w:val="2"/>
    <w:lvlOverride w:ilvl="0">
      <w:startOverride w:val="1"/>
    </w:lvlOverride>
  </w:num>
  <w:num w:numId="7">
    <w:abstractNumId w:val="2"/>
    <w:lvlOverride w:ilvl="0">
      <w:startOverride w:val="1"/>
    </w:lvlOverride>
  </w:num>
  <w:num w:numId="8">
    <w:abstractNumId w:val="0"/>
  </w:num>
  <w:num w:numId="9">
    <w:abstractNumId w:val="10"/>
  </w:num>
  <w:num w:numId="10">
    <w:abstractNumId w:val="6"/>
  </w:num>
  <w:num w:numId="11">
    <w:abstractNumId w:val="2"/>
  </w:num>
  <w:num w:numId="1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lvlOverride w:ilvl="6"/>
    <w:lvlOverride w:ilvl="7"/>
    <w:lvlOverride w:ilvl="8"/>
  </w:num>
  <w:num w:numId="13">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2"/>
    <w:lvlOverride w:ilvl="0">
      <w:startOverride w:val="1"/>
    </w:lvlOverride>
  </w:num>
  <w:num w:numId="16">
    <w:abstractNumId w:val="4"/>
  </w:num>
  <w:num w:numId="17">
    <w:abstractNumId w:val="8"/>
  </w:num>
  <w:num w:numId="18">
    <w:abstractNumId w:val="7"/>
  </w:num>
  <w:num w:numId="19">
    <w:abstractNumId w:val="1"/>
  </w:num>
  <w:num w:numId="20">
    <w:abstractNumId w:val="5"/>
  </w:num>
  <w:num w:numId="21">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21"/>
  <w:proofState w:spelling="clean" w:grammar="clean"/>
  <w:styleLockTheme/>
  <w:defaultTabStop w:val="720"/>
  <w:characterSpacingControl w:val="doNotCompress"/>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0NzQ3MTIwNzI1Mzc0M7JU0lEKTi0uzszPAykwNK0FAO+o+cAtAAAA"/>
  </w:docVars>
  <w:rsids>
    <w:rsidRoot w:val="00B7574F"/>
    <w:rsid w:val="000C0803"/>
    <w:rsid w:val="000C2C6A"/>
    <w:rsid w:val="000D2169"/>
    <w:rsid w:val="000F0903"/>
    <w:rsid w:val="000F470A"/>
    <w:rsid w:val="0013181E"/>
    <w:rsid w:val="001602BB"/>
    <w:rsid w:val="001A2683"/>
    <w:rsid w:val="001C098D"/>
    <w:rsid w:val="001F0CC9"/>
    <w:rsid w:val="00201214"/>
    <w:rsid w:val="00207997"/>
    <w:rsid w:val="00224434"/>
    <w:rsid w:val="00250EB0"/>
    <w:rsid w:val="00270C10"/>
    <w:rsid w:val="002901D9"/>
    <w:rsid w:val="0033144D"/>
    <w:rsid w:val="00377506"/>
    <w:rsid w:val="00427F4C"/>
    <w:rsid w:val="004500DE"/>
    <w:rsid w:val="00467B22"/>
    <w:rsid w:val="005002EC"/>
    <w:rsid w:val="00532293"/>
    <w:rsid w:val="00546A6C"/>
    <w:rsid w:val="005702EF"/>
    <w:rsid w:val="005F5BC8"/>
    <w:rsid w:val="00654497"/>
    <w:rsid w:val="0066315B"/>
    <w:rsid w:val="00664B30"/>
    <w:rsid w:val="00712092"/>
    <w:rsid w:val="00726E5E"/>
    <w:rsid w:val="00765851"/>
    <w:rsid w:val="00776416"/>
    <w:rsid w:val="007A0EAB"/>
    <w:rsid w:val="007A61C9"/>
    <w:rsid w:val="007C75A3"/>
    <w:rsid w:val="00935086"/>
    <w:rsid w:val="00935F80"/>
    <w:rsid w:val="0098520B"/>
    <w:rsid w:val="009B0A35"/>
    <w:rsid w:val="009C241D"/>
    <w:rsid w:val="009C48ED"/>
    <w:rsid w:val="009E0D9C"/>
    <w:rsid w:val="00A03896"/>
    <w:rsid w:val="00A14190"/>
    <w:rsid w:val="00A367CA"/>
    <w:rsid w:val="00A621B0"/>
    <w:rsid w:val="00B1207F"/>
    <w:rsid w:val="00B3325E"/>
    <w:rsid w:val="00B7574F"/>
    <w:rsid w:val="00B9595A"/>
    <w:rsid w:val="00C032FD"/>
    <w:rsid w:val="00C12D77"/>
    <w:rsid w:val="00C610B2"/>
    <w:rsid w:val="00CC6145"/>
    <w:rsid w:val="00D10F9D"/>
    <w:rsid w:val="00D2123C"/>
    <w:rsid w:val="00D32FF5"/>
    <w:rsid w:val="00D876F7"/>
    <w:rsid w:val="00DA2EA0"/>
    <w:rsid w:val="00DA6473"/>
    <w:rsid w:val="00DE1A94"/>
    <w:rsid w:val="00E22D25"/>
    <w:rsid w:val="00E65CEA"/>
    <w:rsid w:val="00ED01FB"/>
    <w:rsid w:val="00F3074F"/>
    <w:rsid w:val="00F7576F"/>
    <w:rsid w:val="00FF6339"/>
    <w:rsid w:val="17072597"/>
    <w:rsid w:val="184C0106"/>
    <w:rsid w:val="230CB48E"/>
    <w:rsid w:val="26788116"/>
    <w:rsid w:val="3A3594BE"/>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5088E664"/>
  <w15:chartTrackingRefBased/>
  <w15:docId w15:val="{90193903-0929-48A8-854C-7CA31A10D40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2" w:semiHidden="1" w:unhideWhenUsed="1"/>
    <w:lsdException w:name="Table Web 1"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Body"/>
    <w:qFormat/>
    <w:rsid w:val="00776416"/>
    <w:pPr>
      <w:spacing w:after="240" w:line="240" w:lineRule="auto"/>
    </w:pPr>
    <w:rPr>
      <w:rFonts w:ascii="Arial" w:hAnsi="Arial"/>
      <w:color w:val="4D3733" w:themeColor="background1"/>
      <w:sz w:val="20"/>
    </w:rPr>
  </w:style>
  <w:style w:type="paragraph" w:styleId="Heading1">
    <w:name w:val="heading 1"/>
    <w:basedOn w:val="Normal"/>
    <w:next w:val="Normal"/>
    <w:link w:val="Heading1Char"/>
    <w:uiPriority w:val="9"/>
    <w:qFormat/>
    <w:rsid w:val="00A03896"/>
    <w:pPr>
      <w:keepNext/>
      <w:keepLines/>
      <w:outlineLvl w:val="0"/>
    </w:pPr>
    <w:rPr>
      <w:rFonts w:eastAsiaTheme="majorEastAsia" w:cstheme="majorBidi"/>
      <w:b/>
      <w:sz w:val="36"/>
      <w:szCs w:val="32"/>
    </w:rPr>
  </w:style>
  <w:style w:type="paragraph" w:styleId="Heading2">
    <w:name w:val="heading 2"/>
    <w:basedOn w:val="Heading1"/>
    <w:next w:val="Normal"/>
    <w:link w:val="Heading2Char"/>
    <w:uiPriority w:val="9"/>
    <w:unhideWhenUsed/>
    <w:qFormat/>
    <w:rsid w:val="009C48ED"/>
    <w:pPr>
      <w:outlineLvl w:val="1"/>
    </w:pPr>
    <w:rPr>
      <w:color w:val="018391"/>
      <w:sz w:val="32"/>
      <w:szCs w:val="26"/>
    </w:rPr>
  </w:style>
  <w:style w:type="paragraph" w:styleId="Heading3">
    <w:name w:val="heading 3"/>
    <w:basedOn w:val="Heading2"/>
    <w:next w:val="Normal"/>
    <w:link w:val="Heading3Char"/>
    <w:uiPriority w:val="9"/>
    <w:unhideWhenUsed/>
    <w:qFormat/>
    <w:rsid w:val="009C48ED"/>
    <w:pPr>
      <w:outlineLvl w:val="2"/>
    </w:pPr>
    <w:rPr>
      <w:color w:val="4D3733"/>
      <w:sz w:val="28"/>
      <w:szCs w:val="24"/>
    </w:rPr>
  </w:style>
  <w:style w:type="paragraph" w:styleId="Heading4">
    <w:name w:val="heading 4"/>
    <w:basedOn w:val="Normal"/>
    <w:next w:val="Normal"/>
    <w:link w:val="Heading4Char"/>
    <w:uiPriority w:val="9"/>
    <w:unhideWhenUsed/>
    <w:rsid w:val="00A621B0"/>
    <w:pPr>
      <w:keepNext/>
      <w:keepLines/>
      <w:spacing w:before="120"/>
      <w:outlineLvl w:val="3"/>
    </w:pPr>
    <w:rPr>
      <w:rFonts w:ascii="Roboto Medium" w:eastAsiaTheme="majorEastAsia" w:hAnsi="Roboto Medium" w:cstheme="majorBidi"/>
      <w:b/>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03896"/>
    <w:rPr>
      <w:rFonts w:ascii="Arial" w:eastAsiaTheme="majorEastAsia" w:hAnsi="Arial" w:cstheme="majorBidi"/>
      <w:b/>
      <w:color w:val="4D3733" w:themeColor="background1"/>
      <w:sz w:val="36"/>
      <w:szCs w:val="32"/>
    </w:rPr>
  </w:style>
  <w:style w:type="paragraph" w:styleId="NoSpacing">
    <w:name w:val="No Spacing"/>
    <w:uiPriority w:val="1"/>
    <w:rsid w:val="0033144D"/>
    <w:pPr>
      <w:spacing w:after="0" w:line="240" w:lineRule="auto"/>
    </w:pPr>
    <w:rPr>
      <w:rFonts w:ascii="Arial" w:hAnsi="Arial"/>
      <w:sz w:val="20"/>
    </w:rPr>
  </w:style>
  <w:style w:type="paragraph" w:styleId="Title">
    <w:name w:val="Title"/>
    <w:basedOn w:val="Normal"/>
    <w:next w:val="Normal"/>
    <w:link w:val="TitleChar"/>
    <w:uiPriority w:val="10"/>
    <w:qFormat/>
    <w:rsid w:val="0098520B"/>
    <w:rPr>
      <w:rFonts w:eastAsiaTheme="majorEastAsia" w:cstheme="majorBidi"/>
      <w:b/>
      <w:color w:val="DE3518"/>
      <w:spacing w:val="-10"/>
      <w:kern w:val="28"/>
      <w:sz w:val="44"/>
      <w:szCs w:val="56"/>
    </w:rPr>
  </w:style>
  <w:style w:type="character" w:customStyle="1" w:styleId="TitleChar">
    <w:name w:val="Title Char"/>
    <w:basedOn w:val="DefaultParagraphFont"/>
    <w:link w:val="Title"/>
    <w:uiPriority w:val="10"/>
    <w:rsid w:val="0098520B"/>
    <w:rPr>
      <w:rFonts w:ascii="Arial" w:eastAsiaTheme="majorEastAsia" w:hAnsi="Arial" w:cstheme="majorBidi"/>
      <w:b/>
      <w:color w:val="DE3518"/>
      <w:spacing w:val="-10"/>
      <w:kern w:val="28"/>
      <w:sz w:val="44"/>
      <w:szCs w:val="56"/>
    </w:rPr>
  </w:style>
  <w:style w:type="paragraph" w:customStyle="1" w:styleId="Numberedlist">
    <w:name w:val="Numbered list"/>
    <w:basedOn w:val="ListParagraph"/>
    <w:link w:val="NumberedlistChar"/>
    <w:qFormat/>
    <w:rsid w:val="00776416"/>
    <w:pPr>
      <w:numPr>
        <w:numId w:val="1"/>
      </w:numPr>
      <w:spacing w:before="60" w:after="60"/>
      <w:contextualSpacing w:val="0"/>
    </w:pPr>
  </w:style>
  <w:style w:type="character" w:styleId="Hyperlink">
    <w:name w:val="Hyperlink"/>
    <w:basedOn w:val="DefaultParagraphFont"/>
    <w:uiPriority w:val="99"/>
    <w:unhideWhenUsed/>
    <w:rsid w:val="00F7576F"/>
    <w:rPr>
      <w:color w:val="384F61" w:themeColor="hyperlink"/>
      <w:u w:val="single"/>
    </w:rPr>
  </w:style>
  <w:style w:type="character" w:customStyle="1" w:styleId="ListParagraphChar">
    <w:name w:val="List Paragraph Char"/>
    <w:aliases w:val="Bulleted list Char"/>
    <w:basedOn w:val="DefaultParagraphFont"/>
    <w:link w:val="ListParagraph"/>
    <w:uiPriority w:val="34"/>
    <w:rsid w:val="0066315B"/>
    <w:rPr>
      <w:rFonts w:ascii="Arial" w:hAnsi="Arial"/>
      <w:color w:val="4D3733"/>
      <w:sz w:val="20"/>
    </w:rPr>
  </w:style>
  <w:style w:type="character" w:customStyle="1" w:styleId="NumberedlistChar">
    <w:name w:val="Numbered list Char"/>
    <w:basedOn w:val="ListParagraphChar"/>
    <w:link w:val="Numberedlist"/>
    <w:rsid w:val="00776416"/>
    <w:rPr>
      <w:rFonts w:ascii="Arial" w:hAnsi="Arial"/>
      <w:color w:val="4D3733" w:themeColor="background1"/>
      <w:sz w:val="20"/>
    </w:rPr>
  </w:style>
  <w:style w:type="paragraph" w:styleId="ListParagraph">
    <w:name w:val="List Paragraph"/>
    <w:aliases w:val="Bulleted list"/>
    <w:basedOn w:val="Normal"/>
    <w:link w:val="ListParagraphChar"/>
    <w:uiPriority w:val="34"/>
    <w:qFormat/>
    <w:rsid w:val="0033144D"/>
    <w:pPr>
      <w:ind w:left="720"/>
      <w:contextualSpacing/>
    </w:pPr>
  </w:style>
  <w:style w:type="character" w:customStyle="1" w:styleId="Heading2Char">
    <w:name w:val="Heading 2 Char"/>
    <w:basedOn w:val="DefaultParagraphFont"/>
    <w:link w:val="Heading2"/>
    <w:uiPriority w:val="9"/>
    <w:rsid w:val="009C48ED"/>
    <w:rPr>
      <w:rFonts w:ascii="Roboto Medium" w:eastAsiaTheme="majorEastAsia" w:hAnsi="Roboto Medium" w:cstheme="majorBidi"/>
      <w:b/>
      <w:color w:val="018391"/>
      <w:sz w:val="32"/>
      <w:szCs w:val="26"/>
    </w:rPr>
  </w:style>
  <w:style w:type="character" w:customStyle="1" w:styleId="Heading3Char">
    <w:name w:val="Heading 3 Char"/>
    <w:basedOn w:val="DefaultParagraphFont"/>
    <w:link w:val="Heading3"/>
    <w:uiPriority w:val="9"/>
    <w:rsid w:val="009C48ED"/>
    <w:rPr>
      <w:rFonts w:ascii="Roboto Medium" w:eastAsiaTheme="majorEastAsia" w:hAnsi="Roboto Medium" w:cstheme="majorBidi"/>
      <w:b/>
      <w:color w:val="4D3733"/>
      <w:sz w:val="28"/>
      <w:szCs w:val="24"/>
    </w:rPr>
  </w:style>
  <w:style w:type="character" w:customStyle="1" w:styleId="Heading4Char">
    <w:name w:val="Heading 4 Char"/>
    <w:basedOn w:val="DefaultParagraphFont"/>
    <w:link w:val="Heading4"/>
    <w:uiPriority w:val="9"/>
    <w:rsid w:val="00A621B0"/>
    <w:rPr>
      <w:rFonts w:ascii="Roboto Medium" w:eastAsiaTheme="majorEastAsia" w:hAnsi="Roboto Medium" w:cstheme="majorBidi"/>
      <w:b/>
      <w:iCs/>
      <w:sz w:val="20"/>
    </w:rPr>
  </w:style>
  <w:style w:type="paragraph" w:styleId="Subtitle">
    <w:name w:val="Subtitle"/>
    <w:basedOn w:val="Normal"/>
    <w:next w:val="Normal"/>
    <w:link w:val="SubtitleChar"/>
    <w:uiPriority w:val="11"/>
    <w:rsid w:val="0033144D"/>
    <w:pPr>
      <w:numPr>
        <w:ilvl w:val="1"/>
      </w:numPr>
    </w:pPr>
    <w:rPr>
      <w:rFonts w:asciiTheme="minorHAnsi" w:eastAsiaTheme="minorEastAsia" w:hAnsiTheme="minorHAnsi"/>
      <w:color w:val="EE7864" w:themeColor="text1" w:themeTint="A5"/>
      <w:spacing w:val="15"/>
      <w:sz w:val="22"/>
    </w:rPr>
  </w:style>
  <w:style w:type="character" w:customStyle="1" w:styleId="SubtitleChar">
    <w:name w:val="Subtitle Char"/>
    <w:basedOn w:val="DefaultParagraphFont"/>
    <w:link w:val="Subtitle"/>
    <w:uiPriority w:val="11"/>
    <w:rsid w:val="0033144D"/>
    <w:rPr>
      <w:rFonts w:eastAsiaTheme="minorEastAsia"/>
      <w:color w:val="EE7864" w:themeColor="text1" w:themeTint="A5"/>
      <w:spacing w:val="15"/>
    </w:rPr>
  </w:style>
  <w:style w:type="character" w:styleId="FollowedHyperlink">
    <w:name w:val="FollowedHyperlink"/>
    <w:basedOn w:val="DefaultParagraphFont"/>
    <w:uiPriority w:val="99"/>
    <w:semiHidden/>
    <w:unhideWhenUsed/>
    <w:rsid w:val="001602BB"/>
    <w:rPr>
      <w:color w:val="018391" w:themeColor="followedHyperlink"/>
      <w:u w:val="single"/>
    </w:rPr>
  </w:style>
  <w:style w:type="paragraph" w:styleId="IntenseQuote">
    <w:name w:val="Intense Quote"/>
    <w:basedOn w:val="Normal"/>
    <w:next w:val="Normal"/>
    <w:link w:val="IntenseQuoteChar"/>
    <w:uiPriority w:val="30"/>
    <w:qFormat/>
    <w:rsid w:val="00A621B0"/>
    <w:pPr>
      <w:pBdr>
        <w:top w:val="single" w:sz="4" w:space="10" w:color="4D3733"/>
        <w:bottom w:val="single" w:sz="4" w:space="10" w:color="4D3733"/>
      </w:pBdr>
      <w:spacing w:before="360" w:after="360"/>
      <w:ind w:left="864" w:right="864"/>
      <w:jc w:val="center"/>
    </w:pPr>
    <w:rPr>
      <w:rFonts w:ascii="Roboto" w:hAnsi="Roboto"/>
      <w:i/>
      <w:iCs/>
      <w:color w:val="018391"/>
      <w:sz w:val="24"/>
    </w:rPr>
  </w:style>
  <w:style w:type="character" w:customStyle="1" w:styleId="IntenseQuoteChar">
    <w:name w:val="Intense Quote Char"/>
    <w:basedOn w:val="DefaultParagraphFont"/>
    <w:link w:val="IntenseQuote"/>
    <w:uiPriority w:val="30"/>
    <w:rsid w:val="00A621B0"/>
    <w:rPr>
      <w:rFonts w:ascii="Roboto" w:hAnsi="Roboto"/>
      <w:i/>
      <w:iCs/>
      <w:color w:val="018391"/>
      <w:sz w:val="24"/>
    </w:rPr>
  </w:style>
  <w:style w:type="character" w:styleId="PlaceholderText">
    <w:name w:val="Placeholder Text"/>
    <w:basedOn w:val="DefaultParagraphFont"/>
    <w:uiPriority w:val="99"/>
    <w:semiHidden/>
    <w:rsid w:val="000C0803"/>
    <w:rPr>
      <w:color w:val="808080"/>
    </w:rPr>
  </w:style>
  <w:style w:type="paragraph" w:styleId="Header">
    <w:name w:val="header"/>
    <w:basedOn w:val="Normal"/>
    <w:link w:val="HeaderChar"/>
    <w:uiPriority w:val="99"/>
    <w:unhideWhenUsed/>
    <w:rsid w:val="00ED01FB"/>
    <w:pPr>
      <w:tabs>
        <w:tab w:val="center" w:pos="4680"/>
        <w:tab w:val="right" w:pos="9360"/>
      </w:tabs>
      <w:spacing w:after="0"/>
    </w:pPr>
  </w:style>
  <w:style w:type="character" w:customStyle="1" w:styleId="HeaderChar">
    <w:name w:val="Header Char"/>
    <w:basedOn w:val="DefaultParagraphFont"/>
    <w:link w:val="Header"/>
    <w:uiPriority w:val="99"/>
    <w:rsid w:val="00ED01FB"/>
    <w:rPr>
      <w:rFonts w:ascii="Arial" w:hAnsi="Arial"/>
      <w:color w:val="4D3733"/>
      <w:sz w:val="20"/>
    </w:rPr>
  </w:style>
  <w:style w:type="paragraph" w:styleId="Footer">
    <w:name w:val="footer"/>
    <w:basedOn w:val="Normal"/>
    <w:link w:val="FooterChar"/>
    <w:uiPriority w:val="99"/>
    <w:unhideWhenUsed/>
    <w:rsid w:val="00ED01FB"/>
    <w:pPr>
      <w:tabs>
        <w:tab w:val="center" w:pos="4680"/>
        <w:tab w:val="right" w:pos="9360"/>
      </w:tabs>
      <w:spacing w:after="0"/>
    </w:pPr>
  </w:style>
  <w:style w:type="character" w:customStyle="1" w:styleId="FooterChar">
    <w:name w:val="Footer Char"/>
    <w:basedOn w:val="DefaultParagraphFont"/>
    <w:link w:val="Footer"/>
    <w:uiPriority w:val="99"/>
    <w:rsid w:val="00ED01FB"/>
    <w:rPr>
      <w:rFonts w:ascii="Arial" w:hAnsi="Arial"/>
      <w:color w:val="4D3733"/>
      <w:sz w:val="20"/>
    </w:rPr>
  </w:style>
  <w:style w:type="table" w:styleId="TableGrid">
    <w:name w:val="Table Grid"/>
    <w:basedOn w:val="TableNormal"/>
    <w:uiPriority w:val="39"/>
    <w:rsid w:val="007A0EA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OutlineLevel1">
    <w:name w:val="Outline Level 1"/>
    <w:basedOn w:val="Numberedlist"/>
    <w:link w:val="OutlineLevel1Char"/>
    <w:qFormat/>
    <w:rsid w:val="00C12D77"/>
  </w:style>
  <w:style w:type="paragraph" w:customStyle="1" w:styleId="OutlineLevel2">
    <w:name w:val="Outline Level 2"/>
    <w:basedOn w:val="OutlineLevel1"/>
    <w:link w:val="OutlineLevel2Char"/>
    <w:qFormat/>
    <w:rsid w:val="001F0CC9"/>
    <w:pPr>
      <w:numPr>
        <w:ilvl w:val="1"/>
        <w:numId w:val="11"/>
      </w:numPr>
      <w:ind w:left="720"/>
    </w:pPr>
  </w:style>
  <w:style w:type="character" w:customStyle="1" w:styleId="OutlineLevel1Char">
    <w:name w:val="Outline Level 1 Char"/>
    <w:basedOn w:val="NumberedlistChar"/>
    <w:link w:val="OutlineLevel1"/>
    <w:rsid w:val="00C12D77"/>
    <w:rPr>
      <w:rFonts w:ascii="Arial" w:hAnsi="Arial"/>
      <w:color w:val="4D3733" w:themeColor="background1"/>
      <w:sz w:val="20"/>
    </w:rPr>
  </w:style>
  <w:style w:type="paragraph" w:customStyle="1" w:styleId="OutlineLevel3">
    <w:name w:val="Outline Level 3"/>
    <w:basedOn w:val="OutlineLevel2"/>
    <w:link w:val="OutlineLevel3Char"/>
    <w:qFormat/>
    <w:rsid w:val="001F0CC9"/>
    <w:pPr>
      <w:numPr>
        <w:ilvl w:val="2"/>
      </w:numPr>
      <w:ind w:left="1080"/>
    </w:pPr>
  </w:style>
  <w:style w:type="character" w:customStyle="1" w:styleId="OutlineLevel2Char">
    <w:name w:val="Outline Level 2 Char"/>
    <w:basedOn w:val="OutlineLevel1Char"/>
    <w:link w:val="OutlineLevel2"/>
    <w:rsid w:val="001F0CC9"/>
    <w:rPr>
      <w:rFonts w:ascii="Arial" w:hAnsi="Arial"/>
      <w:color w:val="4D3733" w:themeColor="background1"/>
      <w:sz w:val="20"/>
    </w:rPr>
  </w:style>
  <w:style w:type="paragraph" w:customStyle="1" w:styleId="TableText">
    <w:name w:val="Table Text"/>
    <w:basedOn w:val="Normal"/>
    <w:link w:val="TableTextChar"/>
    <w:qFormat/>
    <w:rsid w:val="00C12D77"/>
    <w:pPr>
      <w:spacing w:after="0"/>
    </w:pPr>
  </w:style>
  <w:style w:type="character" w:customStyle="1" w:styleId="OutlineLevel3Char">
    <w:name w:val="Outline Level 3 Char"/>
    <w:basedOn w:val="OutlineLevel2Char"/>
    <w:link w:val="OutlineLevel3"/>
    <w:rsid w:val="001F0CC9"/>
    <w:rPr>
      <w:rFonts w:ascii="Arial" w:hAnsi="Arial"/>
      <w:color w:val="4D3733" w:themeColor="background1"/>
      <w:sz w:val="20"/>
    </w:rPr>
  </w:style>
  <w:style w:type="character" w:customStyle="1" w:styleId="TableTextChar">
    <w:name w:val="Table Text Char"/>
    <w:basedOn w:val="DefaultParagraphFont"/>
    <w:link w:val="TableText"/>
    <w:rsid w:val="00C12D77"/>
    <w:rPr>
      <w:rFonts w:ascii="Arial" w:hAnsi="Arial"/>
      <w:color w:val="4D3733" w:themeColor="background1"/>
      <w:sz w:val="20"/>
    </w:rPr>
  </w:style>
  <w:style w:type="paragraph" w:customStyle="1" w:styleId="OutlineLevel4">
    <w:name w:val="Outline Level 4"/>
    <w:basedOn w:val="OutlineLevel3"/>
    <w:link w:val="OutlineLevel4Char"/>
    <w:qFormat/>
    <w:rsid w:val="001F0CC9"/>
    <w:pPr>
      <w:numPr>
        <w:ilvl w:val="3"/>
      </w:numPr>
      <w:ind w:left="1440"/>
    </w:pPr>
  </w:style>
  <w:style w:type="character" w:customStyle="1" w:styleId="OutlineLevel4Char">
    <w:name w:val="Outline Level 4 Char"/>
    <w:basedOn w:val="OutlineLevel3Char"/>
    <w:link w:val="OutlineLevel4"/>
    <w:rsid w:val="001F0CC9"/>
    <w:rPr>
      <w:rFonts w:ascii="Arial" w:hAnsi="Arial"/>
      <w:color w:val="4D3733" w:themeColor="background1"/>
      <w:sz w:val="20"/>
    </w:rPr>
  </w:style>
  <w:style w:type="paragraph" w:customStyle="1" w:styleId="OutlineLevel5">
    <w:name w:val="Outline Level 5"/>
    <w:basedOn w:val="OutlineLevel4"/>
    <w:link w:val="OutlineLevel5Char"/>
    <w:qFormat/>
    <w:rsid w:val="001F0CC9"/>
    <w:pPr>
      <w:numPr>
        <w:ilvl w:val="4"/>
        <w:numId w:val="8"/>
      </w:numPr>
      <w:ind w:left="1710" w:hanging="180"/>
    </w:pPr>
  </w:style>
  <w:style w:type="character" w:customStyle="1" w:styleId="OutlineLevel5Char">
    <w:name w:val="Outline Level 5 Char"/>
    <w:basedOn w:val="OutlineLevel4Char"/>
    <w:link w:val="OutlineLevel5"/>
    <w:rsid w:val="001F0CC9"/>
    <w:rPr>
      <w:rFonts w:ascii="Arial" w:hAnsi="Arial"/>
      <w:color w:val="4D3733" w:themeColor="background1"/>
      <w:sz w:val="20"/>
    </w:rPr>
  </w:style>
  <w:style w:type="paragraph" w:customStyle="1" w:styleId="OutlineLevel6">
    <w:name w:val="Outline Level 6"/>
    <w:basedOn w:val="OutlineLevel5"/>
    <w:link w:val="OutlineLevel6Char"/>
    <w:qFormat/>
    <w:rsid w:val="001F0CC9"/>
    <w:pPr>
      <w:numPr>
        <w:ilvl w:val="0"/>
        <w:numId w:val="10"/>
      </w:numPr>
      <w:contextualSpacing/>
    </w:pPr>
  </w:style>
  <w:style w:type="character" w:customStyle="1" w:styleId="OutlineLevel6Char">
    <w:name w:val="Outline Level 6 Char"/>
    <w:basedOn w:val="OutlineLevel5Char"/>
    <w:link w:val="OutlineLevel6"/>
    <w:rsid w:val="001F0CC9"/>
    <w:rPr>
      <w:rFonts w:ascii="Arial" w:hAnsi="Arial"/>
      <w:color w:val="4D3733" w:themeColor="background1"/>
      <w:sz w:val="20"/>
    </w:rPr>
  </w:style>
  <w:style w:type="paragraph" w:styleId="NormalWeb">
    <w:name w:val="Normal (Web)"/>
    <w:basedOn w:val="Normal"/>
    <w:uiPriority w:val="99"/>
    <w:unhideWhenUsed/>
    <w:rsid w:val="007A61C9"/>
    <w:pPr>
      <w:spacing w:after="384"/>
    </w:pPr>
    <w:rPr>
      <w:rFonts w:ascii="Times New Roman" w:eastAsia="Times New Roman" w:hAnsi="Times New Roman" w:cs="Times New Roman"/>
      <w:color w:val="auto"/>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77097483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chart" Target="charts/chart1.xml"/><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image" Target="media/image2.png"/><Relationship Id="rId2" Type="http://schemas.openxmlformats.org/officeDocument/2006/relationships/customXml" Target="../customXml/item2.xml"/><Relationship Id="rId16" Type="http://schemas.openxmlformats.org/officeDocument/2006/relationships/chart" Target="charts/chart4.xm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chart" Target="charts/chart3.xm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chart" Target="charts/chart2.xml"/><Relationship Id="rId22" Type="http://schemas.openxmlformats.org/officeDocument/2006/relationships/fontTable" Target="fontTable.xml"/></Relationships>
</file>

<file path=word/charts/_rels/chart1.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2.xml"/></Relationships>
</file>

<file path=word/charts/_rels/chart3.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3.xml"/></Relationships>
</file>

<file path=word/charts/_rels/chart4.xml.rels><?xml version="1.0" encoding="UTF-8" standalone="yes"?>
<Relationships xmlns="http://schemas.openxmlformats.org/package/2006/relationships"><Relationship Id="rId2" Type="http://schemas.openxmlformats.org/officeDocument/2006/relationships/package" Target="../embeddings/Microsoft_Excel_Worksheet3.xlsx"/><Relationship Id="rId1" Type="http://schemas.openxmlformats.org/officeDocument/2006/relationships/themeOverride" Target="../theme/themeOverride4.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Volume changes last year versus this year</a:t>
            </a:r>
          </a:p>
        </c:rich>
      </c:tx>
      <c:overlay val="0"/>
      <c:spPr>
        <a:noFill/>
        <a:ln w="25401">
          <a:noFill/>
        </a:ln>
      </c:spPr>
    </c:title>
    <c:autoTitleDeleted val="0"/>
    <c:plotArea>
      <c:layout/>
      <c:barChart>
        <c:barDir val="col"/>
        <c:grouping val="clustered"/>
        <c:varyColors val="0"/>
        <c:ser>
          <c:idx val="0"/>
          <c:order val="0"/>
          <c:tx>
            <c:strRef>
              <c:f>Sheet1!$B$1</c:f>
              <c:strCache>
                <c:ptCount val="1"/>
                <c:pt idx="0">
                  <c:v>Last year</c:v>
                </c:pt>
              </c:strCache>
            </c:strRef>
          </c:tx>
          <c:spPr>
            <a:solidFill>
              <a:srgbClr val="5B9BD5"/>
            </a:solidFill>
            <a:ln w="25401">
              <a:noFill/>
            </a:ln>
          </c:spPr>
          <c:invertIfNegative val="0"/>
          <c:dLbls>
            <c:spPr>
              <a:noFill/>
              <a:ln w="25401">
                <a:noFill/>
              </a:ln>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Admission</c:v>
                </c:pt>
                <c:pt idx="1">
                  <c:v>ER visits</c:v>
                </c:pt>
                <c:pt idx="2">
                  <c:v>Deliveries</c:v>
                </c:pt>
                <c:pt idx="3">
                  <c:v>Surgeries</c:v>
                </c:pt>
              </c:strCache>
            </c:strRef>
          </c:cat>
          <c:val>
            <c:numRef>
              <c:f>Sheet1!$B$2:$B$5</c:f>
              <c:numCache>
                <c:formatCode>General</c:formatCode>
                <c:ptCount val="4"/>
                <c:pt idx="0">
                  <c:v>4458</c:v>
                </c:pt>
                <c:pt idx="1">
                  <c:v>20930</c:v>
                </c:pt>
                <c:pt idx="2">
                  <c:v>405</c:v>
                </c:pt>
                <c:pt idx="3">
                  <c:v>6365</c:v>
                </c:pt>
              </c:numCache>
            </c:numRef>
          </c:val>
          <c:extLst>
            <c:ext xmlns:c16="http://schemas.microsoft.com/office/drawing/2014/chart" uri="{C3380CC4-5D6E-409C-BE32-E72D297353CC}">
              <c16:uniqueId val="{00000000-7FE4-AF44-83E8-DA153DADD8A3}"/>
            </c:ext>
          </c:extLst>
        </c:ser>
        <c:ser>
          <c:idx val="1"/>
          <c:order val="1"/>
          <c:tx>
            <c:strRef>
              <c:f>Sheet1!$C$1</c:f>
              <c:strCache>
                <c:ptCount val="1"/>
                <c:pt idx="0">
                  <c:v>This year</c:v>
                </c:pt>
              </c:strCache>
            </c:strRef>
          </c:tx>
          <c:spPr>
            <a:solidFill>
              <a:srgbClr val="ED7D31"/>
            </a:solidFill>
            <a:ln w="25401">
              <a:noFill/>
            </a:ln>
          </c:spPr>
          <c:invertIfNegative val="0"/>
          <c:dLbls>
            <c:spPr>
              <a:noFill/>
              <a:ln w="25401">
                <a:noFill/>
              </a:ln>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Admission</c:v>
                </c:pt>
                <c:pt idx="1">
                  <c:v>ER visits</c:v>
                </c:pt>
                <c:pt idx="2">
                  <c:v>Deliveries</c:v>
                </c:pt>
                <c:pt idx="3">
                  <c:v>Surgeries</c:v>
                </c:pt>
              </c:strCache>
            </c:strRef>
          </c:cat>
          <c:val>
            <c:numRef>
              <c:f>Sheet1!$C$2:$C$5</c:f>
              <c:numCache>
                <c:formatCode>General</c:formatCode>
                <c:ptCount val="4"/>
                <c:pt idx="0">
                  <c:v>5147</c:v>
                </c:pt>
                <c:pt idx="1">
                  <c:v>26292</c:v>
                </c:pt>
                <c:pt idx="2">
                  <c:v>472</c:v>
                </c:pt>
                <c:pt idx="3">
                  <c:v>7284</c:v>
                </c:pt>
              </c:numCache>
            </c:numRef>
          </c:val>
          <c:extLst>
            <c:ext xmlns:c16="http://schemas.microsoft.com/office/drawing/2014/chart" uri="{C3380CC4-5D6E-409C-BE32-E72D297353CC}">
              <c16:uniqueId val="{00000001-7FE4-AF44-83E8-DA153DADD8A3}"/>
            </c:ext>
          </c:extLst>
        </c:ser>
        <c:dLbls>
          <c:showLegendKey val="0"/>
          <c:showVal val="0"/>
          <c:showCatName val="0"/>
          <c:showSerName val="0"/>
          <c:showPercent val="0"/>
          <c:showBubbleSize val="0"/>
        </c:dLbls>
        <c:gapWidth val="219"/>
        <c:overlap val="-27"/>
        <c:axId val="643009600"/>
        <c:axId val="643009992"/>
      </c:barChart>
      <c:catAx>
        <c:axId val="6430096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3009992"/>
        <c:crosses val="autoZero"/>
        <c:auto val="1"/>
        <c:lblAlgn val="ctr"/>
        <c:lblOffset val="100"/>
        <c:noMultiLvlLbl val="0"/>
      </c:catAx>
      <c:valAx>
        <c:axId val="64300999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ln w="6350">
            <a:noFill/>
          </a:ln>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3009600"/>
        <c:crosses val="autoZero"/>
        <c:crossBetween val="between"/>
      </c:valAx>
      <c:spPr>
        <a:noFill/>
        <a:ln w="25401">
          <a:noFill/>
        </a:ln>
      </c:spPr>
    </c:plotArea>
    <c:legend>
      <c:legendPos val="r"/>
      <c:layout>
        <c:manualLayout>
          <c:xMode val="edge"/>
          <c:yMode val="edge"/>
          <c:x val="0.38095238095238093"/>
          <c:y val="0.87121212121212122"/>
          <c:w val="0.23985890652557318"/>
          <c:h val="8.3333333333333329E-2"/>
        </c:manualLayout>
      </c:layout>
      <c:overlay val="0"/>
      <c:spPr>
        <a:noFill/>
        <a:ln w="25401">
          <a:noFill/>
        </a:ln>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tx>
            <c:strRef>
              <c:f>Sheet1!$B$1</c:f>
              <c:strCache>
                <c:ptCount val="1"/>
                <c:pt idx="0">
                  <c:v>Column2</c:v>
                </c:pt>
              </c:strCache>
            </c:strRef>
          </c:tx>
          <c:spPr>
            <a:solidFill>
              <a:srgbClr val="C6D9F0"/>
            </a:solidFill>
            <a:ln>
              <a:solidFill>
                <a:schemeClr val="tx1"/>
              </a:solidFill>
            </a:ln>
          </c:spPr>
          <c:dPt>
            <c:idx val="0"/>
            <c:bubble3D val="0"/>
            <c:spPr>
              <a:solidFill>
                <a:srgbClr val="097ABF"/>
              </a:solidFill>
              <a:ln>
                <a:solidFill>
                  <a:schemeClr val="tx1"/>
                </a:solidFill>
              </a:ln>
            </c:spPr>
            <c:extLst>
              <c:ext xmlns:c16="http://schemas.microsoft.com/office/drawing/2014/chart" uri="{C3380CC4-5D6E-409C-BE32-E72D297353CC}">
                <c16:uniqueId val="{00000001-059C-9F4E-BE67-AC6CEB3696D7}"/>
              </c:ext>
            </c:extLst>
          </c:dPt>
          <c:dPt>
            <c:idx val="1"/>
            <c:bubble3D val="0"/>
            <c:extLst>
              <c:ext xmlns:c16="http://schemas.microsoft.com/office/drawing/2014/chart" uri="{C3380CC4-5D6E-409C-BE32-E72D297353CC}">
                <c16:uniqueId val="{00000002-059C-9F4E-BE67-AC6CEB3696D7}"/>
              </c:ext>
            </c:extLst>
          </c:dPt>
          <c:dPt>
            <c:idx val="2"/>
            <c:bubble3D val="0"/>
            <c:extLst>
              <c:ext xmlns:c16="http://schemas.microsoft.com/office/drawing/2014/chart" uri="{C3380CC4-5D6E-409C-BE32-E72D297353CC}">
                <c16:uniqueId val="{00000003-059C-9F4E-BE67-AC6CEB3696D7}"/>
              </c:ext>
            </c:extLst>
          </c:dPt>
          <c:dPt>
            <c:idx val="3"/>
            <c:bubble3D val="0"/>
            <c:extLst>
              <c:ext xmlns:c16="http://schemas.microsoft.com/office/drawing/2014/chart" uri="{C3380CC4-5D6E-409C-BE32-E72D297353CC}">
                <c16:uniqueId val="{00000004-059C-9F4E-BE67-AC6CEB3696D7}"/>
              </c:ext>
            </c:extLst>
          </c:dPt>
          <c:dLbls>
            <c:dLbl>
              <c:idx val="0"/>
              <c:layout>
                <c:manualLayout>
                  <c:x val="4.7593962845557523E-2"/>
                  <c:y val="-1.2481030180268849E-2"/>
                </c:manualLayout>
              </c:layout>
              <c:spPr/>
              <c:txPr>
                <a:bodyPr/>
                <a:lstStyle/>
                <a:p>
                  <a:pPr>
                    <a:defRPr b="1">
                      <a:solidFill>
                        <a:schemeClr val="bg1"/>
                      </a:solidFill>
                    </a:defRPr>
                  </a:pPr>
                  <a:endParaRPr lang="en-US"/>
                </a:p>
              </c:txPr>
              <c:dLblPos val="bestFi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59C-9F4E-BE67-AC6CEB3696D7}"/>
                </c:ext>
              </c:extLst>
            </c:dLbl>
            <c:dLbl>
              <c:idx val="1"/>
              <c:layout>
                <c:manualLayout>
                  <c:x val="1.3470824381581413E-2"/>
                  <c:y val="4.5649482179481476E-2"/>
                </c:manualLayout>
              </c:layout>
              <c:dLblPos val="bestFi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059C-9F4E-BE67-AC6CEB3696D7}"/>
                </c:ext>
              </c:extLst>
            </c:dLbl>
            <c:dLbl>
              <c:idx val="2"/>
              <c:layout>
                <c:manualLayout>
                  <c:x val="-2.676043635946812E-2"/>
                  <c:y val="2.6406412381128506E-3"/>
                </c:manualLayout>
              </c:layout>
              <c:dLblPos val="bestFi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59C-9F4E-BE67-AC6CEB3696D7}"/>
                </c:ext>
              </c:extLst>
            </c:dLbl>
            <c:dLbl>
              <c:idx val="3"/>
              <c:layout>
                <c:manualLayout>
                  <c:x val="2.5854374340998397E-3"/>
                  <c:y val="-2.5968704295169336E-2"/>
                </c:manualLayout>
              </c:layout>
              <c:dLblPos val="bestFi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059C-9F4E-BE67-AC6CEB3696D7}"/>
                </c:ext>
              </c:extLst>
            </c:dLbl>
            <c:spPr>
              <a:noFill/>
              <a:ln w="25361">
                <a:noFill/>
              </a:ln>
            </c:spPr>
            <c:txPr>
              <a:bodyPr/>
              <a:lstStyle/>
              <a:p>
                <a:pPr>
                  <a:defRPr b="1"/>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extLst>
          </c:dLbls>
          <c:cat>
            <c:numRef>
              <c:f>Sheet1!$A$2:$A$5</c:f>
              <c:numCache>
                <c:formatCode>General</c:formatCode>
                <c:ptCount val="4"/>
                <c:pt idx="0">
                  <c:v>96101</c:v>
                </c:pt>
                <c:pt idx="1">
                  <c:v>93921</c:v>
                </c:pt>
                <c:pt idx="2">
                  <c:v>92106</c:v>
                </c:pt>
                <c:pt idx="3">
                  <c:v>94963</c:v>
                </c:pt>
              </c:numCache>
            </c:numRef>
          </c:cat>
          <c:val>
            <c:numRef>
              <c:f>Sheet1!$B$2:$B$5</c:f>
              <c:numCache>
                <c:formatCode>0%</c:formatCode>
                <c:ptCount val="4"/>
                <c:pt idx="0">
                  <c:v>0.42</c:v>
                </c:pt>
                <c:pt idx="1">
                  <c:v>0.12</c:v>
                </c:pt>
                <c:pt idx="2">
                  <c:v>0.16</c:v>
                </c:pt>
                <c:pt idx="3">
                  <c:v>0.2</c:v>
                </c:pt>
              </c:numCache>
            </c:numRef>
          </c:val>
          <c:extLst>
            <c:ext xmlns:c16="http://schemas.microsoft.com/office/drawing/2014/chart" uri="{C3380CC4-5D6E-409C-BE32-E72D297353CC}">
              <c16:uniqueId val="{00000005-059C-9F4E-BE67-AC6CEB3696D7}"/>
            </c:ext>
          </c:extLst>
        </c:ser>
        <c:ser>
          <c:idx val="1"/>
          <c:order val="1"/>
          <c:tx>
            <c:strRef>
              <c:f>Sheet1!$B$1</c:f>
              <c:strCache>
                <c:ptCount val="1"/>
                <c:pt idx="0">
                  <c:v>Column2</c:v>
                </c:pt>
              </c:strCache>
            </c:strRef>
          </c:tx>
          <c:spPr>
            <a:solidFill>
              <a:srgbClr val="C6D9F0"/>
            </a:solidFill>
            <a:ln>
              <a:solidFill>
                <a:srgbClr val="FFFFFF"/>
              </a:solidFill>
            </a:ln>
          </c:spPr>
          <c:dPt>
            <c:idx val="0"/>
            <c:bubble3D val="0"/>
            <c:extLst>
              <c:ext xmlns:c16="http://schemas.microsoft.com/office/drawing/2014/chart" uri="{C3380CC4-5D6E-409C-BE32-E72D297353CC}">
                <c16:uniqueId val="{00000006-059C-9F4E-BE67-AC6CEB3696D7}"/>
              </c:ext>
            </c:extLst>
          </c:dPt>
          <c:dPt>
            <c:idx val="1"/>
            <c:bubble3D val="0"/>
            <c:extLst>
              <c:ext xmlns:c16="http://schemas.microsoft.com/office/drawing/2014/chart" uri="{C3380CC4-5D6E-409C-BE32-E72D297353CC}">
                <c16:uniqueId val="{00000007-059C-9F4E-BE67-AC6CEB3696D7}"/>
              </c:ext>
            </c:extLst>
          </c:dPt>
          <c:dPt>
            <c:idx val="2"/>
            <c:bubble3D val="0"/>
            <c:extLst>
              <c:ext xmlns:c16="http://schemas.microsoft.com/office/drawing/2014/chart" uri="{C3380CC4-5D6E-409C-BE32-E72D297353CC}">
                <c16:uniqueId val="{00000008-059C-9F4E-BE67-AC6CEB3696D7}"/>
              </c:ext>
            </c:extLst>
          </c:dPt>
          <c:dPt>
            <c:idx val="3"/>
            <c:bubble3D val="0"/>
            <c:extLst>
              <c:ext xmlns:c16="http://schemas.microsoft.com/office/drawing/2014/chart" uri="{C3380CC4-5D6E-409C-BE32-E72D297353CC}">
                <c16:uniqueId val="{00000009-059C-9F4E-BE67-AC6CEB3696D7}"/>
              </c:ext>
            </c:extLst>
          </c:dPt>
          <c:dLbls>
            <c:dLbl>
              <c:idx val="0"/>
              <c:tx>
                <c:rich>
                  <a:bodyPr/>
                  <a:lstStyle/>
                  <a:p>
                    <a:r>
                      <a:rPr lang="en-US"/>
                      <a:t>[]</a:t>
                    </a:r>
                    <a:r>
                      <a:rPr lang="en-US" baseline="0"/>
                      <a:t>, 52%</a:t>
                    </a:r>
                  </a:p>
                  <a:p>
                    <a:endParaRPr lang="en-US"/>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6-059C-9F4E-BE67-AC6CEB3696D7}"/>
                </c:ext>
              </c:extLst>
            </c:dLbl>
            <c:dLbl>
              <c:idx val="1"/>
              <c:dLblPos val="bestFi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7-059C-9F4E-BE67-AC6CEB3696D7}"/>
                </c:ext>
              </c:extLst>
            </c:dLbl>
            <c:dLbl>
              <c:idx val="2"/>
              <c:dLblPos val="bestFi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8-059C-9F4E-BE67-AC6CEB3696D7}"/>
                </c:ext>
              </c:extLst>
            </c:dLbl>
            <c:dLbl>
              <c:idx val="3"/>
              <c:dLblPos val="bestFi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9-059C-9F4E-BE67-AC6CEB3696D7}"/>
                </c:ext>
              </c:extLst>
            </c:dLbl>
            <c:spPr>
              <a:noFill/>
              <a:ln w="25361">
                <a:noFill/>
              </a:ln>
            </c:spPr>
            <c:txPr>
              <a:bodyPr/>
              <a:lstStyle/>
              <a:p>
                <a:pPr>
                  <a:defRPr b="0">
                    <a:latin typeface="+mn-lt"/>
                  </a:defRPr>
                </a:pPr>
                <a:endParaRPr lang="en-US"/>
              </a:p>
            </c:txPr>
            <c:showLegendKey val="0"/>
            <c:showVal val="1"/>
            <c:showCatName val="1"/>
            <c:showSerName val="0"/>
            <c:showPercent val="0"/>
            <c:showBubbleSize val="0"/>
            <c:showLeaderLines val="0"/>
            <c:extLst>
              <c:ext xmlns:c15="http://schemas.microsoft.com/office/drawing/2012/chart" uri="{CE6537A1-D6FC-4f65-9D91-7224C49458BB}"/>
            </c:extLst>
          </c:dLbls>
          <c:cat>
            <c:numRef>
              <c:f>Sheet1!$A$2:$A$5</c:f>
              <c:numCache>
                <c:formatCode>General</c:formatCode>
                <c:ptCount val="4"/>
                <c:pt idx="0">
                  <c:v>96101</c:v>
                </c:pt>
                <c:pt idx="1">
                  <c:v>93921</c:v>
                </c:pt>
                <c:pt idx="2">
                  <c:v>92106</c:v>
                </c:pt>
                <c:pt idx="3">
                  <c:v>94963</c:v>
                </c:pt>
              </c:numCache>
            </c:numRef>
          </c:cat>
          <c:val>
            <c:numRef>
              <c:f>Sheet1!$B$2:$B$5</c:f>
              <c:numCache>
                <c:formatCode>0%</c:formatCode>
                <c:ptCount val="4"/>
                <c:pt idx="0">
                  <c:v>0.42</c:v>
                </c:pt>
                <c:pt idx="1">
                  <c:v>0.12</c:v>
                </c:pt>
                <c:pt idx="2">
                  <c:v>0.16</c:v>
                </c:pt>
                <c:pt idx="3">
                  <c:v>0.2</c:v>
                </c:pt>
              </c:numCache>
            </c:numRef>
          </c:val>
          <c:extLst>
            <c:ext xmlns:c16="http://schemas.microsoft.com/office/drawing/2014/chart" uri="{C3380CC4-5D6E-409C-BE32-E72D297353CC}">
              <c16:uniqueId val="{0000000A-059C-9F4E-BE67-AC6CEB3696D7}"/>
            </c:ext>
          </c:extLst>
        </c:ser>
        <c:dLbls>
          <c:showLegendKey val="0"/>
          <c:showVal val="0"/>
          <c:showCatName val="0"/>
          <c:showSerName val="0"/>
          <c:showPercent val="0"/>
          <c:showBubbleSize val="0"/>
          <c:showLeaderLines val="0"/>
        </c:dLbls>
        <c:firstSliceAng val="39"/>
      </c:pieChart>
      <c:spPr>
        <a:noFill/>
        <a:ln w="25361">
          <a:noFill/>
        </a:ln>
      </c:spPr>
    </c:plotArea>
    <c:plotVisOnly val="1"/>
    <c:dispBlanksAs val="zero"/>
    <c:showDLblsOverMax val="0"/>
  </c:chart>
  <c:txPr>
    <a:bodyPr/>
    <a:lstStyle/>
    <a:p>
      <a:pPr>
        <a:defRPr sz="998">
          <a:latin typeface="Calibri" pitchFamily="34" charset="0"/>
        </a:defRPr>
      </a:pPr>
      <a:endParaRPr lang="en-US"/>
    </a:p>
  </c:txPr>
  <c:externalData r:id="rId2">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a:t>Chronic Disease Predictions</a:t>
            </a:r>
          </a:p>
        </c:rich>
      </c:tx>
      <c:overlay val="0"/>
    </c:title>
    <c:autoTitleDeleted val="0"/>
    <c:plotArea>
      <c:layout/>
      <c:barChart>
        <c:barDir val="col"/>
        <c:grouping val="clustered"/>
        <c:varyColors val="0"/>
        <c:ser>
          <c:idx val="0"/>
          <c:order val="0"/>
          <c:tx>
            <c:strRef>
              <c:f>Sheet1!$B$1</c:f>
              <c:strCache>
                <c:ptCount val="1"/>
                <c:pt idx="0">
                  <c:v>5 yrs ago</c:v>
                </c:pt>
              </c:strCache>
            </c:strRef>
          </c:tx>
          <c:invertIfNegative val="0"/>
          <c:dLbls>
            <c:spPr>
              <a:noFill/>
              <a:ln w="25398">
                <a:noFill/>
              </a:ln>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Obesity </c:v>
                </c:pt>
                <c:pt idx="1">
                  <c:v>Diabetes</c:v>
                </c:pt>
                <c:pt idx="2">
                  <c:v>Heart Disease</c:v>
                </c:pt>
              </c:strCache>
            </c:strRef>
          </c:cat>
          <c:val>
            <c:numRef>
              <c:f>Sheet1!$B$2:$B$4</c:f>
              <c:numCache>
                <c:formatCode>0%</c:formatCode>
                <c:ptCount val="3"/>
                <c:pt idx="0">
                  <c:v>0.15</c:v>
                </c:pt>
                <c:pt idx="1">
                  <c:v>0.05</c:v>
                </c:pt>
                <c:pt idx="2">
                  <c:v>0.12</c:v>
                </c:pt>
              </c:numCache>
            </c:numRef>
          </c:val>
          <c:extLst>
            <c:ext xmlns:c16="http://schemas.microsoft.com/office/drawing/2014/chart" uri="{C3380CC4-5D6E-409C-BE32-E72D297353CC}">
              <c16:uniqueId val="{00000000-33EF-DC4A-88D6-51EE9E58AB29}"/>
            </c:ext>
          </c:extLst>
        </c:ser>
        <c:ser>
          <c:idx val="1"/>
          <c:order val="1"/>
          <c:tx>
            <c:strRef>
              <c:f>Sheet1!$C$1</c:f>
              <c:strCache>
                <c:ptCount val="1"/>
                <c:pt idx="0">
                  <c:v>5 yrs ahead</c:v>
                </c:pt>
              </c:strCache>
            </c:strRef>
          </c:tx>
          <c:invertIfNegative val="0"/>
          <c:dLbls>
            <c:spPr>
              <a:noFill/>
              <a:ln w="25398">
                <a:noFill/>
              </a:ln>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Obesity </c:v>
                </c:pt>
                <c:pt idx="1">
                  <c:v>Diabetes</c:v>
                </c:pt>
                <c:pt idx="2">
                  <c:v>Heart Disease</c:v>
                </c:pt>
              </c:strCache>
            </c:strRef>
          </c:cat>
          <c:val>
            <c:numRef>
              <c:f>Sheet1!$C$2:$C$4</c:f>
              <c:numCache>
                <c:formatCode>0%</c:formatCode>
                <c:ptCount val="3"/>
                <c:pt idx="0">
                  <c:v>0.26</c:v>
                </c:pt>
                <c:pt idx="1">
                  <c:v>0.12</c:v>
                </c:pt>
                <c:pt idx="2">
                  <c:v>0.22</c:v>
                </c:pt>
              </c:numCache>
            </c:numRef>
          </c:val>
          <c:extLst>
            <c:ext xmlns:c16="http://schemas.microsoft.com/office/drawing/2014/chart" uri="{C3380CC4-5D6E-409C-BE32-E72D297353CC}">
              <c16:uniqueId val="{00000001-33EF-DC4A-88D6-51EE9E58AB29}"/>
            </c:ext>
          </c:extLst>
        </c:ser>
        <c:dLbls>
          <c:showLegendKey val="0"/>
          <c:showVal val="0"/>
          <c:showCatName val="0"/>
          <c:showSerName val="0"/>
          <c:showPercent val="0"/>
          <c:showBubbleSize val="0"/>
        </c:dLbls>
        <c:gapWidth val="150"/>
        <c:overlap val="-25"/>
        <c:axId val="643011168"/>
        <c:axId val="630695960"/>
      </c:barChart>
      <c:catAx>
        <c:axId val="643011168"/>
        <c:scaling>
          <c:orientation val="minMax"/>
        </c:scaling>
        <c:delete val="0"/>
        <c:axPos val="b"/>
        <c:numFmt formatCode="General" sourceLinked="0"/>
        <c:majorTickMark val="none"/>
        <c:minorTickMark val="none"/>
        <c:tickLblPos val="nextTo"/>
        <c:crossAx val="630695960"/>
        <c:crosses val="autoZero"/>
        <c:auto val="1"/>
        <c:lblAlgn val="ctr"/>
        <c:lblOffset val="0"/>
        <c:noMultiLvlLbl val="0"/>
      </c:catAx>
      <c:valAx>
        <c:axId val="630695960"/>
        <c:scaling>
          <c:orientation val="minMax"/>
        </c:scaling>
        <c:delete val="1"/>
        <c:axPos val="l"/>
        <c:numFmt formatCode="0%" sourceLinked="1"/>
        <c:majorTickMark val="out"/>
        <c:minorTickMark val="none"/>
        <c:tickLblPos val="nextTo"/>
        <c:crossAx val="643011168"/>
        <c:crosses val="autoZero"/>
        <c:crossBetween val="between"/>
      </c:valAx>
    </c:plotArea>
    <c:legend>
      <c:legendPos val="r"/>
      <c:layout>
        <c:manualLayout>
          <c:xMode val="edge"/>
          <c:yMode val="edge"/>
          <c:x val="0.36482084690553745"/>
          <c:y val="0.16143497757847533"/>
          <c:w val="0.2719869706840391"/>
          <c:h val="0.10762331838565023"/>
        </c:manualLayout>
      </c:layout>
      <c:overlay val="0"/>
    </c:legend>
    <c:plotVisOnly val="1"/>
    <c:dispBlanksAs val="gap"/>
    <c:showDLblsOverMax val="0"/>
  </c:chart>
  <c:txPr>
    <a:bodyPr/>
    <a:lstStyle/>
    <a:p>
      <a:pPr>
        <a:defRPr sz="1000"/>
      </a:pPr>
      <a:endParaRPr lang="en-US"/>
    </a:p>
  </c:txPr>
  <c:externalData r:id="rId2">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2229788682558025"/>
          <c:y val="6.7708333333333329E-2"/>
          <c:w val="0.75540386803185433"/>
          <c:h val="0.86458333333333337"/>
        </c:manualLayout>
      </c:layout>
      <c:pieChart>
        <c:varyColors val="1"/>
        <c:ser>
          <c:idx val="0"/>
          <c:order val="0"/>
          <c:tx>
            <c:strRef>
              <c:f>Sheet1!$B$1</c:f>
              <c:strCache>
                <c:ptCount val="1"/>
                <c:pt idx="0">
                  <c:v>US Age Distribution 2010</c:v>
                </c:pt>
              </c:strCache>
            </c:strRef>
          </c:tx>
          <c:spPr>
            <a:ln>
              <a:solidFill>
                <a:sysClr val="window" lastClr="FFFFFF"/>
              </a:solidFill>
            </a:ln>
          </c:spPr>
          <c:dPt>
            <c:idx val="0"/>
            <c:bubble3D val="0"/>
            <c:extLst>
              <c:ext xmlns:c16="http://schemas.microsoft.com/office/drawing/2014/chart" uri="{C3380CC4-5D6E-409C-BE32-E72D297353CC}">
                <c16:uniqueId val="{00000000-F9F0-9844-A8CE-A47B139624FE}"/>
              </c:ext>
            </c:extLst>
          </c:dPt>
          <c:dPt>
            <c:idx val="1"/>
            <c:bubble3D val="0"/>
            <c:extLst>
              <c:ext xmlns:c16="http://schemas.microsoft.com/office/drawing/2014/chart" uri="{C3380CC4-5D6E-409C-BE32-E72D297353CC}">
                <c16:uniqueId val="{00000001-F9F0-9844-A8CE-A47B139624FE}"/>
              </c:ext>
            </c:extLst>
          </c:dPt>
          <c:dPt>
            <c:idx val="2"/>
            <c:bubble3D val="0"/>
            <c:extLst>
              <c:ext xmlns:c16="http://schemas.microsoft.com/office/drawing/2014/chart" uri="{C3380CC4-5D6E-409C-BE32-E72D297353CC}">
                <c16:uniqueId val="{00000002-F9F0-9844-A8CE-A47B139624FE}"/>
              </c:ext>
            </c:extLst>
          </c:dPt>
          <c:dPt>
            <c:idx val="3"/>
            <c:bubble3D val="0"/>
            <c:extLst>
              <c:ext xmlns:c16="http://schemas.microsoft.com/office/drawing/2014/chart" uri="{C3380CC4-5D6E-409C-BE32-E72D297353CC}">
                <c16:uniqueId val="{00000003-F9F0-9844-A8CE-A47B139624FE}"/>
              </c:ext>
            </c:extLst>
          </c:dPt>
          <c:dPt>
            <c:idx val="4"/>
            <c:bubble3D val="0"/>
            <c:extLst>
              <c:ext xmlns:c16="http://schemas.microsoft.com/office/drawing/2014/chart" uri="{C3380CC4-5D6E-409C-BE32-E72D297353CC}">
                <c16:uniqueId val="{00000004-F9F0-9844-A8CE-A47B139624FE}"/>
              </c:ext>
            </c:extLst>
          </c:dPt>
          <c:dLbls>
            <c:dLbl>
              <c:idx val="1"/>
              <c:layout>
                <c:manualLayout>
                  <c:x val="-2.4342101984590445E-2"/>
                  <c:y val="-0.14044810256584089"/>
                </c:manualLayout>
              </c:layout>
              <c:dLblPos val="bestFi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1-F9F0-9844-A8CE-A47B139624FE}"/>
                </c:ext>
              </c:extLst>
            </c:dLbl>
            <c:dLbl>
              <c:idx val="2"/>
              <c:layout>
                <c:manualLayout>
                  <c:x val="9.4130908374411432E-2"/>
                  <c:y val="1.9210023513222693E-2"/>
                </c:manualLayout>
              </c:layout>
              <c:dLblPos val="bestFi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2-F9F0-9844-A8CE-A47B139624FE}"/>
                </c:ext>
              </c:extLst>
            </c:dLbl>
            <c:dLbl>
              <c:idx val="3"/>
              <c:layout>
                <c:manualLayout>
                  <c:x val="5.503327584508301E-2"/>
                  <c:y val="1.1276543991439406E-2"/>
                </c:manualLayout>
              </c:layout>
              <c:dLblPos val="bestFi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3-F9F0-9844-A8CE-A47B139624FE}"/>
                </c:ext>
              </c:extLst>
            </c:dLbl>
            <c:spPr>
              <a:noFill/>
              <a:ln w="25415">
                <a:noFill/>
              </a:ln>
            </c:spPr>
            <c:txPr>
              <a:bodyPr/>
              <a:lstStyle/>
              <a:p>
                <a:pPr>
                  <a:defRPr sz="901">
                    <a:solidFill>
                      <a:schemeClr val="tx1"/>
                    </a:solidFill>
                  </a:defRPr>
                </a:pPr>
                <a:endParaRPr lang="en-US"/>
              </a:p>
            </c:txPr>
            <c:showLegendKey val="0"/>
            <c:showVal val="1"/>
            <c:showCatName val="1"/>
            <c:showSerName val="0"/>
            <c:showPercent val="0"/>
            <c:showBubbleSize val="0"/>
            <c:showLeaderLines val="1"/>
            <c:extLst>
              <c:ext xmlns:c15="http://schemas.microsoft.com/office/drawing/2012/chart" uri="{CE6537A1-D6FC-4f65-9D91-7224C49458BB}"/>
            </c:extLst>
          </c:dLbls>
          <c:cat>
            <c:strRef>
              <c:f>Sheet1!$A$2:$A$6</c:f>
              <c:strCache>
                <c:ptCount val="5"/>
                <c:pt idx="0">
                  <c:v>Medicaid</c:v>
                </c:pt>
                <c:pt idx="1">
                  <c:v>Medicare</c:v>
                </c:pt>
                <c:pt idx="2">
                  <c:v>Commercial</c:v>
                </c:pt>
                <c:pt idx="3">
                  <c:v>Uninsured</c:v>
                </c:pt>
                <c:pt idx="4">
                  <c:v>Other</c:v>
                </c:pt>
              </c:strCache>
            </c:strRef>
          </c:cat>
          <c:val>
            <c:numRef>
              <c:f>Sheet1!$B$2:$B$6</c:f>
              <c:numCache>
                <c:formatCode>0%</c:formatCode>
                <c:ptCount val="5"/>
                <c:pt idx="0">
                  <c:v>0.35</c:v>
                </c:pt>
                <c:pt idx="1">
                  <c:v>0.3</c:v>
                </c:pt>
                <c:pt idx="2">
                  <c:v>0.24</c:v>
                </c:pt>
                <c:pt idx="3">
                  <c:v>0.09</c:v>
                </c:pt>
                <c:pt idx="4">
                  <c:v>0.02</c:v>
                </c:pt>
              </c:numCache>
            </c:numRef>
          </c:val>
          <c:extLst>
            <c:ext xmlns:c16="http://schemas.microsoft.com/office/drawing/2014/chart" uri="{C3380CC4-5D6E-409C-BE32-E72D297353CC}">
              <c16:uniqueId val="{00000005-F9F0-9844-A8CE-A47B139624FE}"/>
            </c:ext>
          </c:extLst>
        </c:ser>
        <c:dLbls>
          <c:showLegendKey val="0"/>
          <c:showVal val="0"/>
          <c:showCatName val="0"/>
          <c:showSerName val="0"/>
          <c:showPercent val="0"/>
          <c:showBubbleSize val="0"/>
          <c:showLeaderLines val="1"/>
        </c:dLbls>
        <c:firstSliceAng val="0"/>
      </c:pieChart>
      <c:spPr>
        <a:noFill/>
        <a:ln w="25415">
          <a:noFill/>
        </a:ln>
      </c:spPr>
    </c:plotArea>
    <c:plotVisOnly val="1"/>
    <c:dispBlanksAs val="zero"/>
    <c:showDLblsOverMax val="0"/>
  </c:chart>
  <c:spPr>
    <a:solidFill>
      <a:sysClr val="window" lastClr="FFFFFF"/>
    </a:solidFill>
    <a:ln w="12707">
      <a:solidFill>
        <a:sysClr val="windowText" lastClr="000000"/>
      </a:solidFill>
    </a:ln>
  </c:spPr>
  <c:txPr>
    <a:bodyPr/>
    <a:lstStyle/>
    <a:p>
      <a:pPr>
        <a:defRPr sz="1801"/>
      </a:pPr>
      <a:endParaRPr lang="en-US"/>
    </a:p>
  </c:txPr>
  <c:externalData r:id="rId2">
    <c:autoUpdate val="0"/>
  </c:externalData>
</c:chartSpace>
</file>

<file path=word/theme/theme1.xml><?xml version="1.0" encoding="utf-8"?>
<a:theme xmlns:a="http://schemas.openxmlformats.org/drawingml/2006/main" name="Retrospect">
  <a:themeElements>
    <a:clrScheme name="University of Phoenix">
      <a:dk1>
        <a:srgbClr val="DE3518"/>
      </a:dk1>
      <a:lt1>
        <a:srgbClr val="4D3733"/>
      </a:lt1>
      <a:dk2>
        <a:srgbClr val="018391"/>
      </a:dk2>
      <a:lt2>
        <a:srgbClr val="405E71"/>
      </a:lt2>
      <a:accent1>
        <a:srgbClr val="4F4F4F"/>
      </a:accent1>
      <a:accent2>
        <a:srgbClr val="808080"/>
      </a:accent2>
      <a:accent3>
        <a:srgbClr val="C0C0C0"/>
      </a:accent3>
      <a:accent4>
        <a:srgbClr val="E0E0E0"/>
      </a:accent4>
      <a:accent5>
        <a:srgbClr val="EDEDED"/>
      </a:accent5>
      <a:accent6>
        <a:srgbClr val="EEE9E3"/>
      </a:accent6>
      <a:hlink>
        <a:srgbClr val="384F61"/>
      </a:hlink>
      <a:folHlink>
        <a:srgbClr val="018391"/>
      </a:folHlink>
    </a:clrScheme>
    <a:fontScheme name="Custom 1">
      <a:majorFont>
        <a:latin typeface="Arial"/>
        <a:ea typeface=""/>
        <a:cs typeface=""/>
      </a:majorFont>
      <a:minorFont>
        <a:latin typeface="Arial"/>
        <a:ea typeface=""/>
        <a:cs typeface=""/>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2010 ABC Theme Colors">
    <a:dk1>
      <a:srgbClr val="000000"/>
    </a:dk1>
    <a:lt1>
      <a:srgbClr val="FFFFFF"/>
    </a:lt1>
    <a:dk2>
      <a:srgbClr val="097ABF"/>
    </a:dk2>
    <a:lt2>
      <a:srgbClr val="BFBFBF"/>
    </a:lt2>
    <a:accent1>
      <a:srgbClr val="C6D9F0"/>
    </a:accent1>
    <a:accent2>
      <a:srgbClr val="74B0E2"/>
    </a:accent2>
    <a:accent3>
      <a:srgbClr val="097ABF"/>
    </a:accent3>
    <a:accent4>
      <a:srgbClr val="1D4F7D"/>
    </a:accent4>
    <a:accent5>
      <a:srgbClr val="000000"/>
    </a:accent5>
    <a:accent6>
      <a:srgbClr val="9E0000"/>
    </a:accent6>
    <a:hlink>
      <a:srgbClr val="000000"/>
    </a:hlink>
    <a:folHlink>
      <a:srgbClr val="000000"/>
    </a:folHlink>
  </a:clrScheme>
  <a:fontScheme name="2010 ABC Fonts">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2010 ABC Theme Colors">
    <a:dk1>
      <a:srgbClr val="000000"/>
    </a:dk1>
    <a:lt1>
      <a:srgbClr val="FFFFFF"/>
    </a:lt1>
    <a:dk2>
      <a:srgbClr val="097ABF"/>
    </a:dk2>
    <a:lt2>
      <a:srgbClr val="BFBFBF"/>
    </a:lt2>
    <a:accent1>
      <a:srgbClr val="C6D9F0"/>
    </a:accent1>
    <a:accent2>
      <a:srgbClr val="74B0E2"/>
    </a:accent2>
    <a:accent3>
      <a:srgbClr val="097ABF"/>
    </a:accent3>
    <a:accent4>
      <a:srgbClr val="1D4F7D"/>
    </a:accent4>
    <a:accent5>
      <a:srgbClr val="000000"/>
    </a:accent5>
    <a:accent6>
      <a:srgbClr val="9E0000"/>
    </a:accent6>
    <a:hlink>
      <a:srgbClr val="000000"/>
    </a:hlink>
    <a:folHlink>
      <a:srgbClr val="000000"/>
    </a:folHlink>
  </a:clrScheme>
  <a:fontScheme name="2010 ABC Fonts">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7398F2D86927094FB725CCED44C41431" ma:contentTypeVersion="11" ma:contentTypeDescription="Create a new document." ma:contentTypeScope="" ma:versionID="e7dd191121ac545302d3299e7133f36d">
  <xsd:schema xmlns:xsd="http://www.w3.org/2001/XMLSchema" xmlns:xs="http://www.w3.org/2001/XMLSchema" xmlns:p="http://schemas.microsoft.com/office/2006/metadata/properties" xmlns:ns2="c3da832f-3ecf-443d-91e7-99457f1877f8" xmlns:ns3="b06b1bca-4aad-41ab-bd2f-6e8d6f0c1215" targetNamespace="http://schemas.microsoft.com/office/2006/metadata/properties" ma:root="true" ma:fieldsID="63fe53d87f2c747c70cf120b02798e59" ns2:_="" ns3:_="">
    <xsd:import namespace="c3da832f-3ecf-443d-91e7-99457f1877f8"/>
    <xsd:import namespace="b06b1bca-4aad-41ab-bd2f-6e8d6f0c1215"/>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Comments" minOccurs="0"/>
                <xsd:element ref="ns2:MediaServiceAutoTags" minOccurs="0"/>
                <xsd:element ref="ns2:MediaServiceOCR" minOccurs="0"/>
                <xsd:element ref="ns2:MediaServiceEventHashCode" minOccurs="0"/>
                <xsd:element ref="ns2:MediaServiceGenerationTime" minOccurs="0"/>
                <xsd:element ref="ns2:_Flow_Signoff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da832f-3ecf-443d-91e7-99457f1877f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Comments" ma:index="13" nillable="true" ma:displayName="Comments" ma:description="5/3 Please map objectives, add notes, and provide suggested times" ma:internalName="Comments">
      <xsd:simpleType>
        <xsd:restriction base="dms:Note">
          <xsd:maxLength value="255"/>
        </xsd:restriction>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_Flow_SignoffStatus" ma:index="18" nillable="true" ma:displayName="Sign-off status" ma:internalName="_x0024_Resources_x003a_core_x002c_Signoff_Status_x003b_">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6b1bca-4aad-41ab-bd2f-6e8d6f0c1215"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Comments xmlns="c3da832f-3ecf-443d-91e7-99457f1877f8" xsi:nil="true"/>
    <_Flow_SignoffStatus xmlns="c3da832f-3ecf-443d-91e7-99457f1877f8" xsi:nil="true"/>
    <SharedWithUsers xmlns="b06b1bca-4aad-41ab-bd2f-6e8d6f0c1215">
      <UserInfo>
        <DisplayName>Larisa Thompson</DisplayName>
        <AccountId>3221</AccountId>
        <AccountType/>
      </UserInfo>
    </SharedWithUsers>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DA90599-6C35-41BF-A44B-7767A4CCB5E2}">
  <ds:schemaRefs>
    <ds:schemaRef ds:uri="http://schemas.openxmlformats.org/officeDocument/2006/bibliography"/>
  </ds:schemaRefs>
</ds:datastoreItem>
</file>

<file path=customXml/itemProps3.xml><?xml version="1.0" encoding="utf-8"?>
<ds:datastoreItem xmlns:ds="http://schemas.openxmlformats.org/officeDocument/2006/customXml" ds:itemID="{89CF78CE-5210-4AFA-8EF5-9E9A1E142F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3da832f-3ecf-443d-91e7-99457f1877f8"/>
    <ds:schemaRef ds:uri="b06b1bca-4aad-41ab-bd2f-6e8d6f0c121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69A0553-DB03-4ACA-868F-95E0E20C7CDD}">
  <ds:schemaRefs>
    <ds:schemaRef ds:uri="http://schemas.microsoft.com/office/2006/metadata/properties"/>
    <ds:schemaRef ds:uri="http://schemas.microsoft.com/office/infopath/2007/PartnerControls"/>
    <ds:schemaRef ds:uri="c3da832f-3ecf-443d-91e7-99457f1877f8"/>
    <ds:schemaRef ds:uri="b06b1bca-4aad-41ab-bd2f-6e8d6f0c1215"/>
  </ds:schemaRefs>
</ds:datastoreItem>
</file>

<file path=customXml/itemProps5.xml><?xml version="1.0" encoding="utf-8"?>
<ds:datastoreItem xmlns:ds="http://schemas.openxmlformats.org/officeDocument/2006/customXml" ds:itemID="{E2A5818B-0543-49BA-99E9-4FF239410EF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8</Pages>
  <Words>1143</Words>
  <Characters>6516</Characters>
  <Application>Microsoft Office Word</Application>
  <DocSecurity>0</DocSecurity>
  <Lines>54</Lines>
  <Paragraphs>15</Paragraphs>
  <ScaleCrop>false</ScaleCrop>
  <HeadingPairs>
    <vt:vector size="2" baseType="variant">
      <vt:variant>
        <vt:lpstr>Title</vt:lpstr>
      </vt:variant>
      <vt:variant>
        <vt:i4>1</vt:i4>
      </vt:variant>
    </vt:vector>
  </HeadingPairs>
  <TitlesOfParts>
    <vt:vector size="1" baseType="lpstr">
      <vt:lpstr>Insert Title</vt:lpstr>
    </vt:vector>
  </TitlesOfParts>
  <Company>Apollo Group</Company>
  <LinksUpToDate>false</LinksUpToDate>
  <CharactersWithSpaces>7644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Insert Title</dc:title>
  <dc:subject/>
  <dc:creator>University of Phoenix</dc:creator>
  <cp:keywords/>
  <dc:description/>
  <cp:lastModifiedBy>Microsoft Office User</cp:lastModifiedBy>
  <cp:revision>2</cp:revision>
  <dcterms:created xsi:type="dcterms:W3CDTF">2020-08-13T14:34:00Z</dcterms:created>
  <dcterms:modified xsi:type="dcterms:W3CDTF">2020-08-13T14:34:00Z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0x0101007398F2D86927094FB725CCED44C41431</vt:lpwstr>
  </property>
</Properties>
</file>