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6" r:id="rId3"/>
    <p:sldId id="287" r:id="rId4"/>
    <p:sldId id="267" r:id="rId5"/>
    <p:sldId id="268" r:id="rId6"/>
    <p:sldId id="285" r:id="rId7"/>
    <p:sldId id="257" r:id="rId8"/>
    <p:sldId id="258" r:id="rId9"/>
    <p:sldId id="259" r:id="rId10"/>
    <p:sldId id="260" r:id="rId11"/>
    <p:sldId id="261" r:id="rId12"/>
    <p:sldId id="262" r:id="rId13"/>
    <p:sldId id="263" r:id="rId14"/>
    <p:sldId id="264" r:id="rId15"/>
    <p:sldId id="265" r:id="rId16"/>
    <p:sldId id="266" r:id="rId17"/>
    <p:sldId id="269" r:id="rId18"/>
    <p:sldId id="270" r:id="rId19"/>
    <p:sldId id="271" r:id="rId20"/>
    <p:sldId id="273" r:id="rId21"/>
    <p:sldId id="274" r:id="rId22"/>
    <p:sldId id="272" r:id="rId23"/>
    <p:sldId id="275" r:id="rId24"/>
    <p:sldId id="276" r:id="rId25"/>
    <p:sldId id="277" r:id="rId26"/>
    <p:sldId id="278" r:id="rId27"/>
    <p:sldId id="279" r:id="rId28"/>
    <p:sldId id="282" r:id="rId29"/>
    <p:sldId id="283" r:id="rId30"/>
    <p:sldId id="284" r:id="rId31"/>
    <p:sldId id="280" r:id="rId32"/>
    <p:sldId id="281"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a:extLst>
              <a:ext uri="{FF2B5EF4-FFF2-40B4-BE49-F238E27FC236}">
                <a16:creationId xmlns:a16="http://schemas.microsoft.com/office/drawing/2014/main" id="{738EE8D2-3D20-4AAA-9920-10450F9EBCCD}"/>
              </a:ext>
            </a:extLst>
          </p:cNvPr>
          <p:cNvSpPr>
            <a:spLocks noGrp="1"/>
          </p:cNvSpPr>
          <p:nvPr>
            <p:ph type="dt" sz="half" idx="10"/>
          </p:nvPr>
        </p:nvSpPr>
        <p:spPr/>
        <p:txBody>
          <a:bodyPr/>
          <a:lstStyle>
            <a:lvl1pPr>
              <a:defRPr/>
            </a:lvl1pPr>
          </a:lstStyle>
          <a:p>
            <a:pPr>
              <a:defRPr/>
            </a:pPr>
            <a:fld id="{0B2506CA-FA3F-4FD6-978B-2B4CF6286E8C}" type="datetimeFigureOut">
              <a:rPr lang="en-US"/>
              <a:pPr>
                <a:defRPr/>
              </a:pPr>
              <a:t>5/9/2020</a:t>
            </a:fld>
            <a:endParaRPr lang="en-US" dirty="0"/>
          </a:p>
        </p:txBody>
      </p:sp>
      <p:sp>
        <p:nvSpPr>
          <p:cNvPr id="5" name="Footer Placeholder 18">
            <a:extLst>
              <a:ext uri="{FF2B5EF4-FFF2-40B4-BE49-F238E27FC236}">
                <a16:creationId xmlns:a16="http://schemas.microsoft.com/office/drawing/2014/main" id="{2AC26D85-AC4F-4CBA-B771-2B321FDB9BF8}"/>
              </a:ext>
            </a:extLst>
          </p:cNvPr>
          <p:cNvSpPr>
            <a:spLocks noGrp="1"/>
          </p:cNvSpPr>
          <p:nvPr>
            <p:ph type="ftr" sz="quarter" idx="11"/>
          </p:nvPr>
        </p:nvSpPr>
        <p:spPr/>
        <p:txBody>
          <a:bodyPr/>
          <a:lstStyle>
            <a:lvl1pPr>
              <a:defRPr dirty="0"/>
            </a:lvl1pPr>
          </a:lstStyle>
          <a:p>
            <a:pPr>
              <a:defRPr/>
            </a:pPr>
            <a:endParaRPr lang="en-US"/>
          </a:p>
        </p:txBody>
      </p:sp>
      <p:sp>
        <p:nvSpPr>
          <p:cNvPr id="6" name="Slide Number Placeholder 26">
            <a:extLst>
              <a:ext uri="{FF2B5EF4-FFF2-40B4-BE49-F238E27FC236}">
                <a16:creationId xmlns:a16="http://schemas.microsoft.com/office/drawing/2014/main" id="{608F670F-FB9D-4131-A626-56886EF38F82}"/>
              </a:ext>
            </a:extLst>
          </p:cNvPr>
          <p:cNvSpPr>
            <a:spLocks noGrp="1"/>
          </p:cNvSpPr>
          <p:nvPr>
            <p:ph type="sldNum" sz="quarter" idx="12"/>
          </p:nvPr>
        </p:nvSpPr>
        <p:spPr/>
        <p:txBody>
          <a:bodyPr/>
          <a:lstStyle>
            <a:lvl1pPr>
              <a:defRPr>
                <a:solidFill>
                  <a:srgbClr val="D1EAEE"/>
                </a:solidFill>
              </a:defRPr>
            </a:lvl1pPr>
          </a:lstStyle>
          <a:p>
            <a:fld id="{5C86B5AB-500F-46C7-86DB-4F68EEE8F471}" type="slidenum">
              <a:rPr lang="en-US" altLang="en-US"/>
              <a:pPr/>
              <a:t>‹#›</a:t>
            </a:fld>
            <a:endParaRPr lang="en-US" altLang="en-US"/>
          </a:p>
        </p:txBody>
      </p:sp>
    </p:spTree>
    <p:extLst>
      <p:ext uri="{BB962C8B-B14F-4D97-AF65-F5344CB8AC3E}">
        <p14:creationId xmlns:p14="http://schemas.microsoft.com/office/powerpoint/2010/main" val="113969058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FCA0D36C-17C0-4DB2-9E1A-B446C179656F}"/>
              </a:ext>
            </a:extLst>
          </p:cNvPr>
          <p:cNvSpPr>
            <a:spLocks noGrp="1"/>
          </p:cNvSpPr>
          <p:nvPr>
            <p:ph type="dt" sz="half" idx="10"/>
          </p:nvPr>
        </p:nvSpPr>
        <p:spPr/>
        <p:txBody>
          <a:bodyPr/>
          <a:lstStyle>
            <a:lvl1pPr>
              <a:defRPr/>
            </a:lvl1pPr>
          </a:lstStyle>
          <a:p>
            <a:pPr>
              <a:defRPr/>
            </a:pPr>
            <a:fld id="{336D0F2B-A9A0-44A0-B0EC-DBFE98AD65A0}" type="datetimeFigureOut">
              <a:rPr lang="en-US"/>
              <a:pPr>
                <a:defRPr/>
              </a:pPr>
              <a:t>5/9/2020</a:t>
            </a:fld>
            <a:endParaRPr lang="en-US" dirty="0"/>
          </a:p>
        </p:txBody>
      </p:sp>
      <p:sp>
        <p:nvSpPr>
          <p:cNvPr id="5" name="Footer Placeholder 21">
            <a:extLst>
              <a:ext uri="{FF2B5EF4-FFF2-40B4-BE49-F238E27FC236}">
                <a16:creationId xmlns:a16="http://schemas.microsoft.com/office/drawing/2014/main" id="{4616419C-D4D5-4B7B-9BA9-026B5FAAC2B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DFA45F4E-89F9-4408-BE7C-5AAD20502A7C}"/>
              </a:ext>
            </a:extLst>
          </p:cNvPr>
          <p:cNvSpPr>
            <a:spLocks noGrp="1"/>
          </p:cNvSpPr>
          <p:nvPr>
            <p:ph type="sldNum" sz="quarter" idx="12"/>
          </p:nvPr>
        </p:nvSpPr>
        <p:spPr/>
        <p:txBody>
          <a:bodyPr/>
          <a:lstStyle>
            <a:lvl1pPr>
              <a:defRPr/>
            </a:lvl1pPr>
          </a:lstStyle>
          <a:p>
            <a:fld id="{1F909786-471B-46A7-9123-323293A98935}" type="slidenum">
              <a:rPr lang="en-US" altLang="en-US"/>
              <a:pPr/>
              <a:t>‹#›</a:t>
            </a:fld>
            <a:endParaRPr lang="en-US" altLang="en-US"/>
          </a:p>
        </p:txBody>
      </p:sp>
    </p:spTree>
    <p:extLst>
      <p:ext uri="{BB962C8B-B14F-4D97-AF65-F5344CB8AC3E}">
        <p14:creationId xmlns:p14="http://schemas.microsoft.com/office/powerpoint/2010/main" val="3910564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4B87AC21-DC7E-4EF2-8197-B22FFC4179DB}"/>
              </a:ext>
            </a:extLst>
          </p:cNvPr>
          <p:cNvSpPr>
            <a:spLocks noGrp="1"/>
          </p:cNvSpPr>
          <p:nvPr>
            <p:ph type="dt" sz="half" idx="10"/>
          </p:nvPr>
        </p:nvSpPr>
        <p:spPr/>
        <p:txBody>
          <a:bodyPr/>
          <a:lstStyle>
            <a:lvl1pPr>
              <a:defRPr/>
            </a:lvl1pPr>
          </a:lstStyle>
          <a:p>
            <a:pPr>
              <a:defRPr/>
            </a:pPr>
            <a:fld id="{089FCF6B-48A3-406F-B4C4-BC9FB7CC1F08}" type="datetimeFigureOut">
              <a:rPr lang="en-US"/>
              <a:pPr>
                <a:defRPr/>
              </a:pPr>
              <a:t>5/9/2020</a:t>
            </a:fld>
            <a:endParaRPr lang="en-US" dirty="0"/>
          </a:p>
        </p:txBody>
      </p:sp>
      <p:sp>
        <p:nvSpPr>
          <p:cNvPr id="5" name="Footer Placeholder 4">
            <a:extLst>
              <a:ext uri="{FF2B5EF4-FFF2-40B4-BE49-F238E27FC236}">
                <a16:creationId xmlns:a16="http://schemas.microsoft.com/office/drawing/2014/main" id="{3994EA4C-75B2-4D5E-9462-A27791C84438}"/>
              </a:ext>
            </a:extLst>
          </p:cNvPr>
          <p:cNvSpPr>
            <a:spLocks noGrp="1"/>
          </p:cNvSpPr>
          <p:nvPr>
            <p:ph type="ftr" sz="quarter" idx="11"/>
          </p:nvPr>
        </p:nvSpPr>
        <p:spPr/>
        <p:txBody>
          <a:bodyPr/>
          <a:lstStyle>
            <a:lvl1pPr>
              <a:defRPr dirty="0"/>
            </a:lvl1pPr>
          </a:lstStyle>
          <a:p>
            <a:pPr>
              <a:defRPr/>
            </a:pPr>
            <a:endParaRPr lang="en-US"/>
          </a:p>
        </p:txBody>
      </p:sp>
      <p:sp>
        <p:nvSpPr>
          <p:cNvPr id="6" name="Slide Number Placeholder 5">
            <a:extLst>
              <a:ext uri="{FF2B5EF4-FFF2-40B4-BE49-F238E27FC236}">
                <a16:creationId xmlns:a16="http://schemas.microsoft.com/office/drawing/2014/main" id="{4A89A8D6-62B4-43AC-963E-DE034A34AD2D}"/>
              </a:ext>
            </a:extLst>
          </p:cNvPr>
          <p:cNvSpPr>
            <a:spLocks noGrp="1"/>
          </p:cNvSpPr>
          <p:nvPr>
            <p:ph type="sldNum" sz="quarter" idx="12"/>
          </p:nvPr>
        </p:nvSpPr>
        <p:spPr/>
        <p:txBody>
          <a:bodyPr/>
          <a:lstStyle>
            <a:lvl1pPr>
              <a:defRPr>
                <a:solidFill>
                  <a:srgbClr val="D1EAEE"/>
                </a:solidFill>
              </a:defRPr>
            </a:lvl1pPr>
          </a:lstStyle>
          <a:p>
            <a:fld id="{022EBC3B-42D5-438A-ACA9-CBA337426CAB}" type="slidenum">
              <a:rPr lang="en-US" altLang="en-US"/>
              <a:pPr/>
              <a:t>‹#›</a:t>
            </a:fld>
            <a:endParaRPr lang="en-US" altLang="en-US"/>
          </a:p>
        </p:txBody>
      </p:sp>
    </p:spTree>
    <p:extLst>
      <p:ext uri="{BB962C8B-B14F-4D97-AF65-F5344CB8AC3E}">
        <p14:creationId xmlns:p14="http://schemas.microsoft.com/office/powerpoint/2010/main" val="164360536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a:extLst>
              <a:ext uri="{FF2B5EF4-FFF2-40B4-BE49-F238E27FC236}">
                <a16:creationId xmlns:a16="http://schemas.microsoft.com/office/drawing/2014/main" id="{2E225CC9-21F7-46EF-96D8-A525E3E29B37}"/>
              </a:ext>
            </a:extLst>
          </p:cNvPr>
          <p:cNvSpPr>
            <a:spLocks noGrp="1"/>
          </p:cNvSpPr>
          <p:nvPr>
            <p:ph type="dt" sz="half" idx="10"/>
          </p:nvPr>
        </p:nvSpPr>
        <p:spPr/>
        <p:txBody>
          <a:bodyPr/>
          <a:lstStyle>
            <a:lvl1pPr>
              <a:defRPr/>
            </a:lvl1pPr>
          </a:lstStyle>
          <a:p>
            <a:pPr>
              <a:defRPr/>
            </a:pPr>
            <a:fld id="{36C99A0C-1104-43D1-ADE2-56447B48496F}" type="datetimeFigureOut">
              <a:rPr lang="en-US"/>
              <a:pPr>
                <a:defRPr/>
              </a:pPr>
              <a:t>5/9/2020</a:t>
            </a:fld>
            <a:endParaRPr lang="en-US" dirty="0"/>
          </a:p>
        </p:txBody>
      </p:sp>
      <p:sp>
        <p:nvSpPr>
          <p:cNvPr id="6" name="Footer Placeholder 21">
            <a:extLst>
              <a:ext uri="{FF2B5EF4-FFF2-40B4-BE49-F238E27FC236}">
                <a16:creationId xmlns:a16="http://schemas.microsoft.com/office/drawing/2014/main" id="{D787EED3-4069-43C5-89CE-3B7DF836DA5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17">
            <a:extLst>
              <a:ext uri="{FF2B5EF4-FFF2-40B4-BE49-F238E27FC236}">
                <a16:creationId xmlns:a16="http://schemas.microsoft.com/office/drawing/2014/main" id="{B138D75C-5700-4E35-A183-2B5DDA02133B}"/>
              </a:ext>
            </a:extLst>
          </p:cNvPr>
          <p:cNvSpPr>
            <a:spLocks noGrp="1"/>
          </p:cNvSpPr>
          <p:nvPr>
            <p:ph type="sldNum" sz="quarter" idx="12"/>
          </p:nvPr>
        </p:nvSpPr>
        <p:spPr/>
        <p:txBody>
          <a:bodyPr/>
          <a:lstStyle>
            <a:lvl1pPr>
              <a:defRPr/>
            </a:lvl1pPr>
          </a:lstStyle>
          <a:p>
            <a:fld id="{5231002F-8DCB-4585-88B1-17F723761CD7}" type="slidenum">
              <a:rPr lang="en-US" altLang="en-US"/>
              <a:pPr/>
              <a:t>‹#›</a:t>
            </a:fld>
            <a:endParaRPr lang="en-US" altLang="en-US"/>
          </a:p>
        </p:txBody>
      </p:sp>
    </p:spTree>
    <p:extLst>
      <p:ext uri="{BB962C8B-B14F-4D97-AF65-F5344CB8AC3E}">
        <p14:creationId xmlns:p14="http://schemas.microsoft.com/office/powerpoint/2010/main" val="3360421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a:extLst>
              <a:ext uri="{FF2B5EF4-FFF2-40B4-BE49-F238E27FC236}">
                <a16:creationId xmlns:a16="http://schemas.microsoft.com/office/drawing/2014/main" id="{1117554D-136B-424D-883F-FDD945614CB7}"/>
              </a:ext>
            </a:extLst>
          </p:cNvPr>
          <p:cNvSpPr>
            <a:spLocks noGrp="1"/>
          </p:cNvSpPr>
          <p:nvPr>
            <p:ph type="dt" sz="half" idx="10"/>
          </p:nvPr>
        </p:nvSpPr>
        <p:spPr/>
        <p:txBody>
          <a:bodyPr/>
          <a:lstStyle>
            <a:lvl1pPr>
              <a:defRPr/>
            </a:lvl1pPr>
          </a:lstStyle>
          <a:p>
            <a:pPr>
              <a:defRPr/>
            </a:pPr>
            <a:fld id="{2D667002-ABBD-41CF-A89D-1D451B4B27FF}" type="datetimeFigureOut">
              <a:rPr lang="en-US"/>
              <a:pPr>
                <a:defRPr/>
              </a:pPr>
              <a:t>5/9/2020</a:t>
            </a:fld>
            <a:endParaRPr lang="en-US" dirty="0"/>
          </a:p>
        </p:txBody>
      </p:sp>
      <p:sp>
        <p:nvSpPr>
          <p:cNvPr id="8" name="Footer Placeholder 21">
            <a:extLst>
              <a:ext uri="{FF2B5EF4-FFF2-40B4-BE49-F238E27FC236}">
                <a16:creationId xmlns:a16="http://schemas.microsoft.com/office/drawing/2014/main" id="{2C9A258B-29D4-493A-91AF-252C3B5C192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17">
            <a:extLst>
              <a:ext uri="{FF2B5EF4-FFF2-40B4-BE49-F238E27FC236}">
                <a16:creationId xmlns:a16="http://schemas.microsoft.com/office/drawing/2014/main" id="{DAE9A3F8-4B62-40C2-BF68-AC82F7BE095E}"/>
              </a:ext>
            </a:extLst>
          </p:cNvPr>
          <p:cNvSpPr>
            <a:spLocks noGrp="1"/>
          </p:cNvSpPr>
          <p:nvPr>
            <p:ph type="sldNum" sz="quarter" idx="12"/>
          </p:nvPr>
        </p:nvSpPr>
        <p:spPr/>
        <p:txBody>
          <a:bodyPr/>
          <a:lstStyle>
            <a:lvl1pPr>
              <a:defRPr/>
            </a:lvl1pPr>
          </a:lstStyle>
          <a:p>
            <a:fld id="{8EB31E83-4B27-417C-8CA2-3C9A70BAB85D}" type="slidenum">
              <a:rPr lang="en-US" altLang="en-US"/>
              <a:pPr/>
              <a:t>‹#›</a:t>
            </a:fld>
            <a:endParaRPr lang="en-US" altLang="en-US"/>
          </a:p>
        </p:txBody>
      </p:sp>
    </p:spTree>
    <p:extLst>
      <p:ext uri="{BB962C8B-B14F-4D97-AF65-F5344CB8AC3E}">
        <p14:creationId xmlns:p14="http://schemas.microsoft.com/office/powerpoint/2010/main" val="3804644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a:extLst>
              <a:ext uri="{FF2B5EF4-FFF2-40B4-BE49-F238E27FC236}">
                <a16:creationId xmlns:a16="http://schemas.microsoft.com/office/drawing/2014/main" id="{9C2C7FE7-57BA-4633-A5F0-57536D041D94}"/>
              </a:ext>
            </a:extLst>
          </p:cNvPr>
          <p:cNvSpPr>
            <a:spLocks noGrp="1"/>
          </p:cNvSpPr>
          <p:nvPr>
            <p:ph type="dt" sz="half" idx="10"/>
          </p:nvPr>
        </p:nvSpPr>
        <p:spPr/>
        <p:txBody>
          <a:bodyPr/>
          <a:lstStyle>
            <a:lvl1pPr>
              <a:defRPr/>
            </a:lvl1pPr>
          </a:lstStyle>
          <a:p>
            <a:pPr>
              <a:defRPr/>
            </a:pPr>
            <a:fld id="{17EDEFB1-68F7-4ACE-85DF-DFFEA1BC2B82}" type="datetimeFigureOut">
              <a:rPr lang="en-US"/>
              <a:pPr>
                <a:defRPr/>
              </a:pPr>
              <a:t>5/9/2020</a:t>
            </a:fld>
            <a:endParaRPr lang="en-US" dirty="0"/>
          </a:p>
        </p:txBody>
      </p:sp>
      <p:sp>
        <p:nvSpPr>
          <p:cNvPr id="4" name="Footer Placeholder 21">
            <a:extLst>
              <a:ext uri="{FF2B5EF4-FFF2-40B4-BE49-F238E27FC236}">
                <a16:creationId xmlns:a16="http://schemas.microsoft.com/office/drawing/2014/main" id="{9FC0D8C9-E712-4E81-AB75-D9150EA3CED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17">
            <a:extLst>
              <a:ext uri="{FF2B5EF4-FFF2-40B4-BE49-F238E27FC236}">
                <a16:creationId xmlns:a16="http://schemas.microsoft.com/office/drawing/2014/main" id="{B94B8375-ADAA-4C7E-945E-78C4B0F69A99}"/>
              </a:ext>
            </a:extLst>
          </p:cNvPr>
          <p:cNvSpPr>
            <a:spLocks noGrp="1"/>
          </p:cNvSpPr>
          <p:nvPr>
            <p:ph type="sldNum" sz="quarter" idx="12"/>
          </p:nvPr>
        </p:nvSpPr>
        <p:spPr/>
        <p:txBody>
          <a:bodyPr/>
          <a:lstStyle>
            <a:lvl1pPr>
              <a:defRPr/>
            </a:lvl1pPr>
          </a:lstStyle>
          <a:p>
            <a:fld id="{E3E27059-4C96-47F1-B9DA-959D6C7DFC28}" type="slidenum">
              <a:rPr lang="en-US" altLang="en-US"/>
              <a:pPr/>
              <a:t>‹#›</a:t>
            </a:fld>
            <a:endParaRPr lang="en-US" altLang="en-US"/>
          </a:p>
        </p:txBody>
      </p:sp>
    </p:spTree>
    <p:extLst>
      <p:ext uri="{BB962C8B-B14F-4D97-AF65-F5344CB8AC3E}">
        <p14:creationId xmlns:p14="http://schemas.microsoft.com/office/powerpoint/2010/main" val="8985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2F4CCDC4-DA0F-40FB-B59C-22424FC15AD4}"/>
              </a:ext>
            </a:extLst>
          </p:cNvPr>
          <p:cNvSpPr>
            <a:spLocks noGrp="1"/>
          </p:cNvSpPr>
          <p:nvPr>
            <p:ph type="dt" sz="half" idx="10"/>
          </p:nvPr>
        </p:nvSpPr>
        <p:spPr/>
        <p:txBody>
          <a:bodyPr/>
          <a:lstStyle>
            <a:lvl1pPr>
              <a:defRPr/>
            </a:lvl1pPr>
          </a:lstStyle>
          <a:p>
            <a:pPr>
              <a:defRPr/>
            </a:pPr>
            <a:fld id="{8CB1C9A8-D4BD-4A99-8576-EBE6DCA77A6C}" type="datetimeFigureOut">
              <a:rPr lang="en-US"/>
              <a:pPr>
                <a:defRPr/>
              </a:pPr>
              <a:t>5/9/2020</a:t>
            </a:fld>
            <a:endParaRPr lang="en-US" dirty="0"/>
          </a:p>
        </p:txBody>
      </p:sp>
      <p:sp>
        <p:nvSpPr>
          <p:cNvPr id="3" name="Footer Placeholder 21">
            <a:extLst>
              <a:ext uri="{FF2B5EF4-FFF2-40B4-BE49-F238E27FC236}">
                <a16:creationId xmlns:a16="http://schemas.microsoft.com/office/drawing/2014/main" id="{9868D154-786F-4018-B4D8-E6B06CCB902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17">
            <a:extLst>
              <a:ext uri="{FF2B5EF4-FFF2-40B4-BE49-F238E27FC236}">
                <a16:creationId xmlns:a16="http://schemas.microsoft.com/office/drawing/2014/main" id="{25D6229B-D7E7-4EC9-B9B8-CC5E3AF4B153}"/>
              </a:ext>
            </a:extLst>
          </p:cNvPr>
          <p:cNvSpPr>
            <a:spLocks noGrp="1"/>
          </p:cNvSpPr>
          <p:nvPr>
            <p:ph type="sldNum" sz="quarter" idx="12"/>
          </p:nvPr>
        </p:nvSpPr>
        <p:spPr/>
        <p:txBody>
          <a:bodyPr/>
          <a:lstStyle>
            <a:lvl1pPr>
              <a:defRPr/>
            </a:lvl1pPr>
          </a:lstStyle>
          <a:p>
            <a:fld id="{91B0DD9A-A60D-4E2A-B0D4-5A61EA72A13E}" type="slidenum">
              <a:rPr lang="en-US" altLang="en-US"/>
              <a:pPr/>
              <a:t>‹#›</a:t>
            </a:fld>
            <a:endParaRPr lang="en-US" altLang="en-US"/>
          </a:p>
        </p:txBody>
      </p:sp>
    </p:spTree>
    <p:extLst>
      <p:ext uri="{BB962C8B-B14F-4D97-AF65-F5344CB8AC3E}">
        <p14:creationId xmlns:p14="http://schemas.microsoft.com/office/powerpoint/2010/main" val="1200250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a:extLst>
              <a:ext uri="{FF2B5EF4-FFF2-40B4-BE49-F238E27FC236}">
                <a16:creationId xmlns:a16="http://schemas.microsoft.com/office/drawing/2014/main" id="{6B8B15FC-2837-43D4-905C-82598CDDC752}"/>
              </a:ext>
            </a:extLst>
          </p:cNvPr>
          <p:cNvSpPr>
            <a:spLocks noGrp="1"/>
          </p:cNvSpPr>
          <p:nvPr>
            <p:ph type="dt" sz="half" idx="10"/>
          </p:nvPr>
        </p:nvSpPr>
        <p:spPr/>
        <p:txBody>
          <a:bodyPr/>
          <a:lstStyle>
            <a:lvl1pPr>
              <a:defRPr/>
            </a:lvl1pPr>
          </a:lstStyle>
          <a:p>
            <a:pPr>
              <a:defRPr/>
            </a:pPr>
            <a:fld id="{2DD7FA18-AF96-47D3-8628-9CE78D63D447}" type="datetimeFigureOut">
              <a:rPr lang="en-US"/>
              <a:pPr>
                <a:defRPr/>
              </a:pPr>
              <a:t>5/9/2020</a:t>
            </a:fld>
            <a:endParaRPr lang="en-US" dirty="0"/>
          </a:p>
        </p:txBody>
      </p:sp>
      <p:sp>
        <p:nvSpPr>
          <p:cNvPr id="6" name="Footer Placeholder 21">
            <a:extLst>
              <a:ext uri="{FF2B5EF4-FFF2-40B4-BE49-F238E27FC236}">
                <a16:creationId xmlns:a16="http://schemas.microsoft.com/office/drawing/2014/main" id="{D9562C12-6F4A-4C45-A3ED-72DB51F842F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17">
            <a:extLst>
              <a:ext uri="{FF2B5EF4-FFF2-40B4-BE49-F238E27FC236}">
                <a16:creationId xmlns:a16="http://schemas.microsoft.com/office/drawing/2014/main" id="{C4CF3C59-CBDD-485C-874B-F1A4B2FEAE53}"/>
              </a:ext>
            </a:extLst>
          </p:cNvPr>
          <p:cNvSpPr>
            <a:spLocks noGrp="1"/>
          </p:cNvSpPr>
          <p:nvPr>
            <p:ph type="sldNum" sz="quarter" idx="12"/>
          </p:nvPr>
        </p:nvSpPr>
        <p:spPr/>
        <p:txBody>
          <a:bodyPr/>
          <a:lstStyle>
            <a:lvl1pPr>
              <a:defRPr/>
            </a:lvl1pPr>
          </a:lstStyle>
          <a:p>
            <a:fld id="{B89E8C12-AA44-4CC8-9B15-F9380631DFE6}" type="slidenum">
              <a:rPr lang="en-US" altLang="en-US"/>
              <a:pPr/>
              <a:t>‹#›</a:t>
            </a:fld>
            <a:endParaRPr lang="en-US" altLang="en-US"/>
          </a:p>
        </p:txBody>
      </p:sp>
    </p:spTree>
    <p:extLst>
      <p:ext uri="{BB962C8B-B14F-4D97-AF65-F5344CB8AC3E}">
        <p14:creationId xmlns:p14="http://schemas.microsoft.com/office/powerpoint/2010/main" val="2472447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13">
            <a:extLst>
              <a:ext uri="{FF2B5EF4-FFF2-40B4-BE49-F238E27FC236}">
                <a16:creationId xmlns:a16="http://schemas.microsoft.com/office/drawing/2014/main" id="{FF5283CC-B627-4026-92E4-FD1AA3EDA439}"/>
              </a:ext>
            </a:extLst>
          </p:cNvPr>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ight Triangle 5">
            <a:extLst>
              <a:ext uri="{FF2B5EF4-FFF2-40B4-BE49-F238E27FC236}">
                <a16:creationId xmlns:a16="http://schemas.microsoft.com/office/drawing/2014/main" id="{6DEE58F1-1225-4137-8910-9AB79B4B1203}"/>
              </a:ext>
            </a:extLst>
          </p:cNvPr>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Freeform 15">
            <a:extLst>
              <a:ext uri="{FF2B5EF4-FFF2-40B4-BE49-F238E27FC236}">
                <a16:creationId xmlns:a16="http://schemas.microsoft.com/office/drawing/2014/main" id="{437D4C86-17C4-4C0E-A881-69448056C821}"/>
              </a:ext>
            </a:extLst>
          </p:cNvPr>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cs typeface="+mn-cs"/>
            </a:endParaRPr>
          </a:p>
        </p:txBody>
      </p:sp>
      <p:sp>
        <p:nvSpPr>
          <p:cNvPr id="8" name="Freeform 16">
            <a:extLst>
              <a:ext uri="{FF2B5EF4-FFF2-40B4-BE49-F238E27FC236}">
                <a16:creationId xmlns:a16="http://schemas.microsoft.com/office/drawing/2014/main" id="{D0F0E791-8631-47E0-8ADE-549FBCC79B73}"/>
              </a:ext>
            </a:extLst>
          </p:cNvPr>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a:t>Click icon to add picture</a:t>
            </a:r>
          </a:p>
        </p:txBody>
      </p:sp>
      <p:sp>
        <p:nvSpPr>
          <p:cNvPr id="9" name="Date Placeholder 4">
            <a:extLst>
              <a:ext uri="{FF2B5EF4-FFF2-40B4-BE49-F238E27FC236}">
                <a16:creationId xmlns:a16="http://schemas.microsoft.com/office/drawing/2014/main" id="{8D90F8C6-E2B8-4866-AFC9-B8B8F746BA1A}"/>
              </a:ext>
            </a:extLst>
          </p:cNvPr>
          <p:cNvSpPr>
            <a:spLocks noGrp="1"/>
          </p:cNvSpPr>
          <p:nvPr>
            <p:ph type="dt" sz="half" idx="10"/>
          </p:nvPr>
        </p:nvSpPr>
        <p:spPr/>
        <p:txBody>
          <a:bodyPr/>
          <a:lstStyle>
            <a:lvl1pPr>
              <a:defRPr/>
            </a:lvl1pPr>
          </a:lstStyle>
          <a:p>
            <a:pPr>
              <a:defRPr/>
            </a:pPr>
            <a:fld id="{C15308A8-EB35-456F-B187-214981A8922A}" type="datetimeFigureOut">
              <a:rPr lang="en-US"/>
              <a:pPr>
                <a:defRPr/>
              </a:pPr>
              <a:t>5/9/2020</a:t>
            </a:fld>
            <a:endParaRPr lang="en-US" dirty="0"/>
          </a:p>
        </p:txBody>
      </p:sp>
      <p:sp>
        <p:nvSpPr>
          <p:cNvPr id="10" name="Footer Placeholder 5">
            <a:extLst>
              <a:ext uri="{FF2B5EF4-FFF2-40B4-BE49-F238E27FC236}">
                <a16:creationId xmlns:a16="http://schemas.microsoft.com/office/drawing/2014/main" id="{D14811BD-5E73-4A4B-85C2-88ADFFFAD5AE}"/>
              </a:ext>
            </a:extLst>
          </p:cNvPr>
          <p:cNvSpPr>
            <a:spLocks noGrp="1"/>
          </p:cNvSpPr>
          <p:nvPr>
            <p:ph type="ftr" sz="quarter" idx="11"/>
          </p:nvPr>
        </p:nvSpPr>
        <p:spPr/>
        <p:txBody>
          <a:bodyPr/>
          <a:lstStyle>
            <a:lvl1pPr>
              <a:defRPr dirty="0"/>
            </a:lvl1pPr>
          </a:lstStyle>
          <a:p>
            <a:pPr>
              <a:defRPr/>
            </a:pPr>
            <a:endParaRPr lang="en-US"/>
          </a:p>
        </p:txBody>
      </p:sp>
      <p:sp>
        <p:nvSpPr>
          <p:cNvPr id="11" name="Slide Number Placeholder 6">
            <a:extLst>
              <a:ext uri="{FF2B5EF4-FFF2-40B4-BE49-F238E27FC236}">
                <a16:creationId xmlns:a16="http://schemas.microsoft.com/office/drawing/2014/main" id="{C3DE23DC-F474-4B7A-BFDB-6DFD7FB7E16F}"/>
              </a:ext>
            </a:extLst>
          </p:cNvPr>
          <p:cNvSpPr>
            <a:spLocks noGrp="1"/>
          </p:cNvSpPr>
          <p:nvPr>
            <p:ph type="sldNum" sz="quarter" idx="12"/>
          </p:nvPr>
        </p:nvSpPr>
        <p:spPr>
          <a:xfrm>
            <a:off x="8077200" y="6356350"/>
            <a:ext cx="609600" cy="365125"/>
          </a:xfrm>
        </p:spPr>
        <p:txBody>
          <a:bodyPr/>
          <a:lstStyle>
            <a:lvl1pPr>
              <a:defRPr/>
            </a:lvl1pPr>
          </a:lstStyle>
          <a:p>
            <a:fld id="{B4C13018-95EF-446E-8FCF-FED22A4329AE}" type="slidenum">
              <a:rPr lang="en-US" altLang="en-US"/>
              <a:pPr/>
              <a:t>‹#›</a:t>
            </a:fld>
            <a:endParaRPr lang="en-US" altLang="en-US"/>
          </a:p>
        </p:txBody>
      </p:sp>
    </p:spTree>
    <p:extLst>
      <p:ext uri="{BB962C8B-B14F-4D97-AF65-F5344CB8AC3E}">
        <p14:creationId xmlns:p14="http://schemas.microsoft.com/office/powerpoint/2010/main" val="1707246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ECF09B43-E5D8-4D08-993C-D7CA21EFE9E3}"/>
              </a:ext>
            </a:extLst>
          </p:cNvPr>
          <p:cNvSpPr>
            <a:spLocks noGrp="1"/>
          </p:cNvSpPr>
          <p:nvPr>
            <p:ph type="dt" sz="half" idx="10"/>
          </p:nvPr>
        </p:nvSpPr>
        <p:spPr/>
        <p:txBody>
          <a:bodyPr/>
          <a:lstStyle>
            <a:lvl1pPr>
              <a:defRPr/>
            </a:lvl1pPr>
          </a:lstStyle>
          <a:p>
            <a:pPr>
              <a:defRPr/>
            </a:pPr>
            <a:fld id="{9063183D-B488-4E6C-97AF-F4E0090D83C8}" type="datetimeFigureOut">
              <a:rPr lang="en-US"/>
              <a:pPr>
                <a:defRPr/>
              </a:pPr>
              <a:t>5/9/2020</a:t>
            </a:fld>
            <a:endParaRPr lang="en-US" dirty="0"/>
          </a:p>
        </p:txBody>
      </p:sp>
      <p:sp>
        <p:nvSpPr>
          <p:cNvPr id="5" name="Footer Placeholder 21">
            <a:extLst>
              <a:ext uri="{FF2B5EF4-FFF2-40B4-BE49-F238E27FC236}">
                <a16:creationId xmlns:a16="http://schemas.microsoft.com/office/drawing/2014/main" id="{5DA2CA2D-951B-4BFC-B870-A4F6083891F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BC5B08BD-E08A-45EF-81DF-A20556107E02}"/>
              </a:ext>
            </a:extLst>
          </p:cNvPr>
          <p:cNvSpPr>
            <a:spLocks noGrp="1"/>
          </p:cNvSpPr>
          <p:nvPr>
            <p:ph type="sldNum" sz="quarter" idx="12"/>
          </p:nvPr>
        </p:nvSpPr>
        <p:spPr/>
        <p:txBody>
          <a:bodyPr/>
          <a:lstStyle>
            <a:lvl1pPr>
              <a:defRPr/>
            </a:lvl1pPr>
          </a:lstStyle>
          <a:p>
            <a:fld id="{5FF4D2BD-EF88-4050-A639-96FCDE729CE0}" type="slidenum">
              <a:rPr lang="en-US" altLang="en-US"/>
              <a:pPr/>
              <a:t>‹#›</a:t>
            </a:fld>
            <a:endParaRPr lang="en-US" altLang="en-US"/>
          </a:p>
        </p:txBody>
      </p:sp>
    </p:spTree>
    <p:extLst>
      <p:ext uri="{BB962C8B-B14F-4D97-AF65-F5344CB8AC3E}">
        <p14:creationId xmlns:p14="http://schemas.microsoft.com/office/powerpoint/2010/main" val="2764171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9DF4FE4C-AC04-407E-B913-F875BBDFCAAE}"/>
              </a:ext>
            </a:extLst>
          </p:cNvPr>
          <p:cNvSpPr>
            <a:spLocks noGrp="1"/>
          </p:cNvSpPr>
          <p:nvPr>
            <p:ph type="dt" sz="half" idx="10"/>
          </p:nvPr>
        </p:nvSpPr>
        <p:spPr/>
        <p:txBody>
          <a:bodyPr/>
          <a:lstStyle>
            <a:lvl1pPr>
              <a:defRPr/>
            </a:lvl1pPr>
          </a:lstStyle>
          <a:p>
            <a:pPr>
              <a:defRPr/>
            </a:pPr>
            <a:fld id="{77BE3733-9F5E-46CB-A28F-6990CD8B25B0}" type="datetimeFigureOut">
              <a:rPr lang="en-US"/>
              <a:pPr>
                <a:defRPr/>
              </a:pPr>
              <a:t>5/9/2020</a:t>
            </a:fld>
            <a:endParaRPr lang="en-US" dirty="0"/>
          </a:p>
        </p:txBody>
      </p:sp>
      <p:sp>
        <p:nvSpPr>
          <p:cNvPr id="5" name="Footer Placeholder 21">
            <a:extLst>
              <a:ext uri="{FF2B5EF4-FFF2-40B4-BE49-F238E27FC236}">
                <a16:creationId xmlns:a16="http://schemas.microsoft.com/office/drawing/2014/main" id="{C5086F34-B4FD-4451-BB55-128303B906E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DE6938D4-02AC-4193-A266-029496B61B30}"/>
              </a:ext>
            </a:extLst>
          </p:cNvPr>
          <p:cNvSpPr>
            <a:spLocks noGrp="1"/>
          </p:cNvSpPr>
          <p:nvPr>
            <p:ph type="sldNum" sz="quarter" idx="12"/>
          </p:nvPr>
        </p:nvSpPr>
        <p:spPr/>
        <p:txBody>
          <a:bodyPr/>
          <a:lstStyle>
            <a:lvl1pPr>
              <a:defRPr/>
            </a:lvl1pPr>
          </a:lstStyle>
          <a:p>
            <a:fld id="{D38C437A-F505-4C44-92ED-CFC0F0D472CE}" type="slidenum">
              <a:rPr lang="en-US" altLang="en-US"/>
              <a:pPr/>
              <a:t>‹#›</a:t>
            </a:fld>
            <a:endParaRPr lang="en-US" altLang="en-US"/>
          </a:p>
        </p:txBody>
      </p:sp>
    </p:spTree>
    <p:extLst>
      <p:ext uri="{BB962C8B-B14F-4D97-AF65-F5344CB8AC3E}">
        <p14:creationId xmlns:p14="http://schemas.microsoft.com/office/powerpoint/2010/main" val="2755744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F5129B70-0051-4CE7-9404-1A7A25C1C416}"/>
              </a:ext>
            </a:extLst>
          </p:cNvPr>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cs typeface="+mn-cs"/>
            </a:endParaRPr>
          </a:p>
        </p:txBody>
      </p:sp>
      <p:sp>
        <p:nvSpPr>
          <p:cNvPr id="8" name="Freeform 7">
            <a:extLst>
              <a:ext uri="{FF2B5EF4-FFF2-40B4-BE49-F238E27FC236}">
                <a16:creationId xmlns:a16="http://schemas.microsoft.com/office/drawing/2014/main" id="{F05973BD-87A1-4F96-BD6E-1870586C70D6}"/>
              </a:ext>
            </a:extLst>
          </p:cNvPr>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cs typeface="+mn-cs"/>
            </a:endParaRPr>
          </a:p>
        </p:txBody>
      </p:sp>
      <p:sp>
        <p:nvSpPr>
          <p:cNvPr id="1028" name="Title Placeholder 8">
            <a:extLst>
              <a:ext uri="{FF2B5EF4-FFF2-40B4-BE49-F238E27FC236}">
                <a16:creationId xmlns:a16="http://schemas.microsoft.com/office/drawing/2014/main" id="{BA499FC0-7F3A-4892-A979-B378604C5555}"/>
              </a:ext>
            </a:extLst>
          </p:cNvPr>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1029" name="Text Placeholder 29">
            <a:extLst>
              <a:ext uri="{FF2B5EF4-FFF2-40B4-BE49-F238E27FC236}">
                <a16:creationId xmlns:a16="http://schemas.microsoft.com/office/drawing/2014/main" id="{675F95F2-947E-4D58-B202-A6C125043CB7}"/>
              </a:ext>
            </a:extLst>
          </p:cNvPr>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a:extLst>
              <a:ext uri="{FF2B5EF4-FFF2-40B4-BE49-F238E27FC236}">
                <a16:creationId xmlns:a16="http://schemas.microsoft.com/office/drawing/2014/main" id="{B40B6D1A-B589-484B-B26E-58C973F1BB3E}"/>
              </a:ext>
            </a:extLst>
          </p:cNvPr>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5403A52B-A855-4EA2-89A7-F5189514D833}" type="datetimeFigureOut">
              <a:rPr lang="en-US"/>
              <a:pPr>
                <a:defRPr/>
              </a:pPr>
              <a:t>5/9/2020</a:t>
            </a:fld>
            <a:endParaRPr lang="en-US" dirty="0"/>
          </a:p>
        </p:txBody>
      </p:sp>
      <p:sp>
        <p:nvSpPr>
          <p:cNvPr id="22" name="Footer Placeholder 21">
            <a:extLst>
              <a:ext uri="{FF2B5EF4-FFF2-40B4-BE49-F238E27FC236}">
                <a16:creationId xmlns:a16="http://schemas.microsoft.com/office/drawing/2014/main" id="{B0FEAFBB-350D-40AC-88ED-0C8710D14F3B}"/>
              </a:ext>
            </a:extLst>
          </p:cNvPr>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dirty="0">
                <a:solidFill>
                  <a:schemeClr val="tx2">
                    <a:shade val="90000"/>
                  </a:schemeClr>
                </a:solidFill>
                <a:latin typeface="+mn-lt"/>
                <a:cs typeface="+mn-cs"/>
              </a:defRPr>
            </a:lvl1pPr>
          </a:lstStyle>
          <a:p>
            <a:pPr>
              <a:defRPr/>
            </a:pPr>
            <a:endParaRPr lang="en-US"/>
          </a:p>
        </p:txBody>
      </p:sp>
      <p:sp>
        <p:nvSpPr>
          <p:cNvPr id="18" name="Slide Number Placeholder 17">
            <a:extLst>
              <a:ext uri="{FF2B5EF4-FFF2-40B4-BE49-F238E27FC236}">
                <a16:creationId xmlns:a16="http://schemas.microsoft.com/office/drawing/2014/main" id="{6FCD8501-4C53-4989-A147-A70820E82B0F}"/>
              </a:ext>
            </a:extLst>
          </p:cNvPr>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anose="02030602050306030303" pitchFamily="18" charset="0"/>
              </a:defRPr>
            </a:lvl1pPr>
          </a:lstStyle>
          <a:p>
            <a:fld id="{265941EF-0205-47AA-9680-19D2730E2FAD}" type="slidenum">
              <a:rPr lang="en-US" altLang="en-US"/>
              <a:pPr/>
              <a:t>‹#›</a:t>
            </a:fld>
            <a:endParaRPr lang="en-US" altLang="en-US"/>
          </a:p>
        </p:txBody>
      </p:sp>
      <p:grpSp>
        <p:nvGrpSpPr>
          <p:cNvPr id="1033" name="Group 1">
            <a:extLst>
              <a:ext uri="{FF2B5EF4-FFF2-40B4-BE49-F238E27FC236}">
                <a16:creationId xmlns:a16="http://schemas.microsoft.com/office/drawing/2014/main" id="{F60210AB-D492-4F45-9D48-E92590818382}"/>
              </a:ext>
            </a:extLst>
          </p:cNvPr>
          <p:cNvGrpSpPr>
            <a:grpSpLocks/>
          </p:cNvGrpSpPr>
          <p:nvPr/>
        </p:nvGrpSpPr>
        <p:grpSpPr bwMode="auto">
          <a:xfrm>
            <a:off x="-19050" y="203200"/>
            <a:ext cx="9180513" cy="647700"/>
            <a:chOff x="-19045" y="216550"/>
            <a:chExt cx="9180548" cy="649224"/>
          </a:xfrm>
        </p:grpSpPr>
        <p:sp>
          <p:nvSpPr>
            <p:cNvPr id="12" name="Freeform 11">
              <a:extLst>
                <a:ext uri="{FF2B5EF4-FFF2-40B4-BE49-F238E27FC236}">
                  <a16:creationId xmlns:a16="http://schemas.microsoft.com/office/drawing/2014/main" id="{DBEBD21C-934A-4905-BBA6-3A05CBD22AA0}"/>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cs typeface="+mn-cs"/>
              </a:endParaRPr>
            </a:p>
          </p:txBody>
        </p:sp>
        <p:sp>
          <p:nvSpPr>
            <p:cNvPr id="13" name="Freeform 12">
              <a:extLst>
                <a:ext uri="{FF2B5EF4-FFF2-40B4-BE49-F238E27FC236}">
                  <a16:creationId xmlns:a16="http://schemas.microsoft.com/office/drawing/2014/main" id="{A24D880C-51C6-4E45-9C4C-051CDA03B126}"/>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cs typeface="+mn-cs"/>
              </a:endParaRPr>
            </a:p>
          </p:txBody>
        </p:sp>
      </p:grpSp>
    </p:spTree>
  </p:cSld>
  <p:clrMap bg1="lt1" tx1="dk1" bg2="lt2" tx2="dk2" accent1="accent1" accent2="accent2" accent3="accent3" accent4="accent4" accent5="accent5" accent6="accent6" hlink="hlink" folHlink="folHlink"/>
  <p:sldLayoutIdLst>
    <p:sldLayoutId id="2147483739" r:id="rId1"/>
    <p:sldLayoutId id="2147483731" r:id="rId2"/>
    <p:sldLayoutId id="2147483740" r:id="rId3"/>
    <p:sldLayoutId id="2147483732" r:id="rId4"/>
    <p:sldLayoutId id="2147483733" r:id="rId5"/>
    <p:sldLayoutId id="2147483734" r:id="rId6"/>
    <p:sldLayoutId id="2147483735" r:id="rId7"/>
    <p:sldLayoutId id="2147483736" r:id="rId8"/>
    <p:sldLayoutId id="2147483741" r:id="rId9"/>
    <p:sldLayoutId id="2147483737" r:id="rId10"/>
    <p:sldLayoutId id="2147483738"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theculturetrip.com/north-america/mexico/articles/a-brief-history-of-muxe-mexicos-third-gende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FCCC3-4E2E-4332-9C95-756F87C44D25}"/>
              </a:ext>
            </a:extLst>
          </p:cNvPr>
          <p:cNvSpPr>
            <a:spLocks noGrp="1"/>
          </p:cNvSpPr>
          <p:nvPr>
            <p:ph type="ctrTitle"/>
          </p:nvPr>
        </p:nvSpPr>
        <p:spPr>
          <a:ln>
            <a:miter lim="800000"/>
            <a:headEnd/>
            <a:tailEnd/>
          </a:ln>
        </p:spPr>
        <p:txBody>
          <a:bodyPr/>
          <a:lstStyle/>
          <a:p>
            <a:pPr eaLnBrk="1" fontAlgn="auto" hangingPunct="1">
              <a:spcAft>
                <a:spcPts val="0"/>
              </a:spcAft>
              <a:defRPr/>
            </a:pPr>
            <a:r>
              <a:rPr lang="en-US" dirty="0"/>
              <a:t>Class Lecture </a:t>
            </a:r>
            <a:br>
              <a:rPr lang="en-US" dirty="0"/>
            </a:br>
            <a:r>
              <a:rPr lang="en-US" dirty="0"/>
              <a:t>Week 12</a:t>
            </a:r>
          </a:p>
        </p:txBody>
      </p:sp>
      <p:sp>
        <p:nvSpPr>
          <p:cNvPr id="5123" name="Subtitle 2">
            <a:extLst>
              <a:ext uri="{FF2B5EF4-FFF2-40B4-BE49-F238E27FC236}">
                <a16:creationId xmlns:a16="http://schemas.microsoft.com/office/drawing/2014/main" id="{9E67C3DD-0665-485A-9A29-9D1C42A410A9}"/>
              </a:ext>
            </a:extLst>
          </p:cNvPr>
          <p:cNvSpPr>
            <a:spLocks noGrp="1"/>
          </p:cNvSpPr>
          <p:nvPr>
            <p:ph type="subTitle" idx="1"/>
          </p:nvPr>
        </p:nvSpPr>
        <p:spPr>
          <a:xfrm>
            <a:off x="533400" y="3228975"/>
            <a:ext cx="7854950" cy="1752600"/>
          </a:xfrm>
        </p:spPr>
        <p:txBody>
          <a:bodyPr/>
          <a:lstStyle/>
          <a:p>
            <a:pPr marR="0" eaLnBrk="1" hangingPunct="1"/>
            <a:r>
              <a:rPr lang="en-US" altLang="en-US" sz="3600"/>
              <a:t>Reproducing Gender  and Difference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A7A04654-C02D-4AFE-9643-4E2221BAE4E5}"/>
              </a:ext>
            </a:extLst>
          </p:cNvPr>
          <p:cNvSpPr>
            <a:spLocks noGrp="1"/>
          </p:cNvSpPr>
          <p:nvPr>
            <p:ph type="title"/>
          </p:nvPr>
        </p:nvSpPr>
        <p:spPr>
          <a:xfrm>
            <a:off x="228600" y="609600"/>
            <a:ext cx="8763000" cy="1295400"/>
          </a:xfrm>
        </p:spPr>
        <p:txBody>
          <a:bodyPr/>
          <a:lstStyle/>
          <a:p>
            <a:r>
              <a:rPr lang="en-US" altLang="en-US" sz="4000">
                <a:solidFill>
                  <a:srgbClr val="FFC000"/>
                </a:solidFill>
              </a:rPr>
              <a:t>Important Points to Know and take notes on</a:t>
            </a:r>
          </a:p>
        </p:txBody>
      </p:sp>
      <p:sp>
        <p:nvSpPr>
          <p:cNvPr id="3" name="Content Placeholder 2">
            <a:extLst>
              <a:ext uri="{FF2B5EF4-FFF2-40B4-BE49-F238E27FC236}">
                <a16:creationId xmlns:a16="http://schemas.microsoft.com/office/drawing/2014/main" id="{EDA4491E-3BAA-4B38-A09C-5FC788D16B26}"/>
              </a:ext>
            </a:extLst>
          </p:cNvPr>
          <p:cNvSpPr>
            <a:spLocks noGrp="1"/>
          </p:cNvSpPr>
          <p:nvPr>
            <p:ph idx="1"/>
          </p:nvPr>
        </p:nvSpPr>
        <p:spPr>
          <a:xfrm>
            <a:off x="457200" y="1905000"/>
            <a:ext cx="8229600" cy="4419600"/>
          </a:xfrm>
        </p:spPr>
        <p:txBody>
          <a:bodyPr/>
          <a:lstStyle/>
          <a:p>
            <a:pPr>
              <a:defRPr/>
            </a:pPr>
            <a:r>
              <a:rPr lang="en-US" dirty="0"/>
              <a:t>Chapter 10—Mascia-Lees</a:t>
            </a:r>
          </a:p>
          <a:p>
            <a:pPr lvl="1">
              <a:defRPr/>
            </a:pPr>
            <a:r>
              <a:rPr lang="en-US" dirty="0"/>
              <a:t>Important theories and theorists on Understanding Gender</a:t>
            </a:r>
          </a:p>
          <a:p>
            <a:pPr lvl="1">
              <a:defRPr/>
            </a:pPr>
            <a:r>
              <a:rPr lang="en-US" dirty="0"/>
              <a:t>Language and Identity</a:t>
            </a:r>
          </a:p>
          <a:p>
            <a:pPr lvl="1">
              <a:defRPr/>
            </a:pPr>
            <a:r>
              <a:rPr lang="en-US" dirty="0"/>
              <a:t>Gender Identity</a:t>
            </a:r>
          </a:p>
          <a:p>
            <a:pPr lvl="1">
              <a:defRPr/>
            </a:pPr>
            <a:r>
              <a:rPr lang="en-US" dirty="0"/>
              <a:t>Third Gender</a:t>
            </a:r>
          </a:p>
          <a:p>
            <a:pPr lvl="1">
              <a:defRPr/>
            </a:pPr>
            <a:r>
              <a:rPr lang="en-US" dirty="0"/>
              <a:t>Two Spirit </a:t>
            </a:r>
          </a:p>
          <a:p>
            <a:pPr marL="393700" lvl="1" indent="0">
              <a:buFont typeface="Wingdings 2" panose="05020102010507070707" pitchFamily="18" charset="2"/>
              <a:buNone/>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0727DE-4D22-4E60-ADE8-3A675E149554}"/>
              </a:ext>
            </a:extLst>
          </p:cNvPr>
          <p:cNvSpPr>
            <a:spLocks noGrp="1"/>
          </p:cNvSpPr>
          <p:nvPr>
            <p:ph idx="1"/>
          </p:nvPr>
        </p:nvSpPr>
        <p:spPr>
          <a:xfrm>
            <a:off x="457200" y="1676400"/>
            <a:ext cx="8229600" cy="4648200"/>
          </a:xfrm>
        </p:spPr>
        <p:txBody>
          <a:bodyPr/>
          <a:lstStyle/>
          <a:p>
            <a:pPr>
              <a:defRPr/>
            </a:pPr>
            <a:r>
              <a:rPr lang="en-US" dirty="0"/>
              <a:t>Chapter 11—Mascia-Lees</a:t>
            </a:r>
          </a:p>
          <a:p>
            <a:pPr lvl="1">
              <a:defRPr/>
            </a:pPr>
            <a:r>
              <a:rPr lang="en-US" dirty="0"/>
              <a:t> Key theories and theorists on Sex and Sexuality</a:t>
            </a:r>
          </a:p>
          <a:p>
            <a:pPr lvl="1">
              <a:defRPr/>
            </a:pPr>
            <a:r>
              <a:rPr lang="en-US" dirty="0"/>
              <a:t>Foucault on Sexuality</a:t>
            </a:r>
          </a:p>
          <a:p>
            <a:pPr lvl="1">
              <a:defRPr/>
            </a:pPr>
            <a:r>
              <a:rPr lang="en-US" dirty="0"/>
              <a:t>Queer Theory</a:t>
            </a:r>
          </a:p>
          <a:p>
            <a:pPr lvl="1">
              <a:defRPr/>
            </a:pPr>
            <a:r>
              <a:rPr lang="en-US" dirty="0"/>
              <a:t>Judith Butler and gender performativity</a:t>
            </a:r>
          </a:p>
          <a:p>
            <a:pPr lvl="1">
              <a:defRPr/>
            </a:pPr>
            <a:r>
              <a:rPr lang="en-US" dirty="0"/>
              <a:t>Reproductive Politics</a:t>
            </a:r>
          </a:p>
          <a:p>
            <a:pPr lvl="1">
              <a:defRPr/>
            </a:pPr>
            <a:r>
              <a:rPr lang="en-US" dirty="0"/>
              <a:t>Constructions/Theories on Motherhood and The Family</a:t>
            </a:r>
          </a:p>
          <a:p>
            <a:pPr lvl="1">
              <a:defRPr/>
            </a:pPr>
            <a:endParaRPr lang="en-US" dirty="0"/>
          </a:p>
          <a:p>
            <a:pPr marL="393700" lvl="1" indent="0">
              <a:buFont typeface="Wingdings 2" panose="05020102010507070707" pitchFamily="18" charset="2"/>
              <a:buNone/>
              <a:defRP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a:extLst>
              <a:ext uri="{FF2B5EF4-FFF2-40B4-BE49-F238E27FC236}">
                <a16:creationId xmlns:a16="http://schemas.microsoft.com/office/drawing/2014/main" id="{6635F241-47ED-4E73-BD0A-419C44A307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82575"/>
            <a:ext cx="8534400" cy="640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a:extLst>
              <a:ext uri="{FF2B5EF4-FFF2-40B4-BE49-F238E27FC236}">
                <a16:creationId xmlns:a16="http://schemas.microsoft.com/office/drawing/2014/main" id="{94AC3120-A073-4F41-88FF-16E878C834B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838200"/>
            <a:ext cx="7381875" cy="554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a:extLst>
              <a:ext uri="{FF2B5EF4-FFF2-40B4-BE49-F238E27FC236}">
                <a16:creationId xmlns:a16="http://schemas.microsoft.com/office/drawing/2014/main" id="{6B37E4AD-41ED-43B6-9D2F-3AFB695250B9}"/>
              </a:ext>
            </a:extLst>
          </p:cNvPr>
          <p:cNvSpPr>
            <a:spLocks noGrp="1"/>
          </p:cNvSpPr>
          <p:nvPr>
            <p:ph idx="1"/>
          </p:nvPr>
        </p:nvSpPr>
        <p:spPr>
          <a:xfrm>
            <a:off x="457200" y="990600"/>
            <a:ext cx="8229600" cy="5715000"/>
          </a:xfrm>
        </p:spPr>
        <p:txBody>
          <a:bodyPr/>
          <a:lstStyle/>
          <a:p>
            <a:r>
              <a:rPr lang="en-US" altLang="en-US"/>
              <a:t>The terms </a:t>
            </a:r>
            <a:r>
              <a:rPr lang="en-US" altLang="en-US" b="1"/>
              <a:t>third gender</a:t>
            </a:r>
            <a:r>
              <a:rPr lang="en-US" altLang="en-US"/>
              <a:t> and </a:t>
            </a:r>
            <a:r>
              <a:rPr lang="en-US" altLang="en-US" b="1"/>
              <a:t>third sex</a:t>
            </a:r>
            <a:r>
              <a:rPr lang="en-US" altLang="en-US"/>
              <a:t> arose from attempts to describe individuals or societies whose sex, gender role, gender identity or sexual orientation  does not fit within a binary scheme of (heterosexual) male and female.</a:t>
            </a:r>
          </a:p>
          <a:p>
            <a:r>
              <a:rPr lang="en-US" altLang="en-US"/>
              <a:t> It may represent an intermediate state between men and women, a state of being both (such as "the spirit of a man in the body of a woman"), the state of being neither (neuter), the ability to cross or swap genders, or another category altogether independent of male and female. </a:t>
            </a:r>
          </a:p>
          <a:p>
            <a:r>
              <a:rPr lang="en-US" altLang="en-US"/>
              <a:t>This last definition is favored by those who argue for a strict interpretation of the "third gender" concept.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408A3466-6BF3-42BC-A7AA-D4B36E1A5740}"/>
              </a:ext>
            </a:extLst>
          </p:cNvPr>
          <p:cNvSpPr>
            <a:spLocks noGrp="1"/>
          </p:cNvSpPr>
          <p:nvPr>
            <p:ph type="title"/>
          </p:nvPr>
        </p:nvSpPr>
        <p:spPr>
          <a:xfrm>
            <a:off x="228600" y="228600"/>
            <a:ext cx="8343900" cy="1371600"/>
          </a:xfrm>
        </p:spPr>
        <p:txBody>
          <a:bodyPr/>
          <a:lstStyle/>
          <a:p>
            <a:r>
              <a:rPr lang="en-US" altLang="en-US" sz="2000" b="1"/>
              <a:t>      </a:t>
            </a:r>
            <a:br>
              <a:rPr lang="en-US" altLang="en-US" sz="2000" b="1"/>
            </a:br>
            <a:br>
              <a:rPr lang="en-US" altLang="en-US" sz="2000" b="1"/>
            </a:br>
            <a:br>
              <a:rPr lang="en-US" altLang="en-US" sz="2000" b="1"/>
            </a:br>
            <a:br>
              <a:rPr lang="en-US" altLang="en-US" sz="2000" b="1"/>
            </a:br>
            <a:br>
              <a:rPr lang="en-US" altLang="en-US" sz="2000" b="1"/>
            </a:br>
            <a:br>
              <a:rPr lang="en-US" altLang="en-US" sz="2000" b="1"/>
            </a:br>
            <a:br>
              <a:rPr lang="en-US" altLang="en-US" sz="2000" b="1"/>
            </a:br>
            <a:br>
              <a:rPr lang="en-US" altLang="en-US" sz="2000" b="1"/>
            </a:br>
            <a:br>
              <a:rPr lang="en-US" altLang="en-US" sz="2000" b="1"/>
            </a:br>
            <a:br>
              <a:rPr lang="en-US" altLang="en-US" sz="2000" b="1"/>
            </a:br>
            <a:br>
              <a:rPr lang="en-US" altLang="en-US" sz="2000" b="1"/>
            </a:br>
            <a:br>
              <a:rPr lang="en-US" altLang="en-US" sz="2000" b="1"/>
            </a:br>
            <a:br>
              <a:rPr lang="en-US" altLang="en-US" sz="2000" b="1"/>
            </a:br>
            <a:br>
              <a:rPr lang="en-US" altLang="en-US" b="1"/>
            </a:br>
            <a:r>
              <a:rPr lang="en-US" altLang="en-US" sz="4800" b="1"/>
              <a:t>Understanding the Queer Theory</a:t>
            </a:r>
            <a:endParaRPr lang="en-US" altLang="en-US" sz="4800"/>
          </a:p>
        </p:txBody>
      </p:sp>
      <p:sp>
        <p:nvSpPr>
          <p:cNvPr id="11267" name="Content Placeholder 2">
            <a:extLst>
              <a:ext uri="{FF2B5EF4-FFF2-40B4-BE49-F238E27FC236}">
                <a16:creationId xmlns:a16="http://schemas.microsoft.com/office/drawing/2014/main" id="{693DCB92-E746-41F9-BAB0-7A83D11C9A6C}"/>
              </a:ext>
            </a:extLst>
          </p:cNvPr>
          <p:cNvSpPr>
            <a:spLocks noGrp="1"/>
          </p:cNvSpPr>
          <p:nvPr>
            <p:ph idx="1"/>
          </p:nvPr>
        </p:nvSpPr>
        <p:spPr>
          <a:xfrm>
            <a:off x="228600" y="1600200"/>
            <a:ext cx="8763000" cy="5029200"/>
          </a:xfrm>
        </p:spPr>
        <p:txBody>
          <a:bodyPr/>
          <a:lstStyle/>
          <a:p>
            <a:r>
              <a:rPr lang="en-US" altLang="en-US"/>
              <a:t>The queer theory was introduced by writers and activists in the early 1990s as the result of studies of women discrimination and treatment in the literature and the issues of queer sexuality. </a:t>
            </a:r>
          </a:p>
          <a:p>
            <a:r>
              <a:rPr lang="en-US" altLang="en-US"/>
              <a:t>This theory explores the issues like sexuality, marginalization of women and other population, and power inequality in the society as well as the culture.</a:t>
            </a:r>
          </a:p>
          <a:p>
            <a:r>
              <a:rPr lang="en-US" altLang="en-US"/>
              <a:t>The goal of this theory is to change the monolithic thoughts, taxonomies and social norms about the sexuality including the exploration of the root cause of the creation and development of those norms in the society.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525C41E3-6073-4E96-9F9D-0FCC3B5782BD}"/>
              </a:ext>
            </a:extLst>
          </p:cNvPr>
          <p:cNvSpPr>
            <a:spLocks noGrp="1"/>
          </p:cNvSpPr>
          <p:nvPr>
            <p:ph type="title"/>
          </p:nvPr>
        </p:nvSpPr>
        <p:spPr>
          <a:xfrm>
            <a:off x="457200" y="152400"/>
            <a:ext cx="8229600" cy="1782763"/>
          </a:xfrm>
        </p:spPr>
        <p:txBody>
          <a:bodyPr/>
          <a:lstStyle/>
          <a:p>
            <a:r>
              <a:rPr lang="en-US" altLang="en-US" b="1"/>
              <a:t>What is queer term</a:t>
            </a:r>
            <a:br>
              <a:rPr lang="en-US" altLang="en-US" b="1"/>
            </a:br>
            <a:endParaRPr lang="en-US" altLang="en-US"/>
          </a:p>
        </p:txBody>
      </p:sp>
      <p:sp>
        <p:nvSpPr>
          <p:cNvPr id="12291" name="Content Placeholder 2">
            <a:extLst>
              <a:ext uri="{FF2B5EF4-FFF2-40B4-BE49-F238E27FC236}">
                <a16:creationId xmlns:a16="http://schemas.microsoft.com/office/drawing/2014/main" id="{FBE2D026-F979-4C3B-9507-70E67C7B70B6}"/>
              </a:ext>
            </a:extLst>
          </p:cNvPr>
          <p:cNvSpPr>
            <a:spLocks noGrp="1"/>
          </p:cNvSpPr>
          <p:nvPr>
            <p:ph idx="1"/>
          </p:nvPr>
        </p:nvSpPr>
        <p:spPr/>
        <p:txBody>
          <a:bodyPr/>
          <a:lstStyle/>
          <a:p>
            <a:r>
              <a:rPr lang="en-US" altLang="en-US"/>
              <a:t>Queer is used as an umbrella term for sexual minorities. </a:t>
            </a:r>
          </a:p>
          <a:p>
            <a:r>
              <a:rPr lang="en-US" altLang="en-US"/>
              <a:t>These minorities are not heterosexual, so this term was originally used to show them as abnormal or strange. </a:t>
            </a:r>
          </a:p>
          <a:p>
            <a:r>
              <a:rPr lang="en-US" altLang="en-US"/>
              <a:t>It was used to show the negativity and a social discomfort towards those who have sexual relationships with the same gender. </a:t>
            </a:r>
          </a:p>
          <a:p>
            <a:r>
              <a:rPr lang="en-US" altLang="en-US"/>
              <a:t>Its use started in the late 1900s.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a:extLst>
              <a:ext uri="{FF2B5EF4-FFF2-40B4-BE49-F238E27FC236}">
                <a16:creationId xmlns:a16="http://schemas.microsoft.com/office/drawing/2014/main" id="{0EA3A904-15F4-4A47-8721-2FE325BE810F}"/>
              </a:ext>
            </a:extLst>
          </p:cNvPr>
          <p:cNvSpPr>
            <a:spLocks noGrp="1"/>
          </p:cNvSpPr>
          <p:nvPr>
            <p:ph idx="1"/>
          </p:nvPr>
        </p:nvSpPr>
        <p:spPr>
          <a:xfrm>
            <a:off x="457200" y="838200"/>
            <a:ext cx="8229600" cy="5486400"/>
          </a:xfrm>
        </p:spPr>
        <p:txBody>
          <a:bodyPr/>
          <a:lstStyle/>
          <a:p>
            <a:r>
              <a:rPr lang="en-US" altLang="en-US"/>
              <a:t>Queer sexuality is relatively new and is used when a behavior can’t be described or included within the categories of gay, lesbian, bisexual or transgender. </a:t>
            </a:r>
          </a:p>
          <a:p>
            <a:r>
              <a:rPr lang="en-US" altLang="en-US"/>
              <a:t>Since it is a new term and some people tend to call their own orientation as queer, the use of Q representing queerness or queer identity was started since 1996. </a:t>
            </a:r>
          </a:p>
          <a:p>
            <a:r>
              <a:rPr lang="en-US" altLang="en-US"/>
              <a:t>Basically, it was introduced as an addition to LGBT due to the people questioning a sexual identity when they don’t want to identify it as any of the four categories already in 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31449788-5D49-4ECB-9B0F-B816476B8B40}"/>
              </a:ext>
            </a:extLst>
          </p:cNvPr>
          <p:cNvSpPr>
            <a:spLocks noGrp="1"/>
          </p:cNvSpPr>
          <p:nvPr>
            <p:ph type="title"/>
          </p:nvPr>
        </p:nvSpPr>
        <p:spPr>
          <a:xfrm>
            <a:off x="381000" y="704850"/>
            <a:ext cx="8534400" cy="1123950"/>
          </a:xfrm>
        </p:spPr>
        <p:txBody>
          <a:bodyPr/>
          <a:lstStyle/>
          <a:p>
            <a:r>
              <a:rPr lang="en-US" altLang="en-US" sz="4000" b="1"/>
              <a:t>History and usage of queer as a term</a:t>
            </a:r>
            <a:br>
              <a:rPr lang="en-US" altLang="en-US" sz="4000" b="1"/>
            </a:br>
            <a:endParaRPr lang="en-US" altLang="en-US" sz="4000"/>
          </a:p>
        </p:txBody>
      </p:sp>
      <p:sp>
        <p:nvSpPr>
          <p:cNvPr id="14339" name="Content Placeholder 2">
            <a:extLst>
              <a:ext uri="{FF2B5EF4-FFF2-40B4-BE49-F238E27FC236}">
                <a16:creationId xmlns:a16="http://schemas.microsoft.com/office/drawing/2014/main" id="{D623D02E-6DB5-48B0-9A71-B5653455FED3}"/>
              </a:ext>
            </a:extLst>
          </p:cNvPr>
          <p:cNvSpPr>
            <a:spLocks noGrp="1"/>
          </p:cNvSpPr>
          <p:nvPr>
            <p:ph idx="1"/>
          </p:nvPr>
        </p:nvSpPr>
        <p:spPr>
          <a:xfrm>
            <a:off x="381000" y="1219200"/>
            <a:ext cx="8534400" cy="5638800"/>
          </a:xfrm>
        </p:spPr>
        <p:txBody>
          <a:bodyPr/>
          <a:lstStyle/>
          <a:p>
            <a:r>
              <a:rPr lang="en-US" altLang="en-US"/>
              <a:t>The scholars and activists started using this word to unite the community and have a distinct identity in the late 1980s. </a:t>
            </a:r>
          </a:p>
          <a:p>
            <a:r>
              <a:rPr lang="en-US" altLang="en-US"/>
              <a:t>People not willing to accept the gender identity established by the society started describing themselves as queer as a significantly large and ambiguous label as an option to the label LGBT.</a:t>
            </a:r>
          </a:p>
          <a:p>
            <a:r>
              <a:rPr lang="en-US" altLang="en-US"/>
              <a:t>For some people from the bisexual and transgender groups, queer gender seems more promising as an identity compared to the categories “gay”, “lesbian”, or “homosexual” which failed to identify their problems like isolation and alienation when considered the norms of sexuality and gender.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215FEBEF-D7D0-4E7F-BBF3-A95D6F910DBF}"/>
              </a:ext>
            </a:extLst>
          </p:cNvPr>
          <p:cNvSpPr>
            <a:spLocks noGrp="1"/>
          </p:cNvSpPr>
          <p:nvPr>
            <p:ph type="title"/>
          </p:nvPr>
        </p:nvSpPr>
        <p:spPr>
          <a:xfrm>
            <a:off x="457200" y="-76200"/>
            <a:ext cx="8229600" cy="2209800"/>
          </a:xfrm>
        </p:spPr>
        <p:txBody>
          <a:bodyPr/>
          <a:lstStyle/>
          <a:p>
            <a:r>
              <a:rPr lang="en-US" altLang="en-US" sz="4000" b="1"/>
              <a:t>What is the purpose of queer theory?</a:t>
            </a:r>
            <a:br>
              <a:rPr lang="en-US" altLang="en-US" sz="4000" b="1"/>
            </a:br>
            <a:endParaRPr lang="en-US" altLang="en-US" sz="4000"/>
          </a:p>
        </p:txBody>
      </p:sp>
      <p:sp>
        <p:nvSpPr>
          <p:cNvPr id="15363" name="Content Placeholder 2">
            <a:extLst>
              <a:ext uri="{FF2B5EF4-FFF2-40B4-BE49-F238E27FC236}">
                <a16:creationId xmlns:a16="http://schemas.microsoft.com/office/drawing/2014/main" id="{F3C61798-A731-49F1-A6E6-D890AC576967}"/>
              </a:ext>
            </a:extLst>
          </p:cNvPr>
          <p:cNvSpPr>
            <a:spLocks noGrp="1"/>
          </p:cNvSpPr>
          <p:nvPr>
            <p:ph idx="1"/>
          </p:nvPr>
        </p:nvSpPr>
        <p:spPr>
          <a:xfrm>
            <a:off x="304800" y="1752600"/>
            <a:ext cx="8382000" cy="4572000"/>
          </a:xfrm>
        </p:spPr>
        <p:txBody>
          <a:bodyPr/>
          <a:lstStyle/>
          <a:p>
            <a:r>
              <a:rPr lang="en-US" altLang="en-US"/>
              <a:t>Queer theory largely focuses on the differences between the gender, sex and desire. Basically, queerness is the term used for the bisexuality and the subject like gay and lesbian. </a:t>
            </a:r>
          </a:p>
          <a:p>
            <a:r>
              <a:rPr lang="en-US" altLang="en-US"/>
              <a:t>However, it also includes the analysis of the topics like intersex bodies and identities, cross-dressing, gender ambiguity and surgery for gender correction.</a:t>
            </a:r>
          </a:p>
          <a:p>
            <a:r>
              <a:rPr lang="en-US" altLang="en-US"/>
              <a:t>The main purpose of queer theory is to discuss the sexual orientation in the context of natural development or the set rules by the society or the belief of essentialists.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a:extLst>
              <a:ext uri="{FF2B5EF4-FFF2-40B4-BE49-F238E27FC236}">
                <a16:creationId xmlns:a16="http://schemas.microsoft.com/office/drawing/2014/main" id="{691EDCF9-F679-42AA-8DDF-6C45EDB6AAC3}"/>
              </a:ext>
            </a:extLst>
          </p:cNvPr>
          <p:cNvSpPr>
            <a:spLocks noGrp="1"/>
          </p:cNvSpPr>
          <p:nvPr>
            <p:ph idx="1"/>
          </p:nvPr>
        </p:nvSpPr>
        <p:spPr>
          <a:xfrm>
            <a:off x="457200" y="1752600"/>
            <a:ext cx="8229600" cy="4572000"/>
          </a:xfrm>
        </p:spPr>
        <p:txBody>
          <a:bodyPr/>
          <a:lstStyle/>
          <a:p>
            <a:r>
              <a:rPr lang="en-US" altLang="en-US"/>
              <a:t>Queer theory was closely associated with the gay politics of radical groups like Outrage and ACT UP. Their goal was to establish the term “queer” as a label pointing to non-assimilationist.</a:t>
            </a:r>
          </a:p>
          <a:p>
            <a:r>
              <a:rPr lang="en-US" altLang="en-US"/>
              <a:t>The queer theorists found the ways to stabilize and consolidate the queer as a label around the other identity labels in the society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7D340-39DD-4151-BB77-86121FD44E5A}"/>
              </a:ext>
            </a:extLst>
          </p:cNvPr>
          <p:cNvSpPr>
            <a:spLocks noGrp="1"/>
          </p:cNvSpPr>
          <p:nvPr>
            <p:ph type="title"/>
          </p:nvPr>
        </p:nvSpPr>
        <p:spPr>
          <a:xfrm>
            <a:off x="533400" y="914400"/>
            <a:ext cx="7772400" cy="1078992"/>
          </a:xfrm>
        </p:spPr>
        <p:txBody>
          <a:bodyPr/>
          <a:lstStyle/>
          <a:p>
            <a:pPr algn="ctr">
              <a:defRPr/>
            </a:pPr>
            <a:r>
              <a:t>Judith Butler</a:t>
            </a:r>
          </a:p>
        </p:txBody>
      </p:sp>
      <p:pic>
        <p:nvPicPr>
          <p:cNvPr id="17411" name="Picture 3">
            <a:extLst>
              <a:ext uri="{FF2B5EF4-FFF2-40B4-BE49-F238E27FC236}">
                <a16:creationId xmlns:a16="http://schemas.microsoft.com/office/drawing/2014/main" id="{10DEA5FE-2EA5-41C6-8736-EE5019A78C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09800"/>
            <a:ext cx="6172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808805-61F7-4E9E-B496-5A0B0BAB2D24}"/>
              </a:ext>
            </a:extLst>
          </p:cNvPr>
          <p:cNvSpPr>
            <a:spLocks noGrp="1"/>
          </p:cNvSpPr>
          <p:nvPr>
            <p:ph idx="1"/>
          </p:nvPr>
        </p:nvSpPr>
        <p:spPr>
          <a:xfrm>
            <a:off x="304800" y="1600200"/>
            <a:ext cx="8458200" cy="4724400"/>
          </a:xfrm>
        </p:spPr>
        <p:txBody>
          <a:bodyPr/>
          <a:lstStyle/>
          <a:p>
            <a:pPr>
              <a:defRPr/>
            </a:pPr>
            <a:r>
              <a:rPr lang="en-US" b="1" dirty="0"/>
              <a:t>Judith Butler</a:t>
            </a:r>
            <a:r>
              <a:rPr lang="en-US" dirty="0"/>
              <a:t>, in full</a:t>
            </a:r>
            <a:r>
              <a:rPr lang="en-US" b="1" dirty="0"/>
              <a:t> Judith Pamela Butler</a:t>
            </a:r>
            <a:r>
              <a:rPr lang="en-US" dirty="0"/>
              <a:t>, (born February 24, 1956, Cleveland,  U.S.), American academic whose theories of the performative nature of gender and sex were influential within Franco centric philosophy, cultural theory, queer theory, and some schools of philosophical feminism from the late 20th century.</a:t>
            </a:r>
          </a:p>
          <a:p>
            <a:pPr marL="0" indent="0">
              <a:buFont typeface="Wingdings 2" panose="05020102010507070707" pitchFamily="18" charset="2"/>
              <a:buNone/>
              <a:defRPr/>
            </a:pPr>
            <a:endParaRPr lang="en-US" dirty="0"/>
          </a:p>
          <a:p>
            <a:pPr>
              <a:defRPr/>
            </a:pPr>
            <a:r>
              <a:rPr lang="en-US" dirty="0"/>
              <a:t>In her best-known work, </a:t>
            </a:r>
            <a:r>
              <a:rPr lang="en-US" i="1" dirty="0"/>
              <a:t>Gender Trouble: Feminism and the Subversion of Identity</a:t>
            </a:r>
            <a:r>
              <a:rPr lang="en-US" dirty="0"/>
              <a:t> (1990), and its sequel, </a:t>
            </a:r>
            <a:r>
              <a:rPr lang="en-US" i="1" dirty="0"/>
              <a:t>Bodies That Matter: On the Discursive Limits of ‘Sex’</a:t>
            </a:r>
            <a:r>
              <a:rPr lang="en-US" dirty="0"/>
              <a:t> (1993).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a:extLst>
              <a:ext uri="{FF2B5EF4-FFF2-40B4-BE49-F238E27FC236}">
                <a16:creationId xmlns:a16="http://schemas.microsoft.com/office/drawing/2014/main" id="{30F99833-7E31-4DF1-BA4D-97C297D94355}"/>
              </a:ext>
            </a:extLst>
          </p:cNvPr>
          <p:cNvSpPr>
            <a:spLocks noGrp="1"/>
          </p:cNvSpPr>
          <p:nvPr>
            <p:ph idx="1"/>
          </p:nvPr>
        </p:nvSpPr>
        <p:spPr>
          <a:xfrm>
            <a:off x="228600" y="1066800"/>
            <a:ext cx="8458200" cy="5257800"/>
          </a:xfrm>
        </p:spPr>
        <p:txBody>
          <a:bodyPr/>
          <a:lstStyle/>
          <a:p>
            <a:r>
              <a:rPr lang="en-US" altLang="en-US"/>
              <a:t>Butler built upon the familiar cultural-theoretic assumption that gender is socially constructed (the result of socialization, broadly conceived) rather than innate and that conventional notions of gender and sexuality serve to perpetuate the traditional domination of women by men and to justify the oppression of homosexuals and transgender persons.</a:t>
            </a:r>
          </a:p>
          <a:p>
            <a:endParaRPr lang="en-US" altLang="en-US"/>
          </a:p>
          <a:p>
            <a:r>
              <a:rPr lang="en-US" altLang="en-US"/>
              <a:t>Gender, according to Butler, “is performatively constituted by the very ‘expressions’ that are said to be its results.”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a:extLst>
              <a:ext uri="{FF2B5EF4-FFF2-40B4-BE49-F238E27FC236}">
                <a16:creationId xmlns:a16="http://schemas.microsoft.com/office/drawing/2014/main" id="{9368BD11-B266-4042-ADDA-A25FF7EE42F1}"/>
              </a:ext>
            </a:extLst>
          </p:cNvPr>
          <p:cNvSpPr>
            <a:spLocks noGrp="1"/>
          </p:cNvSpPr>
          <p:nvPr>
            <p:ph idx="1"/>
          </p:nvPr>
        </p:nvSpPr>
        <p:spPr>
          <a:xfrm>
            <a:off x="457200" y="914400"/>
            <a:ext cx="8229600" cy="5410200"/>
          </a:xfrm>
        </p:spPr>
        <p:txBody>
          <a:bodyPr/>
          <a:lstStyle/>
          <a:p>
            <a:r>
              <a:rPr lang="en-US" altLang="en-US"/>
              <a:t>In </a:t>
            </a:r>
            <a:r>
              <a:rPr lang="en-US" altLang="en-US" i="1"/>
              <a:t>Gender Trouble</a:t>
            </a:r>
            <a:r>
              <a:rPr lang="en-US" altLang="en-US"/>
              <a:t>, Butler questioned the validity of much feminist political theorizing by suggesting that the subject whose oppression those theories attempted to explain—“women”—is an exclusionary construct that “achieves stability and coherence only in the context of the heterosexual matrix.</a:t>
            </a:r>
          </a:p>
          <a:p>
            <a:r>
              <a:rPr lang="en-US" altLang="en-US"/>
              <a:t>Butler’s </a:t>
            </a:r>
            <a:r>
              <a:rPr lang="en-US" altLang="en-US" i="1"/>
              <a:t>Gender Trouble</a:t>
            </a:r>
            <a:r>
              <a:rPr lang="en-US" altLang="en-US"/>
              <a:t> was one of the founding texts of queer theory, and her work continued to inform much debate within cultural theory, especially in the United States, in the early 21st century.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972E1-FE55-4A67-ACDD-F72D7EDD2465}"/>
              </a:ext>
            </a:extLst>
          </p:cNvPr>
          <p:cNvSpPr>
            <a:spLocks noGrp="1"/>
          </p:cNvSpPr>
          <p:nvPr>
            <p:ph type="ctrTitle"/>
          </p:nvPr>
        </p:nvSpPr>
        <p:spPr>
          <a:xfrm>
            <a:off x="533400" y="1371600"/>
            <a:ext cx="7851648" cy="3733800"/>
          </a:xfrm>
        </p:spPr>
        <p:txBody>
          <a:bodyPr>
            <a:normAutofit fontScale="90000"/>
          </a:bodyPr>
          <a:lstStyle/>
          <a:p>
            <a:pPr algn="ctr">
              <a:defRPr/>
            </a:pPr>
            <a:r>
              <a:rPr lang="en-US" dirty="0">
                <a:solidFill>
                  <a:srgbClr val="FFC000"/>
                </a:solidFill>
              </a:rPr>
              <a:t>The 'Two-Spirit' People of Indigenous North Americans</a:t>
            </a:r>
            <a:br>
              <a:rPr lang="en-US" dirty="0">
                <a:solidFill>
                  <a:srgbClr val="FFC000"/>
                </a:solidFill>
              </a:rPr>
            </a:br>
            <a:r>
              <a:rPr lang="en-US" dirty="0">
                <a:solidFill>
                  <a:srgbClr val="FFC000"/>
                </a:solidFill>
              </a:rPr>
              <a:t>by Walter L Williams</a:t>
            </a:r>
            <a:br>
              <a:rPr lang="en-US" dirty="0">
                <a:solidFill>
                  <a:srgbClr val="FFC000"/>
                </a:solidFill>
              </a:rPr>
            </a:br>
            <a:r>
              <a:rPr lang="en-US" dirty="0">
                <a:solidFill>
                  <a:srgbClr val="FFC000"/>
                </a:solidFill>
              </a:rPr>
              <a:t>highlights</a:t>
            </a:r>
            <a:br>
              <a:rPr lang="en-US" dirty="0">
                <a:solidFill>
                  <a:srgbClr val="FFC000"/>
                </a:solidFill>
              </a:rPr>
            </a:br>
            <a:endParaRPr lang="en-US" dirty="0">
              <a:solidFill>
                <a:srgbClr val="FFC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a:extLst>
              <a:ext uri="{FF2B5EF4-FFF2-40B4-BE49-F238E27FC236}">
                <a16:creationId xmlns:a16="http://schemas.microsoft.com/office/drawing/2014/main" id="{74C7EB7D-E164-4AE8-8616-459DF9785E0E}"/>
              </a:ext>
            </a:extLst>
          </p:cNvPr>
          <p:cNvSpPr>
            <a:spLocks noGrp="1"/>
          </p:cNvSpPr>
          <p:nvPr>
            <p:ph idx="1"/>
          </p:nvPr>
        </p:nvSpPr>
        <p:spPr>
          <a:xfrm>
            <a:off x="457200" y="609600"/>
            <a:ext cx="8305800" cy="6096000"/>
          </a:xfrm>
        </p:spPr>
        <p:txBody>
          <a:bodyPr/>
          <a:lstStyle/>
          <a:p>
            <a:r>
              <a:rPr lang="en-US" altLang="en-US"/>
              <a:t>Native Americans have often held intersex, androgynous people, feminine males and masculine females in high respect. </a:t>
            </a:r>
          </a:p>
          <a:p>
            <a:r>
              <a:rPr lang="en-US" altLang="en-US"/>
              <a:t>The most common term to define such persons today is to refer to them as "two-spirit" people, but in the past feminine males were sometimes referred to as "berdache" by early French explorers in North America, who adapted a Persian word "bardaj", meaning an intimate male friend. </a:t>
            </a:r>
          </a:p>
          <a:p>
            <a:r>
              <a:rPr lang="en-US" altLang="en-US"/>
              <a:t>Because these androgynous males were commonly married to a masculine man, or had sex with men, and the masculine females had feminine women as wives, the term berdache had a clear homosexual connotation.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a:extLst>
              <a:ext uri="{FF2B5EF4-FFF2-40B4-BE49-F238E27FC236}">
                <a16:creationId xmlns:a16="http://schemas.microsoft.com/office/drawing/2014/main" id="{C14D4630-578F-4B7A-B6B7-21FACB0618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200"/>
            <a:ext cx="487680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4">
            <a:extLst>
              <a:ext uri="{FF2B5EF4-FFF2-40B4-BE49-F238E27FC236}">
                <a16:creationId xmlns:a16="http://schemas.microsoft.com/office/drawing/2014/main" id="{7102D9F1-E300-43BC-A1A1-0F8E9CE495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67313" y="990600"/>
            <a:ext cx="3810000"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a:extLst>
              <a:ext uri="{FF2B5EF4-FFF2-40B4-BE49-F238E27FC236}">
                <a16:creationId xmlns:a16="http://schemas.microsoft.com/office/drawing/2014/main" id="{68991902-CA7F-4999-B078-8363C419D736}"/>
              </a:ext>
            </a:extLst>
          </p:cNvPr>
          <p:cNvSpPr>
            <a:spLocks noGrp="1"/>
          </p:cNvSpPr>
          <p:nvPr>
            <p:ph idx="1"/>
          </p:nvPr>
        </p:nvSpPr>
        <p:spPr>
          <a:xfrm>
            <a:off x="457200" y="533400"/>
            <a:ext cx="8229600" cy="5791200"/>
          </a:xfrm>
        </p:spPr>
        <p:txBody>
          <a:bodyPr/>
          <a:lstStyle/>
          <a:p>
            <a:r>
              <a:rPr lang="en-US" altLang="en-US"/>
              <a:t>Rather than emphasizing the homosexuality of these persons, however, many Native Americans focused on their spiritual gifts. </a:t>
            </a:r>
          </a:p>
          <a:p>
            <a:r>
              <a:rPr lang="en-US" altLang="en-US"/>
              <a:t>American Indian traditionalists, even today, tend to see a person's basic character as a reflection of their spirit. </a:t>
            </a:r>
          </a:p>
          <a:p>
            <a:r>
              <a:rPr lang="en-US" altLang="en-US"/>
              <a:t>Since everything that exists is thought to come from the spirit world, androgynous or transgender persons are seen as doubly blessed, having both the spirit of a man and the spirit of a woman. </a:t>
            </a:r>
          </a:p>
          <a:p>
            <a:r>
              <a:rPr lang="en-US" altLang="en-US"/>
              <a:t>Thus, they are honored for having two spirits, and are seen as more spiritually gifted than the typical masculine male or feminine female.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a:extLst>
              <a:ext uri="{FF2B5EF4-FFF2-40B4-BE49-F238E27FC236}">
                <a16:creationId xmlns:a16="http://schemas.microsoft.com/office/drawing/2014/main" id="{3888E94F-3F00-4E0E-9C8A-0AF29A22FC00}"/>
              </a:ext>
            </a:extLst>
          </p:cNvPr>
          <p:cNvSpPr>
            <a:spLocks noGrp="1"/>
          </p:cNvSpPr>
          <p:nvPr>
            <p:ph idx="1"/>
          </p:nvPr>
        </p:nvSpPr>
        <p:spPr>
          <a:xfrm>
            <a:off x="457200" y="1143000"/>
            <a:ext cx="8229600" cy="5410200"/>
          </a:xfrm>
        </p:spPr>
        <p:txBody>
          <a:bodyPr/>
          <a:lstStyle/>
          <a:p>
            <a:r>
              <a:rPr lang="en-US" altLang="en-US"/>
              <a:t>Therefore, many Native American religions, rather than stigmatizing such persons, often looked to them as religious leaders and teachers. </a:t>
            </a:r>
          </a:p>
          <a:p>
            <a:r>
              <a:rPr lang="en-US" altLang="en-US"/>
              <a:t>Rather than the physical body, Native Americans emphasized a person's "spirit", or character, as being most important. </a:t>
            </a:r>
          </a:p>
          <a:p>
            <a:r>
              <a:rPr lang="en-US" altLang="en-US"/>
              <a:t>Instead of seeing two-spirit persons as transsexuals who try to make themselves into "the opposite sex", it is more accurate to understand them as individuals who take on a gender status that is different from both men and women.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a:extLst>
              <a:ext uri="{FF2B5EF4-FFF2-40B4-BE49-F238E27FC236}">
                <a16:creationId xmlns:a16="http://schemas.microsoft.com/office/drawing/2014/main" id="{CDF14D2E-1766-4B9B-968D-3D52890AB9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57200"/>
            <a:ext cx="3263900" cy="614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2">
            <a:extLst>
              <a:ext uri="{FF2B5EF4-FFF2-40B4-BE49-F238E27FC236}">
                <a16:creationId xmlns:a16="http://schemas.microsoft.com/office/drawing/2014/main" id="{FF7477EB-B949-4E13-B8B3-645B6A107E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57200"/>
            <a:ext cx="3175000" cy="614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a:extLst>
              <a:ext uri="{FF2B5EF4-FFF2-40B4-BE49-F238E27FC236}">
                <a16:creationId xmlns:a16="http://schemas.microsoft.com/office/drawing/2014/main" id="{AD78672C-93C5-45B6-83BC-E380544CF82A}"/>
              </a:ext>
            </a:extLst>
          </p:cNvPr>
          <p:cNvSpPr>
            <a:spLocks noGrp="1"/>
          </p:cNvSpPr>
          <p:nvPr>
            <p:ph idx="1"/>
          </p:nvPr>
        </p:nvSpPr>
        <p:spPr>
          <a:xfrm>
            <a:off x="228600" y="685800"/>
            <a:ext cx="8458200" cy="5638800"/>
          </a:xfrm>
        </p:spPr>
        <p:txBody>
          <a:bodyPr/>
          <a:lstStyle/>
          <a:p>
            <a:r>
              <a:rPr lang="en-US" altLang="en-US"/>
              <a:t>Two-spirit people were respected by native societies not only due to religious attitudes, but also because of practical concerns. </a:t>
            </a:r>
          </a:p>
          <a:p>
            <a:r>
              <a:rPr lang="en-US" altLang="en-US"/>
              <a:t>Because their gender roles involved a mixture of both masculine and feminine traits, two-spirit persons could do both the work of men and of women. They were often considered to be hard workers and artistically gifted, of great value to their extended families and community. </a:t>
            </a:r>
          </a:p>
          <a:p>
            <a:r>
              <a:rPr lang="en-US" altLang="en-US"/>
              <a:t>Among some groups, such as the Navajo, a family was believed to be economically benefited by having a "nadleh" (literally translated as "one who is transformed") androgynous person as a relative.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a:extLst>
              <a:ext uri="{FF2B5EF4-FFF2-40B4-BE49-F238E27FC236}">
                <a16:creationId xmlns:a16="http://schemas.microsoft.com/office/drawing/2014/main" id="{E69C66A5-1173-40C1-B77C-4A397F50509C}"/>
              </a:ext>
            </a:extLst>
          </p:cNvPr>
          <p:cNvSpPr>
            <a:spLocks noGrp="1"/>
          </p:cNvSpPr>
          <p:nvPr>
            <p:ph idx="1"/>
          </p:nvPr>
        </p:nvSpPr>
        <p:spPr>
          <a:xfrm>
            <a:off x="152400" y="1676400"/>
            <a:ext cx="8534400" cy="4648200"/>
          </a:xfrm>
        </p:spPr>
        <p:txBody>
          <a:bodyPr/>
          <a:lstStyle/>
          <a:p>
            <a:r>
              <a:rPr lang="en-US" altLang="en-US"/>
              <a:t>In the 20th-century, as homophobic European Christian influences increased among many Native Americans, respect for same-sex love and for androgynous persons greatly declined. </a:t>
            </a:r>
          </a:p>
          <a:p>
            <a:r>
              <a:rPr lang="en-US" altLang="en-US"/>
              <a:t>Two-spirit people were often forced, either by government officials, Christian missionaries or their own community, to conform to standard gender roles. </a:t>
            </a:r>
          </a:p>
          <a:p>
            <a:r>
              <a:rPr lang="en-US" altLang="en-US"/>
              <a:t>Some, who could not conform, either went underground or committed suicide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a:extLst>
              <a:ext uri="{FF2B5EF4-FFF2-40B4-BE49-F238E27FC236}">
                <a16:creationId xmlns:a16="http://schemas.microsoft.com/office/drawing/2014/main" id="{AA6E17BF-DBAB-460D-8E81-AAC6255D18CE}"/>
              </a:ext>
            </a:extLst>
          </p:cNvPr>
          <p:cNvSpPr>
            <a:spLocks noGrp="1"/>
          </p:cNvSpPr>
          <p:nvPr>
            <p:ph idx="1"/>
          </p:nvPr>
        </p:nvSpPr>
        <p:spPr>
          <a:xfrm>
            <a:off x="457200" y="762000"/>
            <a:ext cx="8229600" cy="5562600"/>
          </a:xfrm>
        </p:spPr>
        <p:txBody>
          <a:bodyPr/>
          <a:lstStyle/>
          <a:p>
            <a:r>
              <a:rPr lang="en-US" altLang="en-US"/>
              <a:t>Because of this tradition of respect, in the 90s many gay and lesbian Native American activists in the United States and Canada rejected the French word berdache in favor of the term two-spirit people to describe themselves. </a:t>
            </a:r>
          </a:p>
          <a:p>
            <a:r>
              <a:rPr lang="en-US" altLang="en-US"/>
              <a:t>Many non-American Indians have incorporated knowledge of Native American two-spirit traditions into their increasing acceptance of same-sex love, androgyny and transgender diversity. </a:t>
            </a:r>
          </a:p>
          <a:p>
            <a:r>
              <a:rPr lang="en-US" altLang="en-US"/>
              <a:t>Native American same-sex marriages have been used as a model for legalizing same-sex marriages, and the spiritual gifts of androgynous persons have started to become more recognized.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7">
            <a:extLst>
              <a:ext uri="{FF2B5EF4-FFF2-40B4-BE49-F238E27FC236}">
                <a16:creationId xmlns:a16="http://schemas.microsoft.com/office/drawing/2014/main" id="{1E497209-B58F-4AB2-8061-C84AE67560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1000"/>
            <a:ext cx="45037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8">
            <a:extLst>
              <a:ext uri="{FF2B5EF4-FFF2-40B4-BE49-F238E27FC236}">
                <a16:creationId xmlns:a16="http://schemas.microsoft.com/office/drawing/2014/main" id="{BB960D7F-A476-49B4-8E0E-A33C1871B68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574675"/>
            <a:ext cx="3190875"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10">
            <a:extLst>
              <a:ext uri="{FF2B5EF4-FFF2-40B4-BE49-F238E27FC236}">
                <a16:creationId xmlns:a16="http://schemas.microsoft.com/office/drawing/2014/main" id="{45B47953-F858-48F7-9DF6-0E76095354B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5650" y="3505200"/>
            <a:ext cx="4772025" cy="317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5F2DC3AF-C3C7-4A4D-9DCD-997E98AD5F6A}"/>
              </a:ext>
            </a:extLst>
          </p:cNvPr>
          <p:cNvSpPr>
            <a:spLocks noGrp="1"/>
          </p:cNvSpPr>
          <p:nvPr>
            <p:ph type="title"/>
          </p:nvPr>
        </p:nvSpPr>
        <p:spPr>
          <a:xfrm>
            <a:off x="152400" y="-304800"/>
            <a:ext cx="8534400" cy="2438400"/>
          </a:xfrm>
        </p:spPr>
        <p:txBody>
          <a:bodyPr/>
          <a:lstStyle/>
          <a:p>
            <a:r>
              <a:rPr lang="en-US" altLang="en-US" sz="2800" b="1"/>
              <a:t>Meet Mexico’s Muxe Community Celebrating Gender queerness</a:t>
            </a:r>
            <a:br>
              <a:rPr lang="en-US" altLang="en-US" b="1"/>
            </a:br>
            <a:endParaRPr lang="en-US" altLang="en-US"/>
          </a:p>
        </p:txBody>
      </p:sp>
      <p:sp>
        <p:nvSpPr>
          <p:cNvPr id="31747" name="Content Placeholder 2">
            <a:extLst>
              <a:ext uri="{FF2B5EF4-FFF2-40B4-BE49-F238E27FC236}">
                <a16:creationId xmlns:a16="http://schemas.microsoft.com/office/drawing/2014/main" id="{A35708CA-0523-4F9B-BD79-C80010F8965F}"/>
              </a:ext>
            </a:extLst>
          </p:cNvPr>
          <p:cNvSpPr>
            <a:spLocks noGrp="1"/>
          </p:cNvSpPr>
          <p:nvPr>
            <p:ph idx="1"/>
          </p:nvPr>
        </p:nvSpPr>
        <p:spPr>
          <a:xfrm>
            <a:off x="152400" y="1676400"/>
            <a:ext cx="8534400" cy="4648200"/>
          </a:xfrm>
        </p:spPr>
        <p:txBody>
          <a:bodyPr/>
          <a:lstStyle/>
          <a:p>
            <a:r>
              <a:rPr lang="en-US" altLang="en-US"/>
              <a:t>In Oaxaca, the self-proclaimed “third gender” muxes mirror Western culture’s understanding of what it means to be genderqueer.</a:t>
            </a:r>
          </a:p>
          <a:p>
            <a:r>
              <a:rPr lang="en-US" altLang="en-US"/>
              <a:t>In Juchitán, a small indigenous town located in southern Oaxaca, a community of individuals known as muxes continue to challenge almost every Western idea of gender identity. </a:t>
            </a:r>
          </a:p>
          <a:p>
            <a:r>
              <a:rPr lang="en-US" altLang="en-US"/>
              <a:t>Muxes seek to live free of labels like male and female – a concept that still disorients even the most progressive parts of the world. These individuals are a model of how cultures make space for life outside of the binary.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a:extLst>
              <a:ext uri="{FF2B5EF4-FFF2-40B4-BE49-F238E27FC236}">
                <a16:creationId xmlns:a16="http://schemas.microsoft.com/office/drawing/2014/main" id="{CD1DB876-628C-4568-BFAD-20FA536D009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447800"/>
            <a:ext cx="792480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AutoShape 2" descr="Life Outside the Binary: Meet Mexico's Muxe Community Celebrating ...">
            <a:extLst>
              <a:ext uri="{FF2B5EF4-FFF2-40B4-BE49-F238E27FC236}">
                <a16:creationId xmlns:a16="http://schemas.microsoft.com/office/drawing/2014/main" id="{84FBCFC7-CF6D-4086-A739-996B57C71621}"/>
              </a:ext>
            </a:extLst>
          </p:cNvPr>
          <p:cNvSpPr>
            <a:spLocks noChangeAspect="1" noChangeArrowheads="1"/>
          </p:cNvSpPr>
          <p:nvPr/>
        </p:nvSpPr>
        <p:spPr bwMode="auto">
          <a:xfrm>
            <a:off x="92075" y="-207963"/>
            <a:ext cx="368300" cy="368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pic>
        <p:nvPicPr>
          <p:cNvPr id="33795" name="Picture 4" descr="https://api.time.com/wp-content/uploads/2019/11/vogue-mexico-muxe-cover.jpg?w=800&amp;quality=85">
            <a:extLst>
              <a:ext uri="{FF2B5EF4-FFF2-40B4-BE49-F238E27FC236}">
                <a16:creationId xmlns:a16="http://schemas.microsoft.com/office/drawing/2014/main" id="{62772CF1-1B77-40D7-BC9D-30B7B1E3A7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219200"/>
            <a:ext cx="6858000" cy="479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2" descr="Life Outside the Binary: Meet Mexico's Muxe Community Celebrating ...">
            <a:extLst>
              <a:ext uri="{FF2B5EF4-FFF2-40B4-BE49-F238E27FC236}">
                <a16:creationId xmlns:a16="http://schemas.microsoft.com/office/drawing/2014/main" id="{497DED6D-9FF5-4BF0-9248-D6A1CE46DBE8}"/>
              </a:ext>
            </a:extLst>
          </p:cNvPr>
          <p:cNvSpPr>
            <a:spLocks noChangeAspect="1" noChangeArrowheads="1"/>
          </p:cNvSpPr>
          <p:nvPr/>
        </p:nvSpPr>
        <p:spPr bwMode="auto">
          <a:xfrm>
            <a:off x="92075" y="-207963"/>
            <a:ext cx="368300" cy="368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pic>
        <p:nvPicPr>
          <p:cNvPr id="34819" name="Picture 3" descr="https://i0.wp.com/planettransgender.com/wp-content/uploads/2012/07/Mux.jpg">
            <a:extLst>
              <a:ext uri="{FF2B5EF4-FFF2-40B4-BE49-F238E27FC236}">
                <a16:creationId xmlns:a16="http://schemas.microsoft.com/office/drawing/2014/main" id="{555387E3-8842-436A-B4E3-7601FDC868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066800"/>
            <a:ext cx="6705600" cy="48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a:extLst>
              <a:ext uri="{FF2B5EF4-FFF2-40B4-BE49-F238E27FC236}">
                <a16:creationId xmlns:a16="http://schemas.microsoft.com/office/drawing/2014/main" id="{780CFB41-5637-4BFB-87E4-0F5497B0C459}"/>
              </a:ext>
            </a:extLst>
          </p:cNvPr>
          <p:cNvSpPr>
            <a:spLocks noGrp="1"/>
          </p:cNvSpPr>
          <p:nvPr>
            <p:ph idx="1"/>
          </p:nvPr>
        </p:nvSpPr>
        <p:spPr>
          <a:xfrm>
            <a:off x="381000" y="838200"/>
            <a:ext cx="8305800" cy="5791200"/>
          </a:xfrm>
        </p:spPr>
        <p:txBody>
          <a:bodyPr/>
          <a:lstStyle/>
          <a:p>
            <a:r>
              <a:rPr lang="en-US" altLang="en-US"/>
              <a:t>Derived from the Spanish word for woman (</a:t>
            </a:r>
            <a:r>
              <a:rPr lang="en-US" altLang="en-US" i="1"/>
              <a:t>mujer</a:t>
            </a:r>
            <a:r>
              <a:rPr lang="en-US" altLang="en-US"/>
              <a:t>), muxes (alternately spelled </a:t>
            </a:r>
            <a:r>
              <a:rPr lang="en-US" altLang="en-US" i="1"/>
              <a:t>muxhes</a:t>
            </a:r>
            <a:r>
              <a:rPr lang="en-US" altLang="en-US"/>
              <a:t>) generally represent people who are assigned male at birth and identify as different genders. </a:t>
            </a:r>
          </a:p>
          <a:p>
            <a:r>
              <a:rPr lang="en-US" altLang="en-US"/>
              <a:t>Often, they even identify the muxe word itself with its own gender identity. The iterations among the muxe community and their self-identifications vary – some identify as male but are female-expressing, while others identify as female and are more closely associated with Western culture’s understanding of transgender. </a:t>
            </a:r>
          </a:p>
          <a:p>
            <a:r>
              <a:rPr lang="en-US" altLang="en-US"/>
              <a:t>Others defy gender entirely. But, in Mexican culture, the term “third gender” is often tacked to the muxe community.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982E88B4-2E1E-4187-9881-6406E32CF45A}"/>
              </a:ext>
            </a:extLst>
          </p:cNvPr>
          <p:cNvSpPr>
            <a:spLocks noGrp="1"/>
          </p:cNvSpPr>
          <p:nvPr>
            <p:ph type="title"/>
          </p:nvPr>
        </p:nvSpPr>
        <p:spPr/>
        <p:txBody>
          <a:bodyPr/>
          <a:lstStyle/>
          <a:p>
            <a:r>
              <a:rPr lang="en-US" altLang="en-US"/>
              <a:t>Further Reading: </a:t>
            </a:r>
          </a:p>
        </p:txBody>
      </p:sp>
      <p:sp>
        <p:nvSpPr>
          <p:cNvPr id="36867" name="Content Placeholder 2">
            <a:extLst>
              <a:ext uri="{FF2B5EF4-FFF2-40B4-BE49-F238E27FC236}">
                <a16:creationId xmlns:a16="http://schemas.microsoft.com/office/drawing/2014/main" id="{3A74B5BB-A493-45ED-8947-36815970C08E}"/>
              </a:ext>
            </a:extLst>
          </p:cNvPr>
          <p:cNvSpPr>
            <a:spLocks noGrp="1"/>
          </p:cNvSpPr>
          <p:nvPr>
            <p:ph idx="1"/>
          </p:nvPr>
        </p:nvSpPr>
        <p:spPr/>
        <p:txBody>
          <a:bodyPr/>
          <a:lstStyle/>
          <a:p>
            <a:r>
              <a:rPr lang="en-US" altLang="en-US">
                <a:hlinkClick r:id="rId2"/>
              </a:rPr>
              <a:t>https://theculturetrip.com/north-america/mexico/articles/a-brief-history-of-muxe-mexicos-third-gender/</a:t>
            </a:r>
            <a:endParaRPr lang="en-US" altLang="en-US"/>
          </a:p>
          <a:p>
            <a:endParaRPr lang="en-US" alt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Ion Boardroom</Template>
  <TotalTime>220</TotalTime>
  <Words>1809</Words>
  <Application>Microsoft Office PowerPoint</Application>
  <PresentationFormat>On-screen Show (4:3)</PresentationFormat>
  <Paragraphs>79</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Constantia</vt:lpstr>
      <vt:lpstr>Wingdings 2</vt:lpstr>
      <vt:lpstr>Flow</vt:lpstr>
      <vt:lpstr>Class Lecture  Week 12</vt:lpstr>
      <vt:lpstr>Important Points to Know and take notes on</vt:lpstr>
      <vt:lpstr>PowerPoint Presentation</vt:lpstr>
      <vt:lpstr>PowerPoint Presentation</vt:lpstr>
      <vt:lpstr>PowerPoint Presentation</vt:lpstr>
      <vt:lpstr>PowerPoint Presentation</vt:lpstr>
      <vt:lpstr>                    Understanding the Queer Theory</vt:lpstr>
      <vt:lpstr>What is queer term </vt:lpstr>
      <vt:lpstr>PowerPoint Presentation</vt:lpstr>
      <vt:lpstr>History and usage of queer as a term </vt:lpstr>
      <vt:lpstr>What is the purpose of queer theory? </vt:lpstr>
      <vt:lpstr>PowerPoint Presentation</vt:lpstr>
      <vt:lpstr>Judith Butler</vt:lpstr>
      <vt:lpstr>PowerPoint Presentation</vt:lpstr>
      <vt:lpstr>PowerPoint Presentation</vt:lpstr>
      <vt:lpstr>PowerPoint Presentation</vt:lpstr>
      <vt:lpstr>The 'Two-Spirit' People of Indigenous North Americans by Walter L Williams highlights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Meet Mexico’s Muxe Community Celebrating Gender queerness </vt:lpstr>
      <vt:lpstr>PowerPoint Presentation</vt:lpstr>
      <vt:lpstr>PowerPoint Presentation</vt:lpstr>
      <vt:lpstr>PowerPoint Presentation</vt:lpstr>
      <vt:lpstr>PowerPoint Presentation</vt:lpstr>
      <vt:lpstr>Further Reading: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Lecture  12/27</dc:title>
  <dc:creator>Denise</dc:creator>
  <cp:lastModifiedBy>isaac willkomm</cp:lastModifiedBy>
  <cp:revision>25</cp:revision>
  <dcterms:created xsi:type="dcterms:W3CDTF">2012-12-26T07:10:49Z</dcterms:created>
  <dcterms:modified xsi:type="dcterms:W3CDTF">2020-05-09T21:58:22Z</dcterms:modified>
  <cp:contentStatus/>
</cp:coreProperties>
</file>