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72" r:id="rId4"/>
    <p:sldId id="279" r:id="rId5"/>
    <p:sldId id="283" r:id="rId6"/>
    <p:sldId id="281" r:id="rId7"/>
    <p:sldId id="286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7" autoAdjust="0"/>
    <p:restoredTop sz="69838" autoAdjust="0"/>
  </p:normalViewPr>
  <p:slideViewPr>
    <p:cSldViewPr snapToGrid="0">
      <p:cViewPr varScale="1">
        <p:scale>
          <a:sx n="50" d="100"/>
          <a:sy n="50" d="100"/>
        </p:scale>
        <p:origin x="13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6DD2B-BFEC-45D0-8CDC-EB0B2BBFA98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E770D-3AD2-41FD-A593-C6F82C6E3D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87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E770D-3AD2-41FD-A593-C6F82C6E3D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54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first two years of Johnson’s presidency the inflation rate was just under 2 percent. In 1965 inflation began to pick up slightly, but the GNP (gross national product) grew by $9 billion and unemployment stood at 1.4 percent. </a:t>
            </a: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dirty="0"/>
              <a:t>By 1965 General Motors, standard old of New Jersey and ford had larger incomes than all the farms in the United States. America’s overseas investment increased to $49.2 billion in 1965 (</a:t>
            </a:r>
            <a:r>
              <a:rPr lang="en-US" sz="1200" dirty="0"/>
              <a:t>Walsh, 2010)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E770D-3AD2-41FD-A593-C6F82C6E3D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39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dirty="0"/>
              <a:t>The GDP (gross domestic product) measures of national income and output for a given country's economy. The gross domestic product (GDP) is equal to the total expenditures for all final goods and services produced within the country in a stipulated period of time.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dirty="0"/>
              <a:t>Over 80 percent of the goods and services purchased by U.S. consumers each year are made in the United States; the rest are imported from other nations. In addition to spending by private households and businesses, government agencies at all levels (federal, state, and local) spend roughly an additional $1.5 trillion a year (</a:t>
            </a:r>
            <a:r>
              <a:rPr lang="en-US" sz="1200" dirty="0"/>
              <a:t>Walsh, 2010)</a:t>
            </a:r>
            <a:r>
              <a:rPr lang="en-US" dirty="0"/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E770D-3AD2-41FD-A593-C6F82C6E3DB1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780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b="0" dirty="0"/>
              <a:t>In the 1960s, economist Arthur Okun created a simple system for measuring economic well-being called the ‘misery index’ which was simply the inflation rate plus the unemployment rate.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b="0" dirty="0"/>
              <a:t>Interestingly, during this</a:t>
            </a:r>
            <a:r>
              <a:rPr lang="en-US" b="0" baseline="0" dirty="0"/>
              <a:t> period,</a:t>
            </a:r>
            <a:r>
              <a:rPr lang="en-US" b="0" dirty="0"/>
              <a:t> the misery index was one of the lowest on record dipping below 6% in late 1965.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b="0" dirty="0"/>
              <a:t>As 1961 approached, the economy began to improve. The unemployment level at this time was 5.5% which was good. Wages and prices did of course interact with each other to cause inflation during this time period, but it was not a serious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E770D-3AD2-41FD-A593-C6F82C6E3DB1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678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dirty="0"/>
              <a:t>The GNP (Gross National Product) in 1960 was 1665.3 with a growth of 3.9 up from 3.5 in 1947.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dirty="0"/>
              <a:t>The CPI (Consumer Price Index) also told about the economy. The CPI was 29.6 in 1960 which was a growth of 3.3 up from 2.2 growth in 1947 (</a:t>
            </a:r>
            <a:r>
              <a:rPr lang="en-US" sz="1200" dirty="0"/>
              <a:t>Walsh, 2010)</a:t>
            </a:r>
            <a:r>
              <a:rPr lang="en-US" dirty="0"/>
              <a:t>. As you can see by these statistics the economy was on a track of growth.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E770D-3AD2-41FD-A593-C6F82C6E3DB1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108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dirty="0"/>
              <a:t>During the 1960s, hourly productivity grew relatively fast, at the same time as the share of employee compensation in total national income was rising.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dirty="0"/>
              <a:t>As 1961 approached, the economy began to improve. The unemployment level at this time was 5.5% which was good (</a:t>
            </a:r>
            <a:r>
              <a:rPr lang="en-US" sz="1200" dirty="0"/>
              <a:t>Manuel, 2015)</a:t>
            </a:r>
            <a:r>
              <a:rPr lang="en-US" dirty="0"/>
              <a:t>. Wages and prices did of course interact with each other to cause inflation during this time period, but it was not a serious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E770D-3AD2-41FD-A593-C6F82C6E3DB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96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dirty="0"/>
              <a:t>During</a:t>
            </a:r>
            <a:r>
              <a:rPr lang="en-US" baseline="0" dirty="0"/>
              <a:t> </a:t>
            </a:r>
            <a:r>
              <a:rPr lang="en-US" dirty="0"/>
              <a:t>the 1960s, the interest rate for savings help add to the ability for a family to save</a:t>
            </a:r>
            <a:r>
              <a:rPr lang="en-US" baseline="0" dirty="0"/>
              <a:t> for the future </a:t>
            </a:r>
            <a:r>
              <a:rPr lang="en-US" dirty="0"/>
              <a:t>(</a:t>
            </a:r>
            <a:r>
              <a:rPr lang="en-US" sz="1200" dirty="0"/>
              <a:t>Walsh, 2010)</a:t>
            </a:r>
            <a:r>
              <a:rPr lang="en-US" baseline="0" dirty="0"/>
              <a:t>. In contrast to todays interest rate where it sees one percent.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E770D-3AD2-41FD-A593-C6F82C6E3D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63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E770D-3AD2-41FD-A593-C6F82C6E3D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4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dingeconomics.com/united-states/gd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usnews.com/news/articles/2010/03/09/the-1960s-a-decade-of-promise-and-heartbrea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6B4B3-9037-4460-8697-7B7943D9F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939" y="981307"/>
            <a:ext cx="9339976" cy="1817289"/>
          </a:xfrm>
        </p:spPr>
        <p:txBody>
          <a:bodyPr>
            <a:noAutofit/>
          </a:bodyPr>
          <a:lstStyle/>
          <a:p>
            <a:pPr algn="ctr"/>
            <a:br>
              <a:rPr lang="en-US" b="1" dirty="0">
                <a:solidFill>
                  <a:prstClr val="white"/>
                </a:solidFill>
                <a:latin typeface="Bell MT" panose="02020503060305020303" pitchFamily="18" charset="0"/>
              </a:rPr>
            </a:br>
            <a:br>
              <a:rPr lang="en-US" b="1" dirty="0">
                <a:solidFill>
                  <a:prstClr val="white"/>
                </a:solidFill>
                <a:latin typeface="Bell MT" panose="02020503060305020303" pitchFamily="18" charset="0"/>
              </a:rPr>
            </a:br>
            <a:br>
              <a:rPr lang="en-US" b="1" dirty="0">
                <a:solidFill>
                  <a:prstClr val="white"/>
                </a:solidFill>
                <a:latin typeface="Bell MT" panose="02020503060305020303" pitchFamily="18" charset="0"/>
              </a:rPr>
            </a:br>
            <a:br>
              <a:rPr lang="en-US" b="1" dirty="0">
                <a:solidFill>
                  <a:prstClr val="white"/>
                </a:solidFill>
                <a:latin typeface="Bell MT" panose="02020503060305020303" pitchFamily="18" charset="0"/>
              </a:rPr>
            </a:br>
            <a:br>
              <a:rPr lang="en-US" b="1" dirty="0">
                <a:solidFill>
                  <a:prstClr val="white"/>
                </a:solidFill>
                <a:latin typeface="Bell MT" panose="02020503060305020303" pitchFamily="18" charset="0"/>
              </a:rPr>
            </a:br>
            <a:r>
              <a:rPr lang="en-US" sz="5400" b="1" dirty="0">
                <a:solidFill>
                  <a:prstClr val="white"/>
                </a:solidFill>
                <a:latin typeface="Bell MT" panose="02020503060305020303" pitchFamily="18" charset="0"/>
              </a:rPr>
              <a:t>Milestone 1</a:t>
            </a:r>
            <a:br>
              <a:rPr lang="en-US" sz="5400" b="1" dirty="0">
                <a:solidFill>
                  <a:prstClr val="white"/>
                </a:solidFill>
                <a:latin typeface="Bell MT" panose="02020503060305020303" pitchFamily="18" charset="0"/>
              </a:rPr>
            </a:br>
            <a:r>
              <a:rPr lang="en-US" b="1" dirty="0">
                <a:solidFill>
                  <a:prstClr val="white"/>
                </a:solidFill>
                <a:latin typeface="Bell MT" panose="02020503060305020303" pitchFamily="18" charset="0"/>
              </a:rPr>
              <a:t> </a:t>
            </a:r>
            <a:r>
              <a:rPr lang="en-US" sz="3000" b="1" dirty="0">
                <a:solidFill>
                  <a:prstClr val="white"/>
                </a:solidFill>
                <a:latin typeface="Bell MT" panose="02020503060305020303" pitchFamily="18" charset="0"/>
              </a:rPr>
              <a:t>(1960-1969 economic period)</a:t>
            </a:r>
            <a:endParaRPr lang="en-US" sz="5800" b="1" dirty="0">
              <a:latin typeface="Bell MT" panose="020205030603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3209" y="3227496"/>
            <a:ext cx="4275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Bell MT" panose="02020503060305020303" pitchFamily="18" charset="0"/>
              </a:rPr>
              <a:t>Jacklyn Borbon </a:t>
            </a:r>
          </a:p>
          <a:p>
            <a:pPr algn="ctr"/>
            <a:r>
              <a:rPr lang="en-US" sz="3000" dirty="0">
                <a:latin typeface="Bell MT" panose="02020503060305020303" pitchFamily="18" charset="0"/>
              </a:rPr>
              <a:t>Professor Bissessar </a:t>
            </a:r>
          </a:p>
          <a:p>
            <a:pPr algn="ctr"/>
            <a:r>
              <a:rPr lang="en-US" sz="3000" dirty="0">
                <a:latin typeface="Bell MT" panose="02020503060305020303" pitchFamily="18" charset="0"/>
              </a:rPr>
              <a:t>March 21</a:t>
            </a:r>
            <a:r>
              <a:rPr lang="en-US" sz="3000" baseline="30000" dirty="0">
                <a:latin typeface="Bell MT" panose="02020503060305020303" pitchFamily="18" charset="0"/>
              </a:rPr>
              <a:t>st</a:t>
            </a:r>
            <a:r>
              <a:rPr lang="en-US" sz="3000" dirty="0">
                <a:latin typeface="Bell MT" panose="02020503060305020303" pitchFamily="18" charset="0"/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4211892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5390-51B3-7046-BFDC-E04641FF7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882" y="-48126"/>
            <a:ext cx="11119929" cy="1507067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dirty="0">
                <a:latin typeface="Trebuchet MS" panose="020B0603020202020204" pitchFamily="34" charset="0"/>
              </a:rPr>
              <a:t>US Economic history (1960-1969)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0A80-B898-6548-BC66-8CA3CFC2E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883" y="1367307"/>
            <a:ext cx="9243002" cy="53222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In the 1960s, the US encountered a lengthy continuous economic growth period in history.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During that decade, housing as well as computer sector beat chemicals, automobiles, and electrically-powered commodities, which led during the 1950s.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Large businesses run the domestic economy within that period. In 1962, the 5 largest industrial companies constituted to over 12% of all manufacturing assets.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President Johnson had taken over a robust economy from president Kennedy. During his term, the growth from 1964-1965 produced annual dividends of 4 to 5 billion dollars in additional revenues for spending.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As the decade ended, the average income for Americans has rose by 50% . Median family earnings increased from $8,540 to $10,770 between 1963-1969.  </a:t>
            </a:r>
          </a:p>
        </p:txBody>
      </p:sp>
    </p:spTree>
    <p:extLst>
      <p:ext uri="{BB962C8B-B14F-4D97-AF65-F5344CB8AC3E}">
        <p14:creationId xmlns:p14="http://schemas.microsoft.com/office/powerpoint/2010/main" val="384415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4571D-1E97-084F-A77F-4AEA6F36E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348" y="234779"/>
            <a:ext cx="10741273" cy="1192580"/>
          </a:xfrm>
        </p:spPr>
        <p:txBody>
          <a:bodyPr>
            <a:noAutofit/>
          </a:bodyPr>
          <a:lstStyle/>
          <a:p>
            <a:pPr algn="ctr"/>
            <a:r>
              <a:rPr lang="en-US" sz="4800" b="1" u="sng" dirty="0">
                <a:latin typeface="Trebuchet MS" panose="020B0603020202020204" pitchFamily="34" charset="0"/>
              </a:rPr>
              <a:t>GDP (Gross Domestic Product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1334" y="1860496"/>
            <a:ext cx="10007393" cy="398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50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9FC1-14A0-BA47-9594-6FEF5C806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65" y="364525"/>
            <a:ext cx="10058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u="sng" dirty="0">
                <a:latin typeface="Trebuchet MS" panose="020B0603020202020204" pitchFamily="34" charset="0"/>
              </a:rPr>
              <a:t>INFLATION/UNEMPLOYMENT RATE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94BBE-0C34-5845-A813-2458B3F59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572" y="1507525"/>
            <a:ext cx="10276398" cy="482108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/>
              <a:t>By the mid-1960s, inflation remained less than 2 percent, whereas unemployment started at about 7 percent and reduced to 3.7 percent in 1966.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/>
              <a:t>The misery index was at the lowest in November, 1965, at 5.7 percent and unemployment and inflation at 4.1 percent and 1.6 percent respectively.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/>
              <a:t>Johnson launched his ‘Great Society’ program which started increasing social programs and by 1969, misery index was almost at double at a little below 10 percent (December 1960: inflation = 6.2 percent, unemployment = 3.5 percent) </a:t>
            </a:r>
            <a:r>
              <a:rPr lang="en-US" sz="2400" dirty="0"/>
              <a:t>(Manuel, 2015)</a:t>
            </a:r>
            <a:r>
              <a:rPr lang="en-US" sz="22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/>
              <a:t>The mean inflation in that decade was an average 2.32 percent. </a:t>
            </a:r>
          </a:p>
        </p:txBody>
      </p:sp>
    </p:spTree>
    <p:extLst>
      <p:ext uri="{BB962C8B-B14F-4D97-AF65-F5344CB8AC3E}">
        <p14:creationId xmlns:p14="http://schemas.microsoft.com/office/powerpoint/2010/main" val="1749271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5390-51B3-7046-BFDC-E04641FF7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126"/>
            <a:ext cx="10323095" cy="1290499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dirty="0">
                <a:latin typeface="Trebuchet MS" panose="020B0603020202020204" pitchFamily="34" charset="0"/>
              </a:rPr>
              <a:t>Yearly INFLATION (1960 - 1969)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6610" y="986589"/>
            <a:ext cx="8549264" cy="561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9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5390-51B3-7046-BFDC-E04641FF7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373" y="385173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dirty="0">
                <a:latin typeface="Trebuchet MS" panose="020B0603020202020204" pitchFamily="34" charset="0"/>
              </a:rPr>
              <a:t>Rate of UNEMPLOYMENT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44884" y="1892240"/>
            <a:ext cx="10668940" cy="447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84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0632" y="536714"/>
            <a:ext cx="5567501" cy="5647518"/>
          </a:xfrm>
        </p:spPr>
        <p:txBody>
          <a:bodyPr>
            <a:normAutofit fontScale="77500" lnSpcReduction="20000"/>
          </a:bodyPr>
          <a:lstStyle/>
          <a:p>
            <a:pPr marL="137160" lvl="0" indent="0" defTabSz="914400">
              <a:lnSpc>
                <a:spcPct val="160000"/>
              </a:lnSpc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4500" b="1" u="sng" dirty="0">
                <a:latin typeface="Bell MT" panose="02020503060305020303" pitchFamily="18" charset="0"/>
                <a:cs typeface="Times New Roman" panose="02020603050405020304" pitchFamily="18" charset="0"/>
              </a:rPr>
              <a:t>Interest Rate Fluctuations</a:t>
            </a:r>
            <a:endParaRPr lang="en-US" sz="4500" b="1" u="sng" dirty="0">
              <a:solidFill>
                <a:prstClr val="black"/>
              </a:solidFill>
              <a:latin typeface="Bell MT" panose="02020503060305020303" pitchFamily="18" charset="0"/>
            </a:endParaRPr>
          </a:p>
          <a:p>
            <a:pPr marL="137160" lvl="0" indent="0" defTabSz="914400">
              <a:lnSpc>
                <a:spcPct val="160000"/>
              </a:lnSpc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August 1960		4.5                                                     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December 1965	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March 1966	              5.5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June 1966	              5.75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August 1966		6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January 1967		5.75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March  1967  		5.5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November  1967	6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April 1968	              6.5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September 1968	6.25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December 1968	6.5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December 1968	6.75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January 1969		7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March  1969	              7.5</a:t>
            </a:r>
          </a:p>
          <a:p>
            <a:pPr marL="137160" lvl="0" indent="0" defTabSz="914400">
              <a:spcAft>
                <a:spcPts val="0"/>
              </a:spcAft>
              <a:buClr>
                <a:prstClr val="black">
                  <a:shade val="95000"/>
                </a:prstClr>
              </a:buClr>
              <a:buSzPct val="65000"/>
              <a:buNone/>
            </a:pPr>
            <a:r>
              <a:rPr lang="en-US" sz="2600" dirty="0">
                <a:solidFill>
                  <a:prstClr val="black"/>
                </a:solidFill>
                <a:latin typeface="Book Antiqua"/>
              </a:rPr>
              <a:t>June 1969	              8.5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7281" y="725557"/>
            <a:ext cx="4934479" cy="85424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000" b="1" u="sng" dirty="0">
                <a:latin typeface="Bell MT" panose="02020503060305020303" pitchFamily="18" charset="0"/>
              </a:rPr>
              <a:t>Rates of Saving Interest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817" y="1738825"/>
            <a:ext cx="2348969" cy="45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EB90296-CFE0-401D-9CA3-32966EC4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8C9B4EE-7611-4ED9-B356-7BDD377C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A4F266A-F2F7-47CD-8BBC-E3777E98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D69C80-8919-4A32-B897-F2A21F940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427B072-CC5B-481B-9719-8CD4C544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7E134C76-7FB4-4BB7-9322-DD8A4B179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6" name="Snip Single Corner Rectangle 17">
            <a:extLst>
              <a:ext uri="{FF2B5EF4-FFF2-40B4-BE49-F238E27FC236}">
                <a16:creationId xmlns:a16="http://schemas.microsoft.com/office/drawing/2014/main" id="{C0C57804-4F33-4D85-AA3E-DA0F214BB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F9C665-1744-4990-A6EF-4D48D78F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455" y="381001"/>
            <a:ext cx="4553744" cy="9910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u="sng" dirty="0">
                <a:solidFill>
                  <a:schemeClr val="tx2"/>
                </a:solidFill>
                <a:latin typeface="Trebuchet MS" panose="020B0603020202020204" pitchFamily="34" charset="0"/>
              </a:rPr>
              <a:t>References</a:t>
            </a:r>
            <a:endParaRPr lang="en-US" sz="4400" b="1" u="sng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389C5-A2D6-4E0D-895D-CF940D24C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953" y="1692118"/>
            <a:ext cx="10052769" cy="53194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94360" indent="-457200">
              <a:buFont typeface="Wingdings" panose="05000000000000000000" pitchFamily="2" charset="2"/>
              <a:buChar char="§"/>
            </a:pPr>
            <a:r>
              <a:rPr lang="en-US" sz="2800" dirty="0"/>
              <a:t>Manuel, D. (2015) Historical Unemployment Rates in the United States retrieved from </a:t>
            </a:r>
            <a:r>
              <a:rPr lang="en-US" sz="2800" dirty="0">
                <a:hlinkClick r:id="rId3"/>
              </a:rPr>
              <a:t>http://www.tradingeconomics.com/united-states/gdp</a:t>
            </a:r>
            <a:endParaRPr lang="en-US" sz="2800" dirty="0"/>
          </a:p>
          <a:p>
            <a:pPr marL="594360" indent="-457200">
              <a:buFont typeface="Wingdings" panose="05000000000000000000" pitchFamily="2" charset="2"/>
              <a:buChar char="§"/>
            </a:pPr>
            <a:r>
              <a:rPr lang="en-US" sz="2800" dirty="0"/>
              <a:t>Walsh, K. (2010) The 1960s: A Decade of Promise and Heartbreak retrieved from </a:t>
            </a:r>
            <a:r>
              <a:rPr lang="en-US" sz="2800" dirty="0">
                <a:hlinkClick r:id="rId4"/>
              </a:rPr>
              <a:t>http://www.usnews.com/news/articles/2010/03/09/the-1960s-a-decade-of-promise-and-heartbreak</a:t>
            </a:r>
            <a:endParaRPr lang="en-US" sz="2800" dirty="0"/>
          </a:p>
          <a:p>
            <a:pPr marL="13716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66774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lice">
  <a:themeElements>
    <a:clrScheme name="Custom 1">
      <a:dk1>
        <a:sysClr val="windowText" lastClr="000000"/>
      </a:dk1>
      <a:lt1>
        <a:sysClr val="window" lastClr="FFFFFF"/>
      </a:lt1>
      <a:dk2>
        <a:srgbClr val="AD2E03"/>
      </a:dk2>
      <a:lt2>
        <a:srgbClr val="812202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939</Words>
  <Application>Microsoft Office PowerPoint</Application>
  <PresentationFormat>Widescreen</PresentationFormat>
  <Paragraphs>58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Bell MT</vt:lpstr>
      <vt:lpstr>Book Antiqua</vt:lpstr>
      <vt:lpstr>Calibri</vt:lpstr>
      <vt:lpstr>Century Gothic</vt:lpstr>
      <vt:lpstr>Times New Roman</vt:lpstr>
      <vt:lpstr>Trebuchet MS</vt:lpstr>
      <vt:lpstr>Wingdings</vt:lpstr>
      <vt:lpstr>Wingdings 3</vt:lpstr>
      <vt:lpstr>Slice</vt:lpstr>
      <vt:lpstr>     Milestone 1  (1960-1969 economic period)</vt:lpstr>
      <vt:lpstr>US Economic history (1960-1969)</vt:lpstr>
      <vt:lpstr>GDP (Gross Domestic Product</vt:lpstr>
      <vt:lpstr>INFLATION/UNEMPLOYMENT RATE</vt:lpstr>
      <vt:lpstr>Yearly INFLATION (1960 - 1969)</vt:lpstr>
      <vt:lpstr>Rate of UNEMPLOYMENT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Contingent Liabilities and Subsequent Events</dc:title>
  <dc:creator>Tammy Enderle</dc:creator>
  <cp:lastModifiedBy>Eunice</cp:lastModifiedBy>
  <cp:revision>428</cp:revision>
  <dcterms:created xsi:type="dcterms:W3CDTF">2019-10-17T18:49:44Z</dcterms:created>
  <dcterms:modified xsi:type="dcterms:W3CDTF">2020-03-24T06:38:36Z</dcterms:modified>
</cp:coreProperties>
</file>