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0" r:id="rId3"/>
    <p:sldId id="285" r:id="rId4"/>
    <p:sldId id="287" r:id="rId5"/>
    <p:sldId id="257" r:id="rId6"/>
    <p:sldId id="281" r:id="rId7"/>
    <p:sldId id="258" r:id="rId8"/>
    <p:sldId id="259" r:id="rId9"/>
    <p:sldId id="288" r:id="rId10"/>
    <p:sldId id="260" r:id="rId11"/>
    <p:sldId id="261" r:id="rId12"/>
    <p:sldId id="262" r:id="rId13"/>
    <p:sldId id="263" r:id="rId14"/>
    <p:sldId id="264" r:id="rId15"/>
    <p:sldId id="265" r:id="rId16"/>
    <p:sldId id="266" r:id="rId17"/>
    <p:sldId id="286" r:id="rId18"/>
    <p:sldId id="268" r:id="rId19"/>
    <p:sldId id="269" r:id="rId20"/>
    <p:sldId id="280" r:id="rId21"/>
    <p:sldId id="279" r:id="rId22"/>
    <p:sldId id="289" r:id="rId23"/>
    <p:sldId id="271" r:id="rId24"/>
    <p:sldId id="272" r:id="rId25"/>
    <p:sldId id="276" r:id="rId26"/>
    <p:sldId id="282" r:id="rId27"/>
    <p:sldId id="284" r:id="rId28"/>
    <p:sldId id="283" r:id="rId29"/>
    <p:sldId id="275" r:id="rId30"/>
    <p:sldId id="270" r:id="rId31"/>
  </p:sldIdLst>
  <p:sldSz cx="9144000" cy="6858000" type="screen4x3"/>
  <p:notesSz cx="7102475" cy="93694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7567" autoAdjust="0"/>
  </p:normalViewPr>
  <p:slideViewPr>
    <p:cSldViewPr>
      <p:cViewPr varScale="1">
        <p:scale>
          <a:sx n="64" d="100"/>
          <a:sy n="64" d="100"/>
        </p:scale>
        <p:origin x="-155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FEC589B-68D9-4CA3-B1B9-7DB37234399C}" type="datetimeFigureOut">
              <a:rPr lang="en-US" smtClean="0"/>
              <a:t>1/26/2020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95AD9DF-F763-4693-AC06-B3F5F04A94C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5AD9DF-F763-4693-AC06-B3F5F04A94C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5AD9DF-F763-4693-AC06-B3F5F04A94C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95AD9DF-F763-4693-AC06-B3F5F04A94C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95AD9DF-F763-4693-AC06-B3F5F04A94C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95AD9DF-F763-4693-AC06-B3F5F04A94C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95AD9DF-F763-4693-AC06-B3F5F04A94C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FEC589B-68D9-4CA3-B1B9-7DB37234399C}" type="datetimeFigureOut">
              <a:rPr lang="en-US" smtClean="0"/>
              <a:t>1/26/2020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95AD9DF-F763-4693-AC06-B3F5F04A94C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FEC589B-68D9-4CA3-B1B9-7DB37234399C}" type="datetimeFigureOut">
              <a:rPr lang="en-US" smtClean="0"/>
              <a:t>1/26/2020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95AD9DF-F763-4693-AC06-B3F5F04A94C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5AD9DF-F763-4693-AC06-B3F5F04A94C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FEC589B-68D9-4CA3-B1B9-7DB37234399C}" type="datetimeFigureOut">
              <a:rPr lang="en-US" smtClean="0"/>
              <a:t>1/26/2020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95AD9DF-F763-4693-AC06-B3F5F04A94C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FEC589B-68D9-4CA3-B1B9-7DB37234399C}" type="datetimeFigureOut">
              <a:rPr lang="en-US" smtClean="0"/>
              <a:t>1/26/2020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95AD9DF-F763-4693-AC06-B3F5F04A94C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Management and Organization Behavior</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Critical Thinking</a:t>
            </a:r>
          </a:p>
          <a:p>
            <a:r>
              <a:rPr lang="en-US" dirty="0" smtClean="0"/>
              <a:t>Ethics</a:t>
            </a:r>
          </a:p>
          <a:p>
            <a:r>
              <a:rPr lang="en-US" dirty="0" smtClean="0"/>
              <a:t>Social Responsibility</a:t>
            </a:r>
          </a:p>
          <a:p>
            <a:r>
              <a:rPr lang="en-US" dirty="0" smtClean="0"/>
              <a:t>Debbie Glick</a:t>
            </a:r>
            <a:endParaRPr lang="en-US" dirty="0"/>
          </a:p>
        </p:txBody>
      </p:sp>
    </p:spTree>
    <p:extLst>
      <p:ext uri="{BB962C8B-B14F-4D97-AF65-F5344CB8AC3E}">
        <p14:creationId xmlns:p14="http://schemas.microsoft.com/office/powerpoint/2010/main" val="2350078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Assignments completion </a:t>
            </a:r>
            <a:r>
              <a:rPr lang="en-US" dirty="0" smtClean="0"/>
              <a:t>rate</a:t>
            </a:r>
            <a:endParaRPr lang="en-US" dirty="0" smtClean="0"/>
          </a:p>
        </p:txBody>
      </p:sp>
      <p:sp>
        <p:nvSpPr>
          <p:cNvPr id="3" name="Title 2"/>
          <p:cNvSpPr>
            <a:spLocks noGrp="1"/>
          </p:cNvSpPr>
          <p:nvPr>
            <p:ph type="title"/>
          </p:nvPr>
        </p:nvSpPr>
        <p:spPr/>
        <p:txBody>
          <a:bodyPr/>
          <a:lstStyle/>
          <a:p>
            <a:r>
              <a:rPr lang="en-US" dirty="0" smtClean="0"/>
              <a:t>Misc. Business</a:t>
            </a:r>
            <a:endParaRPr lang="en-US" dirty="0"/>
          </a:p>
        </p:txBody>
      </p:sp>
    </p:spTree>
    <p:extLst>
      <p:ext uri="{BB962C8B-B14F-4D97-AF65-F5344CB8AC3E}">
        <p14:creationId xmlns:p14="http://schemas.microsoft.com/office/powerpoint/2010/main" val="3737153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65760" lvl="1" indent="0">
              <a:buNone/>
            </a:pPr>
            <a:r>
              <a:rPr lang="en-US" dirty="0" smtClean="0"/>
              <a:t>Which principles did you find evidence of:</a:t>
            </a:r>
          </a:p>
          <a:p>
            <a:pPr marL="880110" lvl="1" indent="-514350">
              <a:buAutoNum type="arabicPeriod"/>
            </a:pPr>
            <a:r>
              <a:rPr lang="en-US" dirty="0" smtClean="0"/>
              <a:t>McDonalds observation notes</a:t>
            </a:r>
          </a:p>
          <a:p>
            <a:pPr marL="880110" lvl="1" indent="-514350">
              <a:buAutoNum type="arabicPeriod"/>
            </a:pPr>
            <a:r>
              <a:rPr lang="en-US" dirty="0" smtClean="0"/>
              <a:t>Football observation notes</a:t>
            </a:r>
          </a:p>
          <a:p>
            <a:pPr marL="880110" lvl="1" indent="-514350">
              <a:buAutoNum type="arabicPeriod"/>
            </a:pPr>
            <a:r>
              <a:rPr lang="en-US" dirty="0" smtClean="0"/>
              <a:t>Modern Times observation notes</a:t>
            </a:r>
            <a:endParaRPr lang="en-US" dirty="0"/>
          </a:p>
        </p:txBody>
      </p:sp>
      <p:sp>
        <p:nvSpPr>
          <p:cNvPr id="3" name="Title 2"/>
          <p:cNvSpPr>
            <a:spLocks noGrp="1"/>
          </p:cNvSpPr>
          <p:nvPr>
            <p:ph type="title"/>
          </p:nvPr>
        </p:nvSpPr>
        <p:spPr/>
        <p:txBody>
          <a:bodyPr>
            <a:normAutofit fontScale="90000"/>
          </a:bodyPr>
          <a:lstStyle/>
          <a:p>
            <a:r>
              <a:rPr lang="en-US" dirty="0"/>
              <a:t>Online Assignment Discussion</a:t>
            </a:r>
            <a:br>
              <a:rPr lang="en-US" dirty="0"/>
            </a:br>
            <a:endParaRPr lang="en-US" dirty="0"/>
          </a:p>
        </p:txBody>
      </p:sp>
    </p:spTree>
    <p:extLst>
      <p:ext uri="{BB962C8B-B14F-4D97-AF65-F5344CB8AC3E}">
        <p14:creationId xmlns:p14="http://schemas.microsoft.com/office/powerpoint/2010/main" val="3598107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is Critical Thinking?</a:t>
            </a:r>
          </a:p>
          <a:p>
            <a:r>
              <a:rPr lang="en-US" dirty="0" smtClean="0"/>
              <a:t>What is Ethics?</a:t>
            </a:r>
          </a:p>
          <a:p>
            <a:r>
              <a:rPr lang="en-US" dirty="0" smtClean="0"/>
              <a:t>What is Social Responsibility?</a:t>
            </a:r>
          </a:p>
          <a:p>
            <a:r>
              <a:rPr lang="en-US" dirty="0" smtClean="0"/>
              <a:t>Why are we studying them together?</a:t>
            </a:r>
            <a:endParaRPr lang="en-US" dirty="0"/>
          </a:p>
        </p:txBody>
      </p:sp>
      <p:sp>
        <p:nvSpPr>
          <p:cNvPr id="3" name="Title 2"/>
          <p:cNvSpPr>
            <a:spLocks noGrp="1"/>
          </p:cNvSpPr>
          <p:nvPr>
            <p:ph type="title"/>
          </p:nvPr>
        </p:nvSpPr>
        <p:spPr/>
        <p:txBody>
          <a:bodyPr>
            <a:normAutofit fontScale="90000"/>
          </a:bodyPr>
          <a:lstStyle/>
          <a:p>
            <a:r>
              <a:rPr lang="en-US" dirty="0" smtClean="0"/>
              <a:t>Critical Thinking, Ethics and Social Responsibility</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29" y="3581400"/>
            <a:ext cx="4193654" cy="2096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547134"/>
            <a:ext cx="3200400" cy="2273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990600"/>
            <a:ext cx="3676650"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67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  </a:t>
            </a:r>
            <a:endParaRPr lang="en-US" dirty="0"/>
          </a:p>
        </p:txBody>
      </p:sp>
      <p:sp>
        <p:nvSpPr>
          <p:cNvPr id="2" name="Title 1"/>
          <p:cNvSpPr>
            <a:spLocks noGrp="1"/>
          </p:cNvSpPr>
          <p:nvPr>
            <p:ph type="title"/>
          </p:nvPr>
        </p:nvSpPr>
        <p:spPr/>
        <p:txBody>
          <a:bodyPr>
            <a:normAutofit fontScale="90000"/>
          </a:bodyPr>
          <a:lstStyle/>
          <a:p>
            <a:r>
              <a:rPr lang="en-US" dirty="0" smtClean="0"/>
              <a:t>The Case of the Bank of America/ Executive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00200"/>
            <a:ext cx="4940967"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7182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r>
              <a:rPr lang="en-US" dirty="0" smtClean="0"/>
              <a:t>Form groups of 3 – 4 students</a:t>
            </a:r>
            <a:endParaRPr lang="en-US" dirty="0"/>
          </a:p>
        </p:txBody>
      </p:sp>
      <p:sp>
        <p:nvSpPr>
          <p:cNvPr id="2" name="Title 1"/>
          <p:cNvSpPr>
            <a:spLocks noGrp="1"/>
          </p:cNvSpPr>
          <p:nvPr>
            <p:ph type="title"/>
          </p:nvPr>
        </p:nvSpPr>
        <p:spPr/>
        <p:txBody>
          <a:bodyPr/>
          <a:lstStyle/>
          <a:p>
            <a:r>
              <a:rPr lang="en-US" dirty="0" smtClean="0"/>
              <a:t>Group Discussion Day</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447800"/>
            <a:ext cx="31242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2535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smtClean="0"/>
              <a:t>Which of Senge’s 8 Archetypes apply to this case?</a:t>
            </a:r>
          </a:p>
          <a:p>
            <a:pPr marL="850392" lvl="1" indent="-457200">
              <a:buFont typeface="+mj-lt"/>
              <a:buAutoNum type="arabicPeriod"/>
            </a:pPr>
            <a:r>
              <a:rPr lang="en-US" dirty="0" smtClean="0"/>
              <a:t>Limits to growth</a:t>
            </a:r>
          </a:p>
          <a:p>
            <a:pPr marL="850392" lvl="1" indent="-457200">
              <a:buFont typeface="+mj-lt"/>
              <a:buAutoNum type="arabicPeriod"/>
            </a:pPr>
            <a:r>
              <a:rPr lang="en-US" dirty="0" smtClean="0"/>
              <a:t>Shifting the burden (to a future time)</a:t>
            </a:r>
          </a:p>
          <a:p>
            <a:pPr marL="850392" lvl="1" indent="-457200">
              <a:buFont typeface="+mj-lt"/>
              <a:buAutoNum type="arabicPeriod"/>
            </a:pPr>
            <a:r>
              <a:rPr lang="en-US" dirty="0" smtClean="0"/>
              <a:t>Eroding goals  (short term solution to relieve symptoms)</a:t>
            </a:r>
          </a:p>
          <a:p>
            <a:pPr marL="850392" lvl="1" indent="-457200">
              <a:buFont typeface="+mj-lt"/>
              <a:buAutoNum type="arabicPeriod"/>
            </a:pPr>
            <a:r>
              <a:rPr lang="en-US" dirty="0" smtClean="0"/>
              <a:t>Escalation (aggressive competition)</a:t>
            </a:r>
          </a:p>
          <a:p>
            <a:pPr marL="850392" lvl="1" indent="-457200">
              <a:buFont typeface="+mj-lt"/>
              <a:buAutoNum type="arabicPeriod"/>
            </a:pPr>
            <a:r>
              <a:rPr lang="en-US" dirty="0" smtClean="0"/>
              <a:t>Success to the successful (resource allocation)</a:t>
            </a:r>
          </a:p>
          <a:p>
            <a:pPr marL="850392" lvl="1" indent="-457200">
              <a:buFont typeface="+mj-lt"/>
              <a:buAutoNum type="arabicPeriod"/>
            </a:pPr>
            <a:r>
              <a:rPr lang="en-US" dirty="0" smtClean="0"/>
              <a:t>Tragedy of the commons (resource competition)</a:t>
            </a:r>
          </a:p>
          <a:p>
            <a:pPr marL="850392" lvl="1" indent="-457200">
              <a:buFont typeface="+mj-lt"/>
              <a:buAutoNum type="arabicPeriod"/>
            </a:pPr>
            <a:r>
              <a:rPr lang="en-US" dirty="0" smtClean="0"/>
              <a:t>Fixes that fail (short term solution = long term problem)</a:t>
            </a:r>
          </a:p>
          <a:p>
            <a:pPr marL="850392" lvl="1" indent="-457200">
              <a:buFont typeface="+mj-lt"/>
              <a:buAutoNum type="arabicPeriod"/>
            </a:pPr>
            <a:r>
              <a:rPr lang="en-US" dirty="0" smtClean="0"/>
              <a:t>Growth and underinvestment (reduce resource allocation for risk avoidance)</a:t>
            </a:r>
          </a:p>
          <a:p>
            <a:r>
              <a:rPr lang="en-US" dirty="0" smtClean="0"/>
              <a:t>How can we use our understanding of this to make an ethical decision?</a:t>
            </a:r>
          </a:p>
          <a:p>
            <a:r>
              <a:rPr lang="en-US" dirty="0" smtClean="0"/>
              <a:t>What decision do you recommend?</a:t>
            </a:r>
            <a:endParaRPr lang="en-US" dirty="0"/>
          </a:p>
        </p:txBody>
      </p:sp>
      <p:sp>
        <p:nvSpPr>
          <p:cNvPr id="2" name="Title 1"/>
          <p:cNvSpPr>
            <a:spLocks noGrp="1"/>
          </p:cNvSpPr>
          <p:nvPr>
            <p:ph type="title"/>
          </p:nvPr>
        </p:nvSpPr>
        <p:spPr/>
        <p:txBody>
          <a:bodyPr/>
          <a:lstStyle/>
          <a:p>
            <a:r>
              <a:rPr lang="en-US" dirty="0" smtClean="0"/>
              <a:t>Apply Critical Thinking</a:t>
            </a:r>
            <a:endParaRPr lang="en-US" dirty="0"/>
          </a:p>
        </p:txBody>
      </p:sp>
    </p:spTree>
    <p:extLst>
      <p:ext uri="{BB962C8B-B14F-4D97-AF65-F5344CB8AC3E}">
        <p14:creationId xmlns:p14="http://schemas.microsoft.com/office/powerpoint/2010/main" val="1138014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Font typeface="+mj-lt"/>
              <a:buAutoNum type="arabicPeriod"/>
            </a:pPr>
            <a:r>
              <a:rPr lang="en-US" dirty="0" smtClean="0"/>
              <a:t>Limits to growth</a:t>
            </a:r>
          </a:p>
          <a:p>
            <a:pPr marL="514350" indent="-514350">
              <a:buFont typeface="+mj-lt"/>
              <a:buAutoNum type="arabicPeriod"/>
            </a:pPr>
            <a:r>
              <a:rPr lang="en-US" dirty="0" smtClean="0"/>
              <a:t>Eroding goals</a:t>
            </a:r>
          </a:p>
          <a:p>
            <a:pPr marL="514350" indent="-514350">
              <a:buFont typeface="+mj-lt"/>
              <a:buAutoNum type="arabicPeriod"/>
            </a:pPr>
            <a:r>
              <a:rPr lang="en-US" dirty="0" smtClean="0"/>
              <a:t>Shifting the burden</a:t>
            </a:r>
            <a:endParaRPr lang="en-US" dirty="0"/>
          </a:p>
        </p:txBody>
      </p:sp>
      <p:sp>
        <p:nvSpPr>
          <p:cNvPr id="2" name="Title 1"/>
          <p:cNvSpPr>
            <a:spLocks noGrp="1"/>
          </p:cNvSpPr>
          <p:nvPr>
            <p:ph type="title"/>
          </p:nvPr>
        </p:nvSpPr>
        <p:spPr/>
        <p:txBody>
          <a:bodyPr/>
          <a:lstStyle/>
          <a:p>
            <a:r>
              <a:rPr lang="en-US" dirty="0" smtClean="0"/>
              <a:t>Discussion</a:t>
            </a:r>
            <a:endParaRPr lang="en-US" dirty="0"/>
          </a:p>
        </p:txBody>
      </p:sp>
    </p:spTree>
    <p:extLst>
      <p:ext uri="{BB962C8B-B14F-4D97-AF65-F5344CB8AC3E}">
        <p14:creationId xmlns:p14="http://schemas.microsoft.com/office/powerpoint/2010/main" val="360009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smtClean="0"/>
              <a:t>  </a:t>
            </a:r>
            <a:endParaRPr lang="en-US" dirty="0"/>
          </a:p>
        </p:txBody>
      </p:sp>
      <p:sp>
        <p:nvSpPr>
          <p:cNvPr id="3" name="Title 2"/>
          <p:cNvSpPr>
            <a:spLocks noGrp="1"/>
          </p:cNvSpPr>
          <p:nvPr>
            <p:ph type="title"/>
          </p:nvPr>
        </p:nvSpPr>
        <p:spPr/>
        <p:txBody>
          <a:bodyPr/>
          <a:lstStyle/>
          <a:p>
            <a:r>
              <a:rPr lang="en-US" dirty="0" smtClean="0"/>
              <a:t>Triple Constraints***</a:t>
            </a:r>
            <a:endParaRPr lang="en-US" dirty="0"/>
          </a:p>
        </p:txBody>
      </p:sp>
      <p:grpSp>
        <p:nvGrpSpPr>
          <p:cNvPr id="4" name="Group 2"/>
          <p:cNvGrpSpPr>
            <a:grpSpLocks/>
          </p:cNvGrpSpPr>
          <p:nvPr/>
        </p:nvGrpSpPr>
        <p:grpSpPr bwMode="auto">
          <a:xfrm>
            <a:off x="1581150" y="1700698"/>
            <a:ext cx="5981700" cy="4242902"/>
            <a:chOff x="1008" y="1059"/>
            <a:chExt cx="3768" cy="2733"/>
          </a:xfrm>
        </p:grpSpPr>
        <p:sp>
          <p:nvSpPr>
            <p:cNvPr id="5" name="AutoShape 3"/>
            <p:cNvSpPr>
              <a:spLocks noChangeAspect="1" noChangeArrowheads="1"/>
            </p:cNvSpPr>
            <p:nvPr/>
          </p:nvSpPr>
          <p:spPr bwMode="auto">
            <a:xfrm>
              <a:off x="1915" y="1617"/>
              <a:ext cx="1942" cy="1675"/>
            </a:xfrm>
            <a:prstGeom prst="triangle">
              <a:avLst>
                <a:gd name="adj" fmla="val 50000"/>
              </a:avLst>
            </a:prstGeom>
            <a:solidFill>
              <a:srgbClr val="CC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4"/>
            <p:cNvSpPr>
              <a:spLocks noChangeArrowheads="1"/>
            </p:cNvSpPr>
            <p:nvPr/>
          </p:nvSpPr>
          <p:spPr bwMode="auto">
            <a:xfrm>
              <a:off x="1008" y="3234"/>
              <a:ext cx="1116" cy="558"/>
            </a:xfrm>
            <a:prstGeom prst="ellipse">
              <a:avLst/>
            </a:prstGeom>
            <a:solidFill>
              <a:srgbClr val="FFFFCC"/>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r>
                <a:rPr lang="en-US" b="1" dirty="0" smtClean="0"/>
                <a:t>  </a:t>
              </a:r>
            </a:p>
            <a:p>
              <a:r>
                <a:rPr lang="en-US" b="1" dirty="0"/>
                <a:t> </a:t>
              </a:r>
              <a:r>
                <a:rPr lang="en-US" sz="2400" b="1" dirty="0" smtClean="0"/>
                <a:t>COST</a:t>
              </a:r>
              <a:endParaRPr lang="en-US" sz="2400" b="1" dirty="0"/>
            </a:p>
          </p:txBody>
        </p:sp>
        <p:sp>
          <p:nvSpPr>
            <p:cNvPr id="7" name="Oval 5"/>
            <p:cNvSpPr>
              <a:spLocks noChangeArrowheads="1"/>
            </p:cNvSpPr>
            <p:nvPr/>
          </p:nvSpPr>
          <p:spPr bwMode="auto">
            <a:xfrm>
              <a:off x="2334" y="1059"/>
              <a:ext cx="1116" cy="558"/>
            </a:xfrm>
            <a:prstGeom prst="ellipse">
              <a:avLst/>
            </a:prstGeom>
            <a:solidFill>
              <a:srgbClr val="FFBE7D"/>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6"/>
            <p:cNvSpPr>
              <a:spLocks noChangeArrowheads="1"/>
            </p:cNvSpPr>
            <p:nvPr/>
          </p:nvSpPr>
          <p:spPr bwMode="auto">
            <a:xfrm>
              <a:off x="3450" y="3292"/>
              <a:ext cx="1326" cy="500"/>
            </a:xfrm>
            <a:prstGeom prst="ellipse">
              <a:avLst/>
            </a:prstGeom>
            <a:solidFill>
              <a:srgbClr val="D8EBB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r>
                <a:rPr lang="en-US" sz="2000" b="1" dirty="0" smtClean="0"/>
                <a:t>QUALITY</a:t>
              </a:r>
              <a:endParaRPr lang="en-US" sz="2000" b="1" dirty="0"/>
            </a:p>
          </p:txBody>
        </p:sp>
      </p:grpSp>
      <p:sp>
        <p:nvSpPr>
          <p:cNvPr id="9" name="TextBox 8"/>
          <p:cNvSpPr txBox="1"/>
          <p:nvPr/>
        </p:nvSpPr>
        <p:spPr>
          <a:xfrm>
            <a:off x="3962400" y="1905000"/>
            <a:ext cx="1219200" cy="461665"/>
          </a:xfrm>
          <a:prstGeom prst="rect">
            <a:avLst/>
          </a:prstGeom>
          <a:noFill/>
        </p:spPr>
        <p:txBody>
          <a:bodyPr wrap="square" rtlCol="0">
            <a:spAutoFit/>
          </a:bodyPr>
          <a:lstStyle/>
          <a:p>
            <a:r>
              <a:rPr lang="en-US" sz="2400" b="1" dirty="0" smtClean="0"/>
              <a:t>  TIME</a:t>
            </a:r>
            <a:endParaRPr lang="en-US" sz="2400" b="1" dirty="0"/>
          </a:p>
        </p:txBody>
      </p:sp>
    </p:spTree>
    <p:extLst>
      <p:ext uri="{BB962C8B-B14F-4D97-AF65-F5344CB8AC3E}">
        <p14:creationId xmlns:p14="http://schemas.microsoft.com/office/powerpoint/2010/main" val="885071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en-US" dirty="0" smtClean="0"/>
              <a:t>  </a:t>
            </a:r>
            <a:endParaRPr lang="en-US" dirty="0"/>
          </a:p>
        </p:txBody>
      </p:sp>
      <p:sp>
        <p:nvSpPr>
          <p:cNvPr id="2" name="Title 1"/>
          <p:cNvSpPr>
            <a:spLocks noGrp="1"/>
          </p:cNvSpPr>
          <p:nvPr>
            <p:ph type="title"/>
          </p:nvPr>
        </p:nvSpPr>
        <p:spPr/>
        <p:txBody>
          <a:bodyPr>
            <a:normAutofit fontScale="90000"/>
          </a:bodyPr>
          <a:lstStyle/>
          <a:p>
            <a:r>
              <a:rPr lang="en-US" dirty="0" smtClean="0"/>
              <a:t>A Tale of an Indian Company in Ghana</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3875" y="1524000"/>
            <a:ext cx="6019800" cy="4615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769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Which of Senge’s 8 Archetypes apply to this case?</a:t>
            </a:r>
          </a:p>
          <a:p>
            <a:pPr marL="850392" lvl="1" indent="-457200">
              <a:buFont typeface="+mj-lt"/>
              <a:buAutoNum type="arabicPeriod"/>
            </a:pPr>
            <a:r>
              <a:rPr lang="en-US" dirty="0"/>
              <a:t>Limits to growth</a:t>
            </a:r>
          </a:p>
          <a:p>
            <a:pPr marL="850392" lvl="1" indent="-457200">
              <a:buFont typeface="+mj-lt"/>
              <a:buAutoNum type="arabicPeriod"/>
            </a:pPr>
            <a:r>
              <a:rPr lang="en-US" dirty="0"/>
              <a:t>Shifting the burden (to a future time)</a:t>
            </a:r>
          </a:p>
          <a:p>
            <a:pPr marL="850392" lvl="1" indent="-457200">
              <a:buFont typeface="+mj-lt"/>
              <a:buAutoNum type="arabicPeriod"/>
            </a:pPr>
            <a:r>
              <a:rPr lang="en-US" dirty="0"/>
              <a:t>Eroding goals  (short term solution to relieve symptoms)</a:t>
            </a:r>
          </a:p>
          <a:p>
            <a:pPr marL="850392" lvl="1" indent="-457200">
              <a:buFont typeface="+mj-lt"/>
              <a:buAutoNum type="arabicPeriod"/>
            </a:pPr>
            <a:r>
              <a:rPr lang="en-US" dirty="0"/>
              <a:t>Escalation (aggressive competition)</a:t>
            </a:r>
          </a:p>
          <a:p>
            <a:pPr marL="850392" lvl="1" indent="-457200">
              <a:buFont typeface="+mj-lt"/>
              <a:buAutoNum type="arabicPeriod"/>
            </a:pPr>
            <a:r>
              <a:rPr lang="en-US" dirty="0"/>
              <a:t>Success to the successful (resource allocation)</a:t>
            </a:r>
          </a:p>
          <a:p>
            <a:pPr marL="850392" lvl="1" indent="-457200">
              <a:buFont typeface="+mj-lt"/>
              <a:buAutoNum type="arabicPeriod"/>
            </a:pPr>
            <a:r>
              <a:rPr lang="en-US" dirty="0"/>
              <a:t>Tragedy of the commons (resource competition)</a:t>
            </a:r>
          </a:p>
          <a:p>
            <a:pPr marL="850392" lvl="1" indent="-457200">
              <a:buFont typeface="+mj-lt"/>
              <a:buAutoNum type="arabicPeriod"/>
            </a:pPr>
            <a:r>
              <a:rPr lang="en-US" dirty="0"/>
              <a:t>Fixes that fail (short term solution = long term problem)</a:t>
            </a:r>
          </a:p>
          <a:p>
            <a:pPr marL="850392" lvl="1" indent="-457200">
              <a:buFont typeface="+mj-lt"/>
              <a:buAutoNum type="arabicPeriod"/>
            </a:pPr>
            <a:r>
              <a:rPr lang="en-US" dirty="0"/>
              <a:t>Growth and underinvestment (reduce resource allocation for risk avoidance)</a:t>
            </a:r>
          </a:p>
          <a:p>
            <a:r>
              <a:rPr lang="en-US" dirty="0"/>
              <a:t>How can we use our understanding of this to make an ethical decision?</a:t>
            </a:r>
          </a:p>
          <a:p>
            <a:r>
              <a:rPr lang="en-US" dirty="0"/>
              <a:t>What decision do you recommend</a:t>
            </a:r>
            <a:r>
              <a:rPr lang="en-US" dirty="0" smtClean="0"/>
              <a:t>?</a:t>
            </a:r>
            <a:endParaRPr lang="en-US" dirty="0"/>
          </a:p>
        </p:txBody>
      </p:sp>
      <p:sp>
        <p:nvSpPr>
          <p:cNvPr id="2" name="Title 1"/>
          <p:cNvSpPr>
            <a:spLocks noGrp="1"/>
          </p:cNvSpPr>
          <p:nvPr>
            <p:ph type="title"/>
          </p:nvPr>
        </p:nvSpPr>
        <p:spPr/>
        <p:txBody>
          <a:bodyPr/>
          <a:lstStyle/>
          <a:p>
            <a:r>
              <a:rPr lang="en-US" dirty="0" smtClean="0"/>
              <a:t>Apply Critical Thinking</a:t>
            </a:r>
            <a:endParaRPr lang="en-US" dirty="0"/>
          </a:p>
        </p:txBody>
      </p:sp>
    </p:spTree>
    <p:extLst>
      <p:ext uri="{BB962C8B-B14F-4D97-AF65-F5344CB8AC3E}">
        <p14:creationId xmlns:p14="http://schemas.microsoft.com/office/powerpoint/2010/main" val="3825584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Font typeface="+mj-lt"/>
              <a:buAutoNum type="arabicPeriod"/>
            </a:pPr>
            <a:r>
              <a:rPr lang="en-US" dirty="0" smtClean="0"/>
              <a:t>Tragedy of the commons</a:t>
            </a:r>
          </a:p>
          <a:p>
            <a:pPr marL="514350" indent="-514350">
              <a:buFont typeface="+mj-lt"/>
              <a:buAutoNum type="arabicPeriod"/>
            </a:pPr>
            <a:r>
              <a:rPr lang="en-US" dirty="0" smtClean="0"/>
              <a:t>Success to the successful</a:t>
            </a:r>
          </a:p>
          <a:p>
            <a:pPr marL="514350" indent="-514350">
              <a:buFont typeface="+mj-lt"/>
              <a:buAutoNum type="arabicPeriod"/>
            </a:pPr>
            <a:r>
              <a:rPr lang="en-US" dirty="0" smtClean="0"/>
              <a:t>Fixes that fail</a:t>
            </a:r>
            <a:endParaRPr lang="en-US" dirty="0"/>
          </a:p>
        </p:txBody>
      </p:sp>
      <p:sp>
        <p:nvSpPr>
          <p:cNvPr id="2" name="Title 1"/>
          <p:cNvSpPr>
            <a:spLocks noGrp="1"/>
          </p:cNvSpPr>
          <p:nvPr>
            <p:ph type="title"/>
          </p:nvPr>
        </p:nvSpPr>
        <p:spPr/>
        <p:txBody>
          <a:bodyPr/>
          <a:lstStyle/>
          <a:p>
            <a:r>
              <a:rPr lang="en-US" dirty="0" smtClean="0"/>
              <a:t>Discussion</a:t>
            </a:r>
            <a:endParaRPr lang="en-US" dirty="0"/>
          </a:p>
        </p:txBody>
      </p:sp>
    </p:spTree>
    <p:extLst>
      <p:ext uri="{BB962C8B-B14F-4D97-AF65-F5344CB8AC3E}">
        <p14:creationId xmlns:p14="http://schemas.microsoft.com/office/powerpoint/2010/main" val="2574427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09728" indent="0">
              <a:buNone/>
            </a:pPr>
            <a:r>
              <a:rPr lang="en-US" dirty="0" smtClean="0"/>
              <a:t>The Players:</a:t>
            </a:r>
          </a:p>
          <a:p>
            <a:pPr marL="109728" indent="0">
              <a:buNone/>
            </a:pPr>
            <a:endParaRPr lang="en-US" dirty="0"/>
          </a:p>
          <a:p>
            <a:pPr marL="109728" indent="0">
              <a:buNone/>
            </a:pPr>
            <a:r>
              <a:rPr lang="en-US" dirty="0" smtClean="0"/>
              <a:t>Sue – New CPA</a:t>
            </a:r>
          </a:p>
          <a:p>
            <a:pPr marL="109728" indent="0">
              <a:buNone/>
            </a:pPr>
            <a:r>
              <a:rPr lang="en-US" dirty="0" smtClean="0"/>
              <a:t>John – Senior Accountant, Sue’s Manager</a:t>
            </a:r>
          </a:p>
          <a:p>
            <a:pPr marL="109728" indent="0">
              <a:buNone/>
            </a:pPr>
            <a:r>
              <a:rPr lang="en-US" dirty="0" smtClean="0"/>
              <a:t>Paul – Partner in charge</a:t>
            </a:r>
          </a:p>
          <a:p>
            <a:pPr marL="109728" indent="0">
              <a:buNone/>
            </a:pPr>
            <a:r>
              <a:rPr lang="en-US" dirty="0" smtClean="0"/>
              <a:t>Bill and Mike – co-workers</a:t>
            </a:r>
          </a:p>
          <a:p>
            <a:pPr marL="109728" indent="0">
              <a:buNone/>
            </a:pPr>
            <a:r>
              <a:rPr lang="en-US" dirty="0" smtClean="0"/>
              <a:t>Client</a:t>
            </a:r>
          </a:p>
          <a:p>
            <a:pPr marL="109728" indent="0">
              <a:buNone/>
            </a:pPr>
            <a:endParaRPr lang="en-US" dirty="0"/>
          </a:p>
        </p:txBody>
      </p:sp>
      <p:sp>
        <p:nvSpPr>
          <p:cNvPr id="2" name="Title 1"/>
          <p:cNvSpPr>
            <a:spLocks noGrp="1"/>
          </p:cNvSpPr>
          <p:nvPr>
            <p:ph type="title"/>
          </p:nvPr>
        </p:nvSpPr>
        <p:spPr/>
        <p:txBody>
          <a:bodyPr/>
          <a:lstStyle/>
          <a:p>
            <a:r>
              <a:rPr lang="en-US" dirty="0" smtClean="0"/>
              <a:t>The Audit</a:t>
            </a:r>
            <a:endParaRPr lang="en-US" dirty="0"/>
          </a:p>
        </p:txBody>
      </p:sp>
    </p:spTree>
    <p:extLst>
      <p:ext uri="{BB962C8B-B14F-4D97-AF65-F5344CB8AC3E}">
        <p14:creationId xmlns:p14="http://schemas.microsoft.com/office/powerpoint/2010/main" val="3105393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Which of Senge’s 8 Archetypes apply to this case?</a:t>
            </a:r>
          </a:p>
          <a:p>
            <a:pPr marL="850392" lvl="1" indent="-457200">
              <a:buFont typeface="+mj-lt"/>
              <a:buAutoNum type="arabicPeriod"/>
            </a:pPr>
            <a:r>
              <a:rPr lang="en-US" dirty="0"/>
              <a:t>Limits to growth</a:t>
            </a:r>
          </a:p>
          <a:p>
            <a:pPr marL="850392" lvl="1" indent="-457200">
              <a:buFont typeface="+mj-lt"/>
              <a:buAutoNum type="arabicPeriod"/>
            </a:pPr>
            <a:r>
              <a:rPr lang="en-US" dirty="0"/>
              <a:t>Shifting the burden (to a future time)</a:t>
            </a:r>
          </a:p>
          <a:p>
            <a:pPr marL="850392" lvl="1" indent="-457200">
              <a:buFont typeface="+mj-lt"/>
              <a:buAutoNum type="arabicPeriod"/>
            </a:pPr>
            <a:r>
              <a:rPr lang="en-US" dirty="0"/>
              <a:t>Eroding goals  (short term solution to relieve symptoms)</a:t>
            </a:r>
          </a:p>
          <a:p>
            <a:pPr marL="850392" lvl="1" indent="-457200">
              <a:buFont typeface="+mj-lt"/>
              <a:buAutoNum type="arabicPeriod"/>
            </a:pPr>
            <a:r>
              <a:rPr lang="en-US" dirty="0"/>
              <a:t>Escalation (aggressive competition)</a:t>
            </a:r>
          </a:p>
          <a:p>
            <a:pPr marL="850392" lvl="1" indent="-457200">
              <a:buFont typeface="+mj-lt"/>
              <a:buAutoNum type="arabicPeriod"/>
            </a:pPr>
            <a:r>
              <a:rPr lang="en-US" dirty="0"/>
              <a:t>Success to the successful (resource allocation)</a:t>
            </a:r>
          </a:p>
          <a:p>
            <a:pPr marL="850392" lvl="1" indent="-457200">
              <a:buFont typeface="+mj-lt"/>
              <a:buAutoNum type="arabicPeriod"/>
            </a:pPr>
            <a:r>
              <a:rPr lang="en-US" dirty="0"/>
              <a:t>Tragedy of the commons (resource competition)</a:t>
            </a:r>
          </a:p>
          <a:p>
            <a:pPr marL="850392" lvl="1" indent="-457200">
              <a:buFont typeface="+mj-lt"/>
              <a:buAutoNum type="arabicPeriod"/>
            </a:pPr>
            <a:r>
              <a:rPr lang="en-US" dirty="0"/>
              <a:t>Fixes that fail (short term solution = long term problem)</a:t>
            </a:r>
          </a:p>
          <a:p>
            <a:pPr marL="850392" lvl="1" indent="-457200">
              <a:buFont typeface="+mj-lt"/>
              <a:buAutoNum type="arabicPeriod"/>
            </a:pPr>
            <a:r>
              <a:rPr lang="en-US" dirty="0"/>
              <a:t>Growth and underinvestment (reduce resource allocation for risk avoidance)</a:t>
            </a:r>
          </a:p>
          <a:p>
            <a:r>
              <a:rPr lang="en-US" dirty="0"/>
              <a:t>How can we use our understanding of this to make an ethical decision?</a:t>
            </a:r>
          </a:p>
          <a:p>
            <a:r>
              <a:rPr lang="en-US" dirty="0"/>
              <a:t>What decision do you recommend?</a:t>
            </a:r>
          </a:p>
          <a:p>
            <a:pPr marL="109728" indent="0">
              <a:buNone/>
            </a:pPr>
            <a:endParaRPr lang="en-US" dirty="0"/>
          </a:p>
        </p:txBody>
      </p:sp>
      <p:sp>
        <p:nvSpPr>
          <p:cNvPr id="2" name="Title 1"/>
          <p:cNvSpPr>
            <a:spLocks noGrp="1"/>
          </p:cNvSpPr>
          <p:nvPr>
            <p:ph type="title"/>
          </p:nvPr>
        </p:nvSpPr>
        <p:spPr/>
        <p:txBody>
          <a:bodyPr/>
          <a:lstStyle/>
          <a:p>
            <a:r>
              <a:rPr lang="en-US" dirty="0" smtClean="0"/>
              <a:t>Apply Critical Thinking</a:t>
            </a:r>
            <a:endParaRPr lang="en-US" dirty="0"/>
          </a:p>
        </p:txBody>
      </p:sp>
    </p:spTree>
    <p:extLst>
      <p:ext uri="{BB962C8B-B14F-4D97-AF65-F5344CB8AC3E}">
        <p14:creationId xmlns:p14="http://schemas.microsoft.com/office/powerpoint/2010/main" val="1593080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Font typeface="+mj-lt"/>
              <a:buAutoNum type="arabicPeriod"/>
            </a:pPr>
            <a:r>
              <a:rPr lang="en-US" dirty="0" smtClean="0"/>
              <a:t>Shifting the burden</a:t>
            </a:r>
            <a:endParaRPr lang="en-US" dirty="0"/>
          </a:p>
        </p:txBody>
      </p:sp>
      <p:sp>
        <p:nvSpPr>
          <p:cNvPr id="2" name="Title 1"/>
          <p:cNvSpPr>
            <a:spLocks noGrp="1"/>
          </p:cNvSpPr>
          <p:nvPr>
            <p:ph type="title"/>
          </p:nvPr>
        </p:nvSpPr>
        <p:spPr/>
        <p:txBody>
          <a:bodyPr/>
          <a:lstStyle/>
          <a:p>
            <a:r>
              <a:rPr lang="en-US" dirty="0" smtClean="0"/>
              <a:t>Discussion</a:t>
            </a:r>
            <a:endParaRPr lang="en-US" dirty="0"/>
          </a:p>
        </p:txBody>
      </p:sp>
    </p:spTree>
    <p:extLst>
      <p:ext uri="{BB962C8B-B14F-4D97-AF65-F5344CB8AC3E}">
        <p14:creationId xmlns:p14="http://schemas.microsoft.com/office/powerpoint/2010/main" val="2791016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Apply the Principles of Ethics to our Audit Case to determine how to make your decision.  Which principle (s) would you use and why?</a:t>
            </a:r>
            <a:endParaRPr lang="en-US" dirty="0"/>
          </a:p>
        </p:txBody>
      </p:sp>
      <p:sp>
        <p:nvSpPr>
          <p:cNvPr id="2" name="Title 1"/>
          <p:cNvSpPr>
            <a:spLocks noGrp="1"/>
          </p:cNvSpPr>
          <p:nvPr>
            <p:ph type="title"/>
          </p:nvPr>
        </p:nvSpPr>
        <p:spPr/>
        <p:txBody>
          <a:bodyPr>
            <a:normAutofit fontScale="90000"/>
          </a:bodyPr>
          <a:lstStyle/>
          <a:p>
            <a:r>
              <a:rPr lang="en-US" dirty="0" smtClean="0"/>
              <a:t>Ethics as a Decision-Making Model</a:t>
            </a:r>
            <a:endParaRPr lang="en-US" dirty="0"/>
          </a:p>
        </p:txBody>
      </p:sp>
    </p:spTree>
    <p:extLst>
      <p:ext uri="{BB962C8B-B14F-4D97-AF65-F5344CB8AC3E}">
        <p14:creationId xmlns:p14="http://schemas.microsoft.com/office/powerpoint/2010/main" val="662570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marL="624078" indent="-514350">
              <a:buFont typeface="+mj-lt"/>
              <a:buAutoNum type="arabicPeriod"/>
            </a:pPr>
            <a:r>
              <a:rPr lang="en-US" dirty="0" smtClean="0"/>
              <a:t>Legal Principle</a:t>
            </a:r>
          </a:p>
          <a:p>
            <a:pPr marL="624078" indent="-514350">
              <a:buFont typeface="+mj-lt"/>
              <a:buAutoNum type="arabicPeriod"/>
            </a:pPr>
            <a:r>
              <a:rPr lang="en-US" dirty="0" smtClean="0"/>
              <a:t>Individual Rights Principle</a:t>
            </a:r>
          </a:p>
          <a:p>
            <a:pPr marL="624078" indent="-514350">
              <a:buFont typeface="+mj-lt"/>
              <a:buAutoNum type="arabicPeriod"/>
            </a:pPr>
            <a:r>
              <a:rPr lang="en-US" dirty="0" smtClean="0"/>
              <a:t>Virtuous Principle</a:t>
            </a:r>
          </a:p>
          <a:p>
            <a:pPr marL="624078" indent="-514350">
              <a:buFont typeface="+mj-lt"/>
              <a:buAutoNum type="arabicPeriod"/>
            </a:pPr>
            <a:r>
              <a:rPr lang="en-US" dirty="0" smtClean="0"/>
              <a:t>Long Term Principle</a:t>
            </a:r>
          </a:p>
          <a:p>
            <a:pPr marL="624078" indent="-514350">
              <a:buFont typeface="+mj-lt"/>
              <a:buAutoNum type="arabicPeriod"/>
            </a:pPr>
            <a:r>
              <a:rPr lang="en-US" dirty="0" smtClean="0"/>
              <a:t>Community Principle</a:t>
            </a:r>
          </a:p>
          <a:p>
            <a:pPr marL="624078" indent="-514350">
              <a:buFont typeface="+mj-lt"/>
              <a:buAutoNum type="arabicPeriod"/>
            </a:pPr>
            <a:r>
              <a:rPr lang="en-US" dirty="0" smtClean="0"/>
              <a:t>Utilitarian Principle</a:t>
            </a:r>
          </a:p>
          <a:p>
            <a:pPr marL="624078" indent="-514350">
              <a:buFont typeface="+mj-lt"/>
              <a:buAutoNum type="arabicPeriod"/>
            </a:pPr>
            <a:r>
              <a:rPr lang="en-US" dirty="0" smtClean="0"/>
              <a:t>Distributed Justice Principle</a:t>
            </a:r>
            <a:endParaRPr lang="en-US" dirty="0"/>
          </a:p>
        </p:txBody>
      </p:sp>
      <p:sp>
        <p:nvSpPr>
          <p:cNvPr id="3" name="Title 2"/>
          <p:cNvSpPr>
            <a:spLocks noGrp="1"/>
          </p:cNvSpPr>
          <p:nvPr>
            <p:ph type="title"/>
          </p:nvPr>
        </p:nvSpPr>
        <p:spPr/>
        <p:txBody>
          <a:bodyPr>
            <a:normAutofit fontScale="90000"/>
          </a:bodyPr>
          <a:lstStyle/>
          <a:p>
            <a:r>
              <a:rPr lang="en-US" dirty="0" smtClean="0"/>
              <a:t>Principles of Ethics as a Decision Making Model</a:t>
            </a:r>
            <a:endParaRPr lang="en-US" dirty="0"/>
          </a:p>
        </p:txBody>
      </p:sp>
    </p:spTree>
    <p:extLst>
      <p:ext uri="{BB962C8B-B14F-4D97-AF65-F5344CB8AC3E}">
        <p14:creationId xmlns:p14="http://schemas.microsoft.com/office/powerpoint/2010/main" val="1683714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Which stakeholders are impacted by this decision?</a:t>
            </a:r>
          </a:p>
          <a:p>
            <a:r>
              <a:rPr lang="en-US" dirty="0" smtClean="0"/>
              <a:t>What are each stakeholders’ desired outcomes?</a:t>
            </a:r>
          </a:p>
          <a:p>
            <a:r>
              <a:rPr lang="en-US" dirty="0" smtClean="0"/>
              <a:t>What are the risks to each stakeholder?</a:t>
            </a:r>
          </a:p>
          <a:p>
            <a:r>
              <a:rPr lang="en-US" dirty="0" smtClean="0"/>
              <a:t>How can you accommodate all stakeholders wants and mitigate all stakeholders’ risks?</a:t>
            </a:r>
          </a:p>
          <a:p>
            <a:r>
              <a:rPr lang="en-US" dirty="0" smtClean="0"/>
              <a:t>What decision do you recommend?</a:t>
            </a:r>
            <a:endParaRPr lang="en-US" dirty="0"/>
          </a:p>
        </p:txBody>
      </p:sp>
      <p:sp>
        <p:nvSpPr>
          <p:cNvPr id="2" name="Title 1"/>
          <p:cNvSpPr>
            <a:spLocks noGrp="1"/>
          </p:cNvSpPr>
          <p:nvPr>
            <p:ph type="title"/>
          </p:nvPr>
        </p:nvSpPr>
        <p:spPr/>
        <p:txBody>
          <a:bodyPr>
            <a:normAutofit fontScale="90000"/>
          </a:bodyPr>
          <a:lstStyle/>
          <a:p>
            <a:r>
              <a:rPr lang="en-US" dirty="0" smtClean="0"/>
              <a:t>Stakeholder Risk Benefit Analysis</a:t>
            </a:r>
            <a:endParaRPr lang="en-US" dirty="0"/>
          </a:p>
        </p:txBody>
      </p:sp>
    </p:spTree>
    <p:extLst>
      <p:ext uri="{BB962C8B-B14F-4D97-AF65-F5344CB8AC3E}">
        <p14:creationId xmlns:p14="http://schemas.microsoft.com/office/powerpoint/2010/main" val="2220204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92579513"/>
              </p:ext>
            </p:extLst>
          </p:nvPr>
        </p:nvGraphicFramePr>
        <p:xfrm>
          <a:off x="457200" y="1481138"/>
          <a:ext cx="8229600" cy="370840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dirty="0" smtClean="0"/>
                        <a:t>Risk</a:t>
                      </a:r>
                      <a:endParaRPr lang="en-US" dirty="0"/>
                    </a:p>
                  </a:txBody>
                  <a:tcPr/>
                </a:tc>
                <a:tc>
                  <a:txBody>
                    <a:bodyPr/>
                    <a:lstStyle/>
                    <a:p>
                      <a:r>
                        <a:rPr lang="en-US" dirty="0" smtClean="0"/>
                        <a:t>Benefit</a:t>
                      </a:r>
                      <a:endParaRPr lang="en-US" dirty="0"/>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r>
            </a:tbl>
          </a:graphicData>
        </a:graphic>
      </p:graphicFrame>
      <p:sp>
        <p:nvSpPr>
          <p:cNvPr id="2" name="Title 1"/>
          <p:cNvSpPr>
            <a:spLocks noGrp="1"/>
          </p:cNvSpPr>
          <p:nvPr>
            <p:ph type="title"/>
          </p:nvPr>
        </p:nvSpPr>
        <p:spPr/>
        <p:txBody>
          <a:bodyPr>
            <a:normAutofit fontScale="90000"/>
          </a:bodyPr>
          <a:lstStyle/>
          <a:p>
            <a:r>
              <a:rPr lang="en-US" dirty="0" smtClean="0"/>
              <a:t>Key Stakeholder</a:t>
            </a:r>
            <a:br>
              <a:rPr lang="en-US" dirty="0" smtClean="0"/>
            </a:br>
            <a:r>
              <a:rPr lang="en-US" dirty="0" smtClean="0"/>
              <a:t>Risk Benefit Analysis</a:t>
            </a:r>
            <a:endParaRPr lang="en-US" dirty="0"/>
          </a:p>
        </p:txBody>
      </p:sp>
    </p:spTree>
    <p:extLst>
      <p:ext uri="{BB962C8B-B14F-4D97-AF65-F5344CB8AC3E}">
        <p14:creationId xmlns:p14="http://schemas.microsoft.com/office/powerpoint/2010/main" val="3310975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Combining all elements of our analysis, what recommendation do you make?</a:t>
            </a:r>
            <a:endParaRPr lang="en-US" dirty="0"/>
          </a:p>
        </p:txBody>
      </p:sp>
      <p:sp>
        <p:nvSpPr>
          <p:cNvPr id="2" name="Title 1"/>
          <p:cNvSpPr>
            <a:spLocks noGrp="1"/>
          </p:cNvSpPr>
          <p:nvPr>
            <p:ph type="title"/>
          </p:nvPr>
        </p:nvSpPr>
        <p:spPr/>
        <p:txBody>
          <a:bodyPr/>
          <a:lstStyle/>
          <a:p>
            <a:r>
              <a:rPr lang="en-US" dirty="0" smtClean="0"/>
              <a:t>Holistic Solution</a:t>
            </a:r>
            <a:endParaRPr lang="en-US" dirty="0"/>
          </a:p>
        </p:txBody>
      </p:sp>
    </p:spTree>
    <p:extLst>
      <p:ext uri="{BB962C8B-B14F-4D97-AF65-F5344CB8AC3E}">
        <p14:creationId xmlns:p14="http://schemas.microsoft.com/office/powerpoint/2010/main" val="2497352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The Holistic approach utilizes concepts from:</a:t>
            </a:r>
          </a:p>
          <a:p>
            <a:pPr marL="514350" indent="-514350">
              <a:buFont typeface="+mj-lt"/>
              <a:buAutoNum type="arabicPeriod"/>
            </a:pPr>
            <a:r>
              <a:rPr lang="en-US" dirty="0" smtClean="0"/>
              <a:t>Critical Thinking</a:t>
            </a:r>
          </a:p>
          <a:p>
            <a:pPr marL="514350" indent="-514350">
              <a:buFont typeface="+mj-lt"/>
              <a:buAutoNum type="arabicPeriod"/>
            </a:pPr>
            <a:r>
              <a:rPr lang="en-US" dirty="0" smtClean="0"/>
              <a:t>Ethics and Social Responsibility</a:t>
            </a:r>
          </a:p>
          <a:p>
            <a:pPr marL="514350" indent="-514350">
              <a:buFont typeface="+mj-lt"/>
              <a:buAutoNum type="arabicPeriod"/>
            </a:pPr>
            <a:r>
              <a:rPr lang="en-US" dirty="0" smtClean="0"/>
              <a:t>Cost/ Benefit Analysis</a:t>
            </a:r>
          </a:p>
          <a:p>
            <a:pPr marL="514350" indent="-514350">
              <a:buFont typeface="+mj-lt"/>
              <a:buAutoNum type="arabicPeriod"/>
            </a:pPr>
            <a:r>
              <a:rPr lang="en-US" dirty="0" smtClean="0"/>
              <a:t>Systems Analysis</a:t>
            </a:r>
          </a:p>
          <a:p>
            <a:pPr marL="514350" indent="-514350">
              <a:buFont typeface="+mj-lt"/>
              <a:buAutoNum type="arabicPeriod"/>
            </a:pPr>
            <a:r>
              <a:rPr lang="en-US" dirty="0" smtClean="0"/>
              <a:t>Rational Decision-Making</a:t>
            </a:r>
            <a:endParaRPr lang="en-US" dirty="0"/>
          </a:p>
        </p:txBody>
      </p:sp>
      <p:sp>
        <p:nvSpPr>
          <p:cNvPr id="2" name="Title 1"/>
          <p:cNvSpPr>
            <a:spLocks noGrp="1"/>
          </p:cNvSpPr>
          <p:nvPr>
            <p:ph type="title"/>
          </p:nvPr>
        </p:nvSpPr>
        <p:spPr/>
        <p:txBody>
          <a:bodyPr/>
          <a:lstStyle/>
          <a:p>
            <a:r>
              <a:rPr lang="en-US" dirty="0" smtClean="0"/>
              <a:t>The Holistic Approach***</a:t>
            </a:r>
            <a:endParaRPr lang="en-US" dirty="0"/>
          </a:p>
        </p:txBody>
      </p:sp>
    </p:spTree>
    <p:extLst>
      <p:ext uri="{BB962C8B-B14F-4D97-AF65-F5344CB8AC3E}">
        <p14:creationId xmlns:p14="http://schemas.microsoft.com/office/powerpoint/2010/main" val="3082681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Get your color cards out</a:t>
            </a:r>
            <a:endParaRPr lang="en-US" dirty="0"/>
          </a:p>
        </p:txBody>
      </p:sp>
      <p:sp>
        <p:nvSpPr>
          <p:cNvPr id="3" name="Title 2"/>
          <p:cNvSpPr>
            <a:spLocks noGrp="1"/>
          </p:cNvSpPr>
          <p:nvPr>
            <p:ph type="title"/>
          </p:nvPr>
        </p:nvSpPr>
        <p:spPr/>
        <p:txBody>
          <a:bodyPr/>
          <a:lstStyle/>
          <a:p>
            <a:r>
              <a:rPr lang="en-US" dirty="0" smtClean="0"/>
              <a:t>Let’s Play the Ethics Game</a:t>
            </a:r>
            <a:endParaRPr lang="en-US" dirty="0"/>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8132" b="30403" l="1511" r="48352"/>
                    </a14:imgEffect>
                  </a14:imgLayer>
                </a14:imgProps>
              </a:ext>
              <a:ext uri="{28A0092B-C50C-407E-A947-70E740481C1C}">
                <a14:useLocalDpi xmlns:a14="http://schemas.microsoft.com/office/drawing/2010/main" val="0"/>
              </a:ext>
            </a:extLst>
          </a:blip>
          <a:srcRect/>
          <a:stretch>
            <a:fillRect/>
          </a:stretch>
        </p:blipFill>
        <p:spPr bwMode="auto">
          <a:xfrm>
            <a:off x="1752600" y="1314450"/>
            <a:ext cx="502920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1" y="1316149"/>
            <a:ext cx="4795838" cy="3593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6133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buNone/>
            </a:pPr>
            <a:r>
              <a:rPr lang="en-US" dirty="0" smtClean="0"/>
              <a:t>Your loan customer has just purchased a new home and is moving cross country to take possession of the new home tomorrow.  Late today your underwriter notices that the borrower has not initialed one of the numerous loan documents.  You cannot reach your borrower.  If the documents are not signed today the loan won’t close today, and the customer cannot move into the home tomorrow.  Since tomorrow is Friday, the customer will not be able to take possession until Monday.  They will be homeless for three days!</a:t>
            </a:r>
          </a:p>
          <a:p>
            <a:pPr marL="0" indent="0">
              <a:buNone/>
            </a:pPr>
            <a:endParaRPr lang="en-US" dirty="0"/>
          </a:p>
          <a:p>
            <a:pPr marL="0" indent="0">
              <a:buNone/>
            </a:pPr>
            <a:r>
              <a:rPr lang="en-US" dirty="0" smtClean="0"/>
              <a:t>What would you do?</a:t>
            </a:r>
            <a:endParaRPr lang="en-US" dirty="0"/>
          </a:p>
        </p:txBody>
      </p:sp>
      <p:sp>
        <p:nvSpPr>
          <p:cNvPr id="2" name="Title 1"/>
          <p:cNvSpPr>
            <a:spLocks noGrp="1"/>
          </p:cNvSpPr>
          <p:nvPr>
            <p:ph type="title"/>
          </p:nvPr>
        </p:nvSpPr>
        <p:spPr/>
        <p:txBody>
          <a:bodyPr/>
          <a:lstStyle/>
          <a:p>
            <a:r>
              <a:rPr lang="en-US" dirty="0" smtClean="0"/>
              <a:t>Ethics Game</a:t>
            </a:r>
            <a:endParaRPr lang="en-US" dirty="0"/>
          </a:p>
        </p:txBody>
      </p:sp>
    </p:spTree>
    <p:extLst>
      <p:ext uri="{BB962C8B-B14F-4D97-AF65-F5344CB8AC3E}">
        <p14:creationId xmlns:p14="http://schemas.microsoft.com/office/powerpoint/2010/main" val="127428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48904722"/>
              </p:ext>
            </p:extLst>
          </p:nvPr>
        </p:nvGraphicFramePr>
        <p:xfrm>
          <a:off x="457200" y="1219200"/>
          <a:ext cx="8229600" cy="5699760"/>
        </p:xfrm>
        <a:graphic>
          <a:graphicData uri="http://schemas.openxmlformats.org/drawingml/2006/table">
            <a:tbl>
              <a:tblPr firstRow="1" bandRow="1">
                <a:tableStyleId>{5C22544A-7EE6-4342-B048-85BDC9FD1C3A}</a:tableStyleId>
              </a:tblPr>
              <a:tblGrid>
                <a:gridCol w="2286000"/>
                <a:gridCol w="5943600"/>
              </a:tblGrid>
              <a:tr h="1219200">
                <a:tc>
                  <a:txBody>
                    <a:bodyPr/>
                    <a:lstStyle/>
                    <a:p>
                      <a:r>
                        <a:rPr lang="en-US" sz="3600" b="1" dirty="0" smtClean="0">
                          <a:solidFill>
                            <a:srgbClr val="FF0000"/>
                          </a:solidFill>
                        </a:rPr>
                        <a:t>Red</a:t>
                      </a:r>
                      <a:endParaRPr lang="en-US" sz="3600" dirty="0"/>
                    </a:p>
                  </a:txBody>
                  <a:tcPr>
                    <a:solidFill>
                      <a:schemeClr val="bg1"/>
                    </a:solidFill>
                  </a:tcPr>
                </a:tc>
                <a:tc>
                  <a:txBody>
                    <a:bodyPr/>
                    <a:lstStyle/>
                    <a:p>
                      <a:r>
                        <a:rPr lang="en-US" sz="2400" dirty="0" smtClean="0">
                          <a:solidFill>
                            <a:schemeClr val="tx1"/>
                          </a:solidFill>
                        </a:rPr>
                        <a:t>Initial the loan documents.  I don’t want my borrower to be homeless!</a:t>
                      </a:r>
                      <a:endParaRPr lang="en-US" sz="2400" dirty="0">
                        <a:solidFill>
                          <a:schemeClr val="tx1"/>
                        </a:solidFill>
                      </a:endParaRPr>
                    </a:p>
                  </a:txBody>
                  <a:tcPr>
                    <a:solidFill>
                      <a:schemeClr val="bg1"/>
                    </a:solidFill>
                  </a:tcPr>
                </a:tc>
              </a:tr>
              <a:tr h="1485900">
                <a:tc>
                  <a:txBody>
                    <a:bodyPr/>
                    <a:lstStyle/>
                    <a:p>
                      <a:r>
                        <a:rPr lang="en-US" sz="3600" b="1" dirty="0" smtClean="0">
                          <a:solidFill>
                            <a:srgbClr val="FFFF00"/>
                          </a:solidFill>
                        </a:rPr>
                        <a:t>Yellow</a:t>
                      </a:r>
                      <a:endParaRPr lang="en-US" sz="3600" dirty="0"/>
                    </a:p>
                  </a:txBody>
                  <a:tcPr>
                    <a:solidFill>
                      <a:schemeClr val="bg1"/>
                    </a:solidFill>
                  </a:tcPr>
                </a:tc>
                <a:tc>
                  <a:txBody>
                    <a:bodyPr/>
                    <a:lstStyle/>
                    <a:p>
                      <a:r>
                        <a:rPr lang="en-US" sz="2400" b="1" dirty="0" smtClean="0">
                          <a:solidFill>
                            <a:schemeClr val="tx1"/>
                          </a:solidFill>
                        </a:rPr>
                        <a:t>Initial the loan documents.  I’m certain the borrower intended to, and won’t know the difference.</a:t>
                      </a:r>
                      <a:endParaRPr lang="en-US" sz="2400" b="1" dirty="0">
                        <a:solidFill>
                          <a:schemeClr val="tx1"/>
                        </a:solidFill>
                      </a:endParaRPr>
                    </a:p>
                  </a:txBody>
                  <a:tcPr>
                    <a:solidFill>
                      <a:schemeClr val="bg1"/>
                    </a:solidFill>
                  </a:tcPr>
                </a:tc>
              </a:tr>
              <a:tr h="1440180">
                <a:tc>
                  <a:txBody>
                    <a:bodyPr/>
                    <a:lstStyle/>
                    <a:p>
                      <a:r>
                        <a:rPr lang="en-US" sz="3600" b="1" dirty="0" smtClean="0">
                          <a:solidFill>
                            <a:srgbClr val="032FBD"/>
                          </a:solidFill>
                        </a:rPr>
                        <a:t>Blue</a:t>
                      </a:r>
                      <a:endParaRPr lang="en-US" sz="3600" dirty="0"/>
                    </a:p>
                  </a:txBody>
                  <a:tcPr>
                    <a:solidFill>
                      <a:schemeClr val="bg1"/>
                    </a:solidFill>
                  </a:tcPr>
                </a:tc>
                <a:tc>
                  <a:txBody>
                    <a:bodyPr/>
                    <a:lstStyle/>
                    <a:p>
                      <a:r>
                        <a:rPr lang="en-US" sz="2400" b="1" dirty="0" smtClean="0">
                          <a:solidFill>
                            <a:schemeClr val="tx1"/>
                          </a:solidFill>
                        </a:rPr>
                        <a:t>Initial the loan documents, and request that the borrower send me an</a:t>
                      </a:r>
                      <a:r>
                        <a:rPr lang="en-US" sz="2400" b="1" baseline="0" dirty="0" smtClean="0">
                          <a:solidFill>
                            <a:schemeClr val="tx1"/>
                          </a:solidFill>
                        </a:rPr>
                        <a:t> email authorizing me to do so.</a:t>
                      </a:r>
                      <a:endParaRPr lang="en-US" sz="2400" b="1" dirty="0">
                        <a:solidFill>
                          <a:schemeClr val="tx1"/>
                        </a:solidFill>
                      </a:endParaRPr>
                    </a:p>
                  </a:txBody>
                  <a:tcPr>
                    <a:solidFill>
                      <a:schemeClr val="bg1"/>
                    </a:solidFill>
                  </a:tcPr>
                </a:tc>
              </a:tr>
              <a:tr h="883920">
                <a:tc>
                  <a:txBody>
                    <a:bodyPr/>
                    <a:lstStyle/>
                    <a:p>
                      <a:r>
                        <a:rPr lang="en-US" sz="3600" b="1" dirty="0" smtClean="0">
                          <a:solidFill>
                            <a:srgbClr val="009900"/>
                          </a:solidFill>
                        </a:rPr>
                        <a:t>Green</a:t>
                      </a:r>
                      <a:endParaRPr lang="en-US" sz="3600" dirty="0"/>
                    </a:p>
                  </a:txBody>
                  <a:tcPr>
                    <a:solidFill>
                      <a:schemeClr val="bg1"/>
                    </a:solidFill>
                  </a:tcPr>
                </a:tc>
                <a:tc>
                  <a:txBody>
                    <a:bodyPr/>
                    <a:lstStyle/>
                    <a:p>
                      <a:r>
                        <a:rPr lang="en-US" sz="2400" b="1" dirty="0" smtClean="0">
                          <a:solidFill>
                            <a:schemeClr val="tx1"/>
                          </a:solidFill>
                        </a:rPr>
                        <a:t>Wait until the borrower gets to town and have them initial</a:t>
                      </a:r>
                      <a:r>
                        <a:rPr lang="en-US" sz="2400" b="1" baseline="0" dirty="0" smtClean="0">
                          <a:solidFill>
                            <a:schemeClr val="tx1"/>
                          </a:solidFill>
                        </a:rPr>
                        <a:t> the documents.  They can stay in a hotel for the weekend.</a:t>
                      </a:r>
                      <a:endParaRPr lang="en-US" sz="2400" b="1" dirty="0">
                        <a:solidFill>
                          <a:schemeClr val="tx1"/>
                        </a:solidFill>
                      </a:endParaRPr>
                    </a:p>
                  </a:txBody>
                  <a:tcPr>
                    <a:solidFill>
                      <a:schemeClr val="bg1"/>
                    </a:solidFill>
                  </a:tcPr>
                </a:tc>
              </a:tr>
            </a:tbl>
          </a:graphicData>
        </a:graphic>
      </p:graphicFrame>
      <p:sp>
        <p:nvSpPr>
          <p:cNvPr id="2" name="Title 1"/>
          <p:cNvSpPr>
            <a:spLocks noGrp="1"/>
          </p:cNvSpPr>
          <p:nvPr>
            <p:ph type="title"/>
          </p:nvPr>
        </p:nvSpPr>
        <p:spPr/>
        <p:txBody>
          <a:bodyPr/>
          <a:lstStyle/>
          <a:p>
            <a:r>
              <a:rPr lang="en-US" dirty="0" smtClean="0"/>
              <a:t>What would you do?</a:t>
            </a:r>
            <a:endParaRPr lang="en-US" dirty="0"/>
          </a:p>
        </p:txBody>
      </p:sp>
    </p:spTree>
    <p:extLst>
      <p:ext uri="{BB962C8B-B14F-4D97-AF65-F5344CB8AC3E}">
        <p14:creationId xmlns:p14="http://schemas.microsoft.com/office/powerpoint/2010/main" val="3293027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What other options can you identify?</a:t>
            </a:r>
          </a:p>
          <a:p>
            <a:r>
              <a:rPr lang="en-US" dirty="0" smtClean="0"/>
              <a:t>Which type of Critical Thinking or Ethical Decision Making tools did you use to identify these options?</a:t>
            </a:r>
            <a:endParaRPr lang="en-US" dirty="0"/>
          </a:p>
        </p:txBody>
      </p:sp>
      <p:sp>
        <p:nvSpPr>
          <p:cNvPr id="2" name="Title 1"/>
          <p:cNvSpPr>
            <a:spLocks noGrp="1"/>
          </p:cNvSpPr>
          <p:nvPr>
            <p:ph type="title"/>
          </p:nvPr>
        </p:nvSpPr>
        <p:spPr/>
        <p:txBody>
          <a:bodyPr/>
          <a:lstStyle/>
          <a:p>
            <a:r>
              <a:rPr lang="en-US" dirty="0" smtClean="0"/>
              <a:t>Other Options</a:t>
            </a:r>
            <a:endParaRPr lang="en-US" dirty="0"/>
          </a:p>
        </p:txBody>
      </p:sp>
    </p:spTree>
    <p:extLst>
      <p:ext uri="{BB962C8B-B14F-4D97-AF65-F5344CB8AC3E}">
        <p14:creationId xmlns:p14="http://schemas.microsoft.com/office/powerpoint/2010/main" val="4100737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You are an accounting manager for XYZ company.  You have discovered some discrepancies in the company’s cash balances and suspect employee embezzlement.  Your research is not conclusive, but may point to John, your best employee.  It is the start of tax season, and you know at this point in time you will be unable to replace John.</a:t>
            </a:r>
            <a:endParaRPr lang="en-US" dirty="0"/>
          </a:p>
        </p:txBody>
      </p:sp>
      <p:sp>
        <p:nvSpPr>
          <p:cNvPr id="2" name="Title 1"/>
          <p:cNvSpPr>
            <a:spLocks noGrp="1"/>
          </p:cNvSpPr>
          <p:nvPr>
            <p:ph type="title"/>
          </p:nvPr>
        </p:nvSpPr>
        <p:spPr/>
        <p:txBody>
          <a:bodyPr/>
          <a:lstStyle/>
          <a:p>
            <a:r>
              <a:rPr lang="en-US" dirty="0" smtClean="0"/>
              <a:t>Ethics Game</a:t>
            </a:r>
            <a:endParaRPr lang="en-US" dirty="0"/>
          </a:p>
        </p:txBody>
      </p:sp>
    </p:spTree>
    <p:extLst>
      <p:ext uri="{BB962C8B-B14F-4D97-AF65-F5344CB8AC3E}">
        <p14:creationId xmlns:p14="http://schemas.microsoft.com/office/powerpoint/2010/main" val="4176286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56860947"/>
              </p:ext>
            </p:extLst>
          </p:nvPr>
        </p:nvGraphicFramePr>
        <p:xfrm>
          <a:off x="457200" y="1481138"/>
          <a:ext cx="8229600" cy="5029200"/>
        </p:xfrm>
        <a:graphic>
          <a:graphicData uri="http://schemas.openxmlformats.org/drawingml/2006/table">
            <a:tbl>
              <a:tblPr firstRow="1" bandRow="1">
                <a:tableStyleId>{5C22544A-7EE6-4342-B048-85BDC9FD1C3A}</a:tableStyleId>
              </a:tblPr>
              <a:tblGrid>
                <a:gridCol w="2286000"/>
                <a:gridCol w="5943600"/>
              </a:tblGrid>
              <a:tr h="1219200">
                <a:tc>
                  <a:txBody>
                    <a:bodyPr/>
                    <a:lstStyle/>
                    <a:p>
                      <a:r>
                        <a:rPr lang="en-US" sz="3600" b="1" dirty="0" smtClean="0">
                          <a:solidFill>
                            <a:srgbClr val="FF0000"/>
                          </a:solidFill>
                        </a:rPr>
                        <a:t>Red</a:t>
                      </a:r>
                      <a:endParaRPr lang="en-US" sz="3600" dirty="0"/>
                    </a:p>
                  </a:txBody>
                  <a:tcPr>
                    <a:solidFill>
                      <a:schemeClr val="bg1"/>
                    </a:solidFill>
                  </a:tcPr>
                </a:tc>
                <a:tc>
                  <a:txBody>
                    <a:bodyPr/>
                    <a:lstStyle/>
                    <a:p>
                      <a:r>
                        <a:rPr lang="en-US" sz="2400" dirty="0" smtClean="0">
                          <a:solidFill>
                            <a:schemeClr val="tx1"/>
                          </a:solidFill>
                        </a:rPr>
                        <a:t>Do nothing.</a:t>
                      </a:r>
                      <a:endParaRPr lang="en-US" sz="2400" dirty="0">
                        <a:solidFill>
                          <a:schemeClr val="tx1"/>
                        </a:solidFill>
                      </a:endParaRPr>
                    </a:p>
                  </a:txBody>
                  <a:tcPr>
                    <a:solidFill>
                      <a:schemeClr val="bg1"/>
                    </a:solidFill>
                  </a:tcPr>
                </a:tc>
              </a:tr>
              <a:tr h="1485900">
                <a:tc>
                  <a:txBody>
                    <a:bodyPr/>
                    <a:lstStyle/>
                    <a:p>
                      <a:r>
                        <a:rPr lang="en-US" sz="3600" b="1" dirty="0" smtClean="0">
                          <a:solidFill>
                            <a:srgbClr val="FFFF00"/>
                          </a:solidFill>
                        </a:rPr>
                        <a:t>Yellow</a:t>
                      </a:r>
                      <a:endParaRPr lang="en-US" sz="3600" dirty="0"/>
                    </a:p>
                  </a:txBody>
                  <a:tcPr>
                    <a:solidFill>
                      <a:schemeClr val="bg1"/>
                    </a:solidFill>
                  </a:tcPr>
                </a:tc>
                <a:tc>
                  <a:txBody>
                    <a:bodyPr/>
                    <a:lstStyle/>
                    <a:p>
                      <a:r>
                        <a:rPr lang="en-US" sz="2400" b="1" dirty="0" smtClean="0">
                          <a:solidFill>
                            <a:schemeClr val="tx1"/>
                          </a:solidFill>
                        </a:rPr>
                        <a:t>Wait until after tax season and then share your findings with your boss.</a:t>
                      </a:r>
                      <a:endParaRPr lang="en-US" sz="2400" b="1" dirty="0">
                        <a:solidFill>
                          <a:schemeClr val="tx1"/>
                        </a:solidFill>
                      </a:endParaRPr>
                    </a:p>
                  </a:txBody>
                  <a:tcPr>
                    <a:solidFill>
                      <a:schemeClr val="bg1"/>
                    </a:solidFill>
                  </a:tcPr>
                </a:tc>
              </a:tr>
              <a:tr h="1440180">
                <a:tc>
                  <a:txBody>
                    <a:bodyPr/>
                    <a:lstStyle/>
                    <a:p>
                      <a:r>
                        <a:rPr lang="en-US" sz="3600" b="1" dirty="0" smtClean="0">
                          <a:solidFill>
                            <a:srgbClr val="032FBD"/>
                          </a:solidFill>
                        </a:rPr>
                        <a:t>Blue</a:t>
                      </a:r>
                      <a:endParaRPr lang="en-US" sz="3600" dirty="0"/>
                    </a:p>
                  </a:txBody>
                  <a:tcPr>
                    <a:solidFill>
                      <a:schemeClr val="bg1"/>
                    </a:solidFill>
                  </a:tcPr>
                </a:tc>
                <a:tc>
                  <a:txBody>
                    <a:bodyPr/>
                    <a:lstStyle/>
                    <a:p>
                      <a:r>
                        <a:rPr lang="en-US" sz="2400" b="1" dirty="0" smtClean="0">
                          <a:solidFill>
                            <a:schemeClr val="tx1"/>
                          </a:solidFill>
                        </a:rPr>
                        <a:t>Confront John with your findings and allow him to explain.</a:t>
                      </a:r>
                      <a:endParaRPr lang="en-US" sz="2400" b="1" dirty="0">
                        <a:solidFill>
                          <a:schemeClr val="tx1"/>
                        </a:solidFill>
                      </a:endParaRPr>
                    </a:p>
                  </a:txBody>
                  <a:tcPr>
                    <a:solidFill>
                      <a:schemeClr val="bg1"/>
                    </a:solidFill>
                  </a:tcPr>
                </a:tc>
              </a:tr>
              <a:tr h="883920">
                <a:tc>
                  <a:txBody>
                    <a:bodyPr/>
                    <a:lstStyle/>
                    <a:p>
                      <a:r>
                        <a:rPr lang="en-US" sz="3600" b="1" dirty="0" smtClean="0">
                          <a:solidFill>
                            <a:srgbClr val="009900"/>
                          </a:solidFill>
                        </a:rPr>
                        <a:t>Green</a:t>
                      </a:r>
                      <a:endParaRPr lang="en-US" sz="3600" dirty="0"/>
                    </a:p>
                  </a:txBody>
                  <a:tcPr>
                    <a:solidFill>
                      <a:schemeClr val="bg1"/>
                    </a:solidFill>
                  </a:tcPr>
                </a:tc>
                <a:tc>
                  <a:txBody>
                    <a:bodyPr/>
                    <a:lstStyle/>
                    <a:p>
                      <a:r>
                        <a:rPr lang="en-US" sz="2400" b="1" dirty="0" smtClean="0">
                          <a:solidFill>
                            <a:schemeClr val="tx1"/>
                          </a:solidFill>
                        </a:rPr>
                        <a:t>Immediately share your findings with your boss.</a:t>
                      </a:r>
                      <a:endParaRPr lang="en-US" sz="2400" b="1" dirty="0">
                        <a:solidFill>
                          <a:schemeClr val="tx1"/>
                        </a:solidFill>
                      </a:endParaRPr>
                    </a:p>
                  </a:txBody>
                  <a:tcPr>
                    <a:solidFill>
                      <a:schemeClr val="bg1"/>
                    </a:solidFill>
                  </a:tcPr>
                </a:tc>
              </a:tr>
            </a:tbl>
          </a:graphicData>
        </a:graphic>
      </p:graphicFrame>
      <p:sp>
        <p:nvSpPr>
          <p:cNvPr id="2" name="Title 1"/>
          <p:cNvSpPr>
            <a:spLocks noGrp="1"/>
          </p:cNvSpPr>
          <p:nvPr>
            <p:ph type="title"/>
          </p:nvPr>
        </p:nvSpPr>
        <p:spPr/>
        <p:txBody>
          <a:bodyPr/>
          <a:lstStyle/>
          <a:p>
            <a:r>
              <a:rPr lang="en-US" dirty="0" smtClean="0"/>
              <a:t>What would you do?</a:t>
            </a:r>
            <a:endParaRPr lang="en-US" dirty="0"/>
          </a:p>
        </p:txBody>
      </p:sp>
    </p:spTree>
    <p:extLst>
      <p:ext uri="{BB962C8B-B14F-4D97-AF65-F5344CB8AC3E}">
        <p14:creationId xmlns:p14="http://schemas.microsoft.com/office/powerpoint/2010/main" val="2616107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Your closest friend at the company tells you in confidence that she has made an egregious error that could cost the company millions of dollars.  She is certain that she has altered all the documentation so that the error could never be traced back to her.</a:t>
            </a:r>
            <a:endParaRPr lang="en-US" dirty="0"/>
          </a:p>
        </p:txBody>
      </p:sp>
      <p:sp>
        <p:nvSpPr>
          <p:cNvPr id="2" name="Title 1"/>
          <p:cNvSpPr>
            <a:spLocks noGrp="1"/>
          </p:cNvSpPr>
          <p:nvPr>
            <p:ph type="title"/>
          </p:nvPr>
        </p:nvSpPr>
        <p:spPr/>
        <p:txBody>
          <a:bodyPr>
            <a:normAutofit fontScale="90000"/>
          </a:bodyPr>
          <a:lstStyle/>
          <a:p>
            <a:r>
              <a:rPr lang="en-US" dirty="0" smtClean="0"/>
              <a:t>Ethics Game</a:t>
            </a:r>
            <a:br>
              <a:rPr lang="en-US" dirty="0" smtClean="0"/>
            </a:br>
            <a:r>
              <a:rPr lang="en-US" dirty="0" smtClean="0"/>
              <a:t>Final Round</a:t>
            </a:r>
            <a:endParaRPr lang="en-US" dirty="0"/>
          </a:p>
        </p:txBody>
      </p:sp>
    </p:spTree>
    <p:extLst>
      <p:ext uri="{BB962C8B-B14F-4D97-AF65-F5344CB8AC3E}">
        <p14:creationId xmlns:p14="http://schemas.microsoft.com/office/powerpoint/2010/main" val="1869182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72951409"/>
              </p:ext>
            </p:extLst>
          </p:nvPr>
        </p:nvGraphicFramePr>
        <p:xfrm>
          <a:off x="457200" y="1481138"/>
          <a:ext cx="8229600" cy="5029200"/>
        </p:xfrm>
        <a:graphic>
          <a:graphicData uri="http://schemas.openxmlformats.org/drawingml/2006/table">
            <a:tbl>
              <a:tblPr firstRow="1" bandRow="1">
                <a:tableStyleId>{5C22544A-7EE6-4342-B048-85BDC9FD1C3A}</a:tableStyleId>
              </a:tblPr>
              <a:tblGrid>
                <a:gridCol w="2286000"/>
                <a:gridCol w="5943600"/>
              </a:tblGrid>
              <a:tr h="1219200">
                <a:tc>
                  <a:txBody>
                    <a:bodyPr/>
                    <a:lstStyle/>
                    <a:p>
                      <a:r>
                        <a:rPr lang="en-US" sz="3600" b="1" dirty="0" smtClean="0">
                          <a:solidFill>
                            <a:srgbClr val="FF0000"/>
                          </a:solidFill>
                        </a:rPr>
                        <a:t>Red</a:t>
                      </a:r>
                      <a:endParaRPr lang="en-US" sz="3600" dirty="0"/>
                    </a:p>
                  </a:txBody>
                  <a:tcPr>
                    <a:solidFill>
                      <a:schemeClr val="bg1"/>
                    </a:solidFill>
                  </a:tcPr>
                </a:tc>
                <a:tc>
                  <a:txBody>
                    <a:bodyPr/>
                    <a:lstStyle/>
                    <a:p>
                      <a:r>
                        <a:rPr lang="en-US" sz="2400" dirty="0" smtClean="0">
                          <a:solidFill>
                            <a:schemeClr val="tx1"/>
                          </a:solidFill>
                        </a:rPr>
                        <a:t>Do nothing.</a:t>
                      </a:r>
                      <a:endParaRPr lang="en-US" sz="2400" dirty="0">
                        <a:solidFill>
                          <a:schemeClr val="tx1"/>
                        </a:solidFill>
                      </a:endParaRPr>
                    </a:p>
                  </a:txBody>
                  <a:tcPr>
                    <a:solidFill>
                      <a:schemeClr val="bg1"/>
                    </a:solidFill>
                  </a:tcPr>
                </a:tc>
              </a:tr>
              <a:tr h="1485900">
                <a:tc>
                  <a:txBody>
                    <a:bodyPr/>
                    <a:lstStyle/>
                    <a:p>
                      <a:r>
                        <a:rPr lang="en-US" sz="3600" b="1" dirty="0" smtClean="0">
                          <a:solidFill>
                            <a:srgbClr val="FFFF00"/>
                          </a:solidFill>
                        </a:rPr>
                        <a:t>Yellow</a:t>
                      </a:r>
                      <a:endParaRPr lang="en-US" sz="3600" dirty="0"/>
                    </a:p>
                  </a:txBody>
                  <a:tcPr>
                    <a:solidFill>
                      <a:schemeClr val="bg1"/>
                    </a:solidFill>
                  </a:tcPr>
                </a:tc>
                <a:tc>
                  <a:txBody>
                    <a:bodyPr/>
                    <a:lstStyle/>
                    <a:p>
                      <a:r>
                        <a:rPr lang="en-US" sz="2400" b="1" dirty="0" smtClean="0">
                          <a:solidFill>
                            <a:schemeClr val="tx1"/>
                          </a:solidFill>
                        </a:rPr>
                        <a:t>Tell her that she has to tell her boss or you will.</a:t>
                      </a:r>
                      <a:endParaRPr lang="en-US" sz="2400" b="1" dirty="0">
                        <a:solidFill>
                          <a:schemeClr val="tx1"/>
                        </a:solidFill>
                      </a:endParaRPr>
                    </a:p>
                  </a:txBody>
                  <a:tcPr>
                    <a:solidFill>
                      <a:schemeClr val="bg1"/>
                    </a:solidFill>
                  </a:tcPr>
                </a:tc>
              </a:tr>
              <a:tr h="1440180">
                <a:tc>
                  <a:txBody>
                    <a:bodyPr/>
                    <a:lstStyle/>
                    <a:p>
                      <a:r>
                        <a:rPr lang="en-US" sz="3600" b="1" dirty="0" smtClean="0">
                          <a:solidFill>
                            <a:srgbClr val="032FBD"/>
                          </a:solidFill>
                        </a:rPr>
                        <a:t>Blue</a:t>
                      </a:r>
                      <a:endParaRPr lang="en-US" sz="3600" dirty="0"/>
                    </a:p>
                  </a:txBody>
                  <a:tcPr>
                    <a:solidFill>
                      <a:schemeClr val="bg1"/>
                    </a:solidFill>
                  </a:tcPr>
                </a:tc>
                <a:tc>
                  <a:txBody>
                    <a:bodyPr/>
                    <a:lstStyle/>
                    <a:p>
                      <a:r>
                        <a:rPr lang="en-US" sz="2400" b="1" dirty="0" smtClean="0">
                          <a:solidFill>
                            <a:schemeClr val="tx1"/>
                          </a:solidFill>
                        </a:rPr>
                        <a:t>Tell your boss.</a:t>
                      </a:r>
                      <a:endParaRPr lang="en-US" sz="2400" b="1" dirty="0">
                        <a:solidFill>
                          <a:schemeClr val="tx1"/>
                        </a:solidFill>
                      </a:endParaRPr>
                    </a:p>
                  </a:txBody>
                  <a:tcPr>
                    <a:solidFill>
                      <a:schemeClr val="bg1"/>
                    </a:solidFill>
                  </a:tcPr>
                </a:tc>
              </a:tr>
              <a:tr h="883920">
                <a:tc>
                  <a:txBody>
                    <a:bodyPr/>
                    <a:lstStyle/>
                    <a:p>
                      <a:r>
                        <a:rPr lang="en-US" sz="3600" b="1" dirty="0" smtClean="0">
                          <a:solidFill>
                            <a:srgbClr val="009900"/>
                          </a:solidFill>
                        </a:rPr>
                        <a:t>Green</a:t>
                      </a:r>
                      <a:endParaRPr lang="en-US" sz="3600" dirty="0"/>
                    </a:p>
                  </a:txBody>
                  <a:tcPr>
                    <a:solidFill>
                      <a:schemeClr val="bg1"/>
                    </a:solidFill>
                  </a:tcPr>
                </a:tc>
                <a:tc>
                  <a:txBody>
                    <a:bodyPr/>
                    <a:lstStyle/>
                    <a:p>
                      <a:r>
                        <a:rPr lang="en-US" sz="2400" b="1" dirty="0" smtClean="0">
                          <a:solidFill>
                            <a:schemeClr val="tx1"/>
                          </a:solidFill>
                        </a:rPr>
                        <a:t>Review the documentation to make certain she will not be discovered.</a:t>
                      </a:r>
                      <a:endParaRPr lang="en-US" sz="2400" b="1" dirty="0">
                        <a:solidFill>
                          <a:schemeClr val="tx1"/>
                        </a:solidFill>
                      </a:endParaRPr>
                    </a:p>
                  </a:txBody>
                  <a:tcPr>
                    <a:solidFill>
                      <a:schemeClr val="bg1"/>
                    </a:solidFill>
                  </a:tcPr>
                </a:tc>
              </a:tr>
            </a:tbl>
          </a:graphicData>
        </a:graphic>
      </p:graphicFrame>
      <p:sp>
        <p:nvSpPr>
          <p:cNvPr id="2" name="Title 1"/>
          <p:cNvSpPr>
            <a:spLocks noGrp="1"/>
          </p:cNvSpPr>
          <p:nvPr>
            <p:ph type="title"/>
          </p:nvPr>
        </p:nvSpPr>
        <p:spPr/>
        <p:txBody>
          <a:bodyPr/>
          <a:lstStyle/>
          <a:p>
            <a:r>
              <a:rPr lang="en-US" dirty="0" smtClean="0"/>
              <a:t>What would you do?</a:t>
            </a:r>
            <a:endParaRPr lang="en-US" dirty="0"/>
          </a:p>
        </p:txBody>
      </p:sp>
    </p:spTree>
    <p:extLst>
      <p:ext uri="{BB962C8B-B14F-4D97-AF65-F5344CB8AC3E}">
        <p14:creationId xmlns:p14="http://schemas.microsoft.com/office/powerpoint/2010/main" val="1643120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Font typeface="+mj-lt"/>
              <a:buAutoNum type="arabicPeriod"/>
            </a:pPr>
            <a:r>
              <a:rPr lang="en-US" dirty="0" smtClean="0"/>
              <a:t>Complete Online Assignment # 2</a:t>
            </a:r>
          </a:p>
          <a:p>
            <a:pPr marL="713232" lvl="1" indent="-457200"/>
            <a:r>
              <a:rPr lang="en-US" dirty="0" smtClean="0"/>
              <a:t>This is a CSUN Library Database research assignment</a:t>
            </a:r>
          </a:p>
          <a:p>
            <a:pPr marL="514350" indent="-514350">
              <a:buFont typeface="+mj-lt"/>
              <a:buAutoNum type="arabicPeriod"/>
            </a:pPr>
            <a:r>
              <a:rPr lang="en-US" dirty="0" smtClean="0"/>
              <a:t>Read Chapter 11</a:t>
            </a:r>
          </a:p>
          <a:p>
            <a:pPr marL="514350" indent="-514350">
              <a:buFont typeface="+mj-lt"/>
              <a:buAutoNum type="arabicPeriod"/>
            </a:pPr>
            <a:r>
              <a:rPr lang="en-US" dirty="0" smtClean="0"/>
              <a:t>Complete Online Quiz # 3</a:t>
            </a:r>
          </a:p>
          <a:p>
            <a:pPr marL="514350" indent="-514350">
              <a:buFont typeface="+mj-lt"/>
              <a:buAutoNum type="arabicPeriod"/>
            </a:pPr>
            <a:r>
              <a:rPr lang="en-US" dirty="0"/>
              <a:t>Case Study – Zappos.com, page </a:t>
            </a:r>
            <a:r>
              <a:rPr lang="en-US" dirty="0" smtClean="0"/>
              <a:t>473</a:t>
            </a:r>
          </a:p>
          <a:p>
            <a:pPr marL="770382" lvl="1" indent="-514350">
              <a:buFont typeface="+mj-lt"/>
              <a:buAutoNum type="arabicPeriod"/>
            </a:pPr>
            <a:r>
              <a:rPr lang="en-US" dirty="0" smtClean="0"/>
              <a:t>Read case and come to class prepared to discuss</a:t>
            </a:r>
          </a:p>
          <a:p>
            <a:pPr marL="514350" indent="-514350">
              <a:buFont typeface="+mj-lt"/>
              <a:buAutoNum type="arabicPeriod"/>
            </a:pPr>
            <a:r>
              <a:rPr lang="en-US" b="1" dirty="0" smtClean="0">
                <a:solidFill>
                  <a:srgbClr val="FF0000"/>
                </a:solidFill>
              </a:rPr>
              <a:t>OA2 and OQ3 are due by 11:55 pm on the evening prior to your next class session.</a:t>
            </a:r>
          </a:p>
          <a:p>
            <a:pPr marL="514350" indent="-514350">
              <a:buFont typeface="+mj-lt"/>
              <a:buAutoNum type="arabicPeriod"/>
            </a:pPr>
            <a:endParaRPr lang="en-US" dirty="0"/>
          </a:p>
        </p:txBody>
      </p:sp>
      <p:sp>
        <p:nvSpPr>
          <p:cNvPr id="2" name="Title 1"/>
          <p:cNvSpPr>
            <a:spLocks noGrp="1"/>
          </p:cNvSpPr>
          <p:nvPr>
            <p:ph type="title"/>
          </p:nvPr>
        </p:nvSpPr>
        <p:spPr/>
        <p:txBody>
          <a:bodyPr/>
          <a:lstStyle/>
          <a:p>
            <a:r>
              <a:rPr lang="en-US" dirty="0" smtClean="0"/>
              <a:t>Homework</a:t>
            </a:r>
            <a:endParaRPr lang="en-US" dirty="0"/>
          </a:p>
        </p:txBody>
      </p:sp>
    </p:spTree>
    <p:extLst>
      <p:ext uri="{BB962C8B-B14F-4D97-AF65-F5344CB8AC3E}">
        <p14:creationId xmlns:p14="http://schemas.microsoft.com/office/powerpoint/2010/main" val="18339058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421</TotalTime>
  <Words>1086</Words>
  <Application>Microsoft Office PowerPoint</Application>
  <PresentationFormat>On-screen Show (4:3)</PresentationFormat>
  <Paragraphs>174</Paragraphs>
  <Slides>30</Slides>
  <Notes>0</Notes>
  <HiddenSlides>3</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Management and Organization Behavior</vt:lpstr>
      <vt:lpstr>Misc. Business</vt:lpstr>
      <vt:lpstr>Online Assignment Discussion </vt:lpstr>
      <vt:lpstr>Critical Thinking, Ethics and Social Responsibility</vt:lpstr>
      <vt:lpstr>The Case of the Bank of America/ Executive</vt:lpstr>
      <vt:lpstr>Group Discussion Day</vt:lpstr>
      <vt:lpstr>Apply Critical Thinking</vt:lpstr>
      <vt:lpstr>Discussion</vt:lpstr>
      <vt:lpstr>Triple Constraints***</vt:lpstr>
      <vt:lpstr>A Tale of an Indian Company in Ghana</vt:lpstr>
      <vt:lpstr>Apply Critical Thinking</vt:lpstr>
      <vt:lpstr>Discussion</vt:lpstr>
      <vt:lpstr>The Audit</vt:lpstr>
      <vt:lpstr>Apply Critical Thinking</vt:lpstr>
      <vt:lpstr>Discussion</vt:lpstr>
      <vt:lpstr>Ethics as a Decision-Making Model</vt:lpstr>
      <vt:lpstr>Principles of Ethics as a Decision Making Model</vt:lpstr>
      <vt:lpstr>Stakeholder Risk Benefit Analysis</vt:lpstr>
      <vt:lpstr>Key Stakeholder Risk Benefit Analysis</vt:lpstr>
      <vt:lpstr>Holistic Solution</vt:lpstr>
      <vt:lpstr>The Holistic Approach***</vt:lpstr>
      <vt:lpstr>Let’s Play the Ethics Game</vt:lpstr>
      <vt:lpstr>Ethics Game</vt:lpstr>
      <vt:lpstr>What would you do?</vt:lpstr>
      <vt:lpstr>Other Options</vt:lpstr>
      <vt:lpstr>Ethics Game</vt:lpstr>
      <vt:lpstr>What would you do?</vt:lpstr>
      <vt:lpstr>Ethics Game Final Round</vt:lpstr>
      <vt:lpstr>What would you do?</vt:lpstr>
      <vt:lpstr>Homework</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and Organization Behavior</dc:title>
  <dc:creator>user</dc:creator>
  <cp:lastModifiedBy>user</cp:lastModifiedBy>
  <cp:revision>32</cp:revision>
  <cp:lastPrinted>2017-09-08T21:05:17Z</cp:lastPrinted>
  <dcterms:created xsi:type="dcterms:W3CDTF">2014-08-05T02:44:24Z</dcterms:created>
  <dcterms:modified xsi:type="dcterms:W3CDTF">2020-01-26T18:27:36Z</dcterms:modified>
</cp:coreProperties>
</file>