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377" r:id="rId4"/>
    <p:sldId id="378" r:id="rId5"/>
    <p:sldId id="379" r:id="rId6"/>
    <p:sldId id="389" r:id="rId7"/>
    <p:sldId id="380" r:id="rId8"/>
    <p:sldId id="381" r:id="rId9"/>
    <p:sldId id="382" r:id="rId10"/>
    <p:sldId id="383" r:id="rId11"/>
    <p:sldId id="384" r:id="rId12"/>
    <p:sldId id="385" r:id="rId13"/>
    <p:sldId id="386" r:id="rId14"/>
    <p:sldId id="387" r:id="rId15"/>
    <p:sldId id="388" r:id="rId16"/>
    <p:sldId id="27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46"/>
  </p:normalViewPr>
  <p:slideViewPr>
    <p:cSldViewPr snapToGrid="0" snapToObjects="1">
      <p:cViewPr varScale="1">
        <p:scale>
          <a:sx n="114" d="100"/>
          <a:sy n="114" d="100"/>
        </p:scale>
        <p:origin x="43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AEEB35-0706-7449-BEB4-4DAD6D716A15}" type="datetimeFigureOut">
              <a:rPr lang="en-US" smtClean="0"/>
              <a:t>1/27/2020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BF90C4-71D7-2241-8D80-AEA82EB3E535}" type="slidenum">
              <a:rPr lang="en-US" smtClean="0"/>
              <a:t>‹#›</a:t>
            </a:fld>
            <a:endParaRPr lang="en-US"/>
          </a:p>
        </p:txBody>
      </p:sp>
    </p:spTree>
    <p:extLst>
      <p:ext uri="{BB962C8B-B14F-4D97-AF65-F5344CB8AC3E}">
        <p14:creationId xmlns:p14="http://schemas.microsoft.com/office/powerpoint/2010/main" val="2331049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8101F-A0AF-154A-9B15-C5D067D0E9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B42FF6-6787-6C45-82A6-196DAA8998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B7C2990-D054-E842-A577-8863E1811C7F}"/>
              </a:ext>
            </a:extLst>
          </p:cNvPr>
          <p:cNvSpPr>
            <a:spLocks noGrp="1"/>
          </p:cNvSpPr>
          <p:nvPr>
            <p:ph type="dt" sz="half" idx="10"/>
          </p:nvPr>
        </p:nvSpPr>
        <p:spPr/>
        <p:txBody>
          <a:bodyPr/>
          <a:lstStyle/>
          <a:p>
            <a:fld id="{6568E880-6B93-C54D-AE66-8AEA7DFFD8E1}" type="datetime1">
              <a:rPr lang="en-US" smtClean="0"/>
              <a:t>1/27/2020</a:t>
            </a:fld>
            <a:endParaRPr lang="en-US"/>
          </a:p>
        </p:txBody>
      </p:sp>
      <p:sp>
        <p:nvSpPr>
          <p:cNvPr id="5" name="Footer Placeholder 4">
            <a:extLst>
              <a:ext uri="{FF2B5EF4-FFF2-40B4-BE49-F238E27FC236}">
                <a16:creationId xmlns:a16="http://schemas.microsoft.com/office/drawing/2014/main" id="{98A9C730-622F-CE47-BDAF-4502BE5AF0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0412BD-541B-2549-9BBE-F885BE5E2073}"/>
              </a:ext>
            </a:extLst>
          </p:cNvPr>
          <p:cNvSpPr>
            <a:spLocks noGrp="1"/>
          </p:cNvSpPr>
          <p:nvPr>
            <p:ph type="sldNum" sz="quarter" idx="12"/>
          </p:nvPr>
        </p:nvSpPr>
        <p:spPr/>
        <p:txBody>
          <a:bodyPr/>
          <a:lstStyle/>
          <a:p>
            <a:fld id="{0F60C5F1-4D17-B843-AE15-F16BCC3ABB27}" type="slidenum">
              <a:rPr lang="en-US" smtClean="0"/>
              <a:t>‹#›</a:t>
            </a:fld>
            <a:endParaRPr lang="en-US"/>
          </a:p>
        </p:txBody>
      </p:sp>
    </p:spTree>
    <p:extLst>
      <p:ext uri="{BB962C8B-B14F-4D97-AF65-F5344CB8AC3E}">
        <p14:creationId xmlns:p14="http://schemas.microsoft.com/office/powerpoint/2010/main" val="3839544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92200-4EAF-6946-B384-1EDE733990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A955FA-66EB-DF4C-A363-C67EF19CF2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40CB85-2A2C-414D-8E41-FA5A3D76023D}"/>
              </a:ext>
            </a:extLst>
          </p:cNvPr>
          <p:cNvSpPr>
            <a:spLocks noGrp="1"/>
          </p:cNvSpPr>
          <p:nvPr>
            <p:ph type="dt" sz="half" idx="10"/>
          </p:nvPr>
        </p:nvSpPr>
        <p:spPr/>
        <p:txBody>
          <a:bodyPr/>
          <a:lstStyle/>
          <a:p>
            <a:fld id="{E47556D0-9202-5844-86FC-B3A99C44EB84}" type="datetime1">
              <a:rPr lang="en-US" smtClean="0"/>
              <a:t>1/27/2020</a:t>
            </a:fld>
            <a:endParaRPr lang="en-US"/>
          </a:p>
        </p:txBody>
      </p:sp>
      <p:sp>
        <p:nvSpPr>
          <p:cNvPr id="5" name="Footer Placeholder 4">
            <a:extLst>
              <a:ext uri="{FF2B5EF4-FFF2-40B4-BE49-F238E27FC236}">
                <a16:creationId xmlns:a16="http://schemas.microsoft.com/office/drawing/2014/main" id="{C62F77C1-E417-2C4A-8923-FCDC45B7A4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C6C72-329E-F84C-BDA9-C2B8C32683A3}"/>
              </a:ext>
            </a:extLst>
          </p:cNvPr>
          <p:cNvSpPr>
            <a:spLocks noGrp="1"/>
          </p:cNvSpPr>
          <p:nvPr>
            <p:ph type="sldNum" sz="quarter" idx="12"/>
          </p:nvPr>
        </p:nvSpPr>
        <p:spPr/>
        <p:txBody>
          <a:bodyPr/>
          <a:lstStyle/>
          <a:p>
            <a:fld id="{0F60C5F1-4D17-B843-AE15-F16BCC3ABB27}" type="slidenum">
              <a:rPr lang="en-US" smtClean="0"/>
              <a:t>‹#›</a:t>
            </a:fld>
            <a:endParaRPr lang="en-US"/>
          </a:p>
        </p:txBody>
      </p:sp>
    </p:spTree>
    <p:extLst>
      <p:ext uri="{BB962C8B-B14F-4D97-AF65-F5344CB8AC3E}">
        <p14:creationId xmlns:p14="http://schemas.microsoft.com/office/powerpoint/2010/main" val="671730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7968F-D540-A449-964E-BB8F1A68C4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220FAA-644D-AE48-AD20-8400475341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88DA428-015E-7D4E-A1CC-8FAB41F0AE44}"/>
              </a:ext>
            </a:extLst>
          </p:cNvPr>
          <p:cNvSpPr>
            <a:spLocks noGrp="1"/>
          </p:cNvSpPr>
          <p:nvPr>
            <p:ph type="dt" sz="half" idx="10"/>
          </p:nvPr>
        </p:nvSpPr>
        <p:spPr/>
        <p:txBody>
          <a:bodyPr/>
          <a:lstStyle/>
          <a:p>
            <a:fld id="{57DB972A-E35C-874F-9A0A-BDC59A545CE7}" type="datetime1">
              <a:rPr lang="en-US" smtClean="0"/>
              <a:t>1/27/2020</a:t>
            </a:fld>
            <a:endParaRPr lang="en-US"/>
          </a:p>
        </p:txBody>
      </p:sp>
      <p:sp>
        <p:nvSpPr>
          <p:cNvPr id="5" name="Footer Placeholder 4">
            <a:extLst>
              <a:ext uri="{FF2B5EF4-FFF2-40B4-BE49-F238E27FC236}">
                <a16:creationId xmlns:a16="http://schemas.microsoft.com/office/drawing/2014/main" id="{3E1329E6-B8A3-8046-A624-9141DC9AD1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3FC439-46CC-ED40-9F5F-AA7EC34F872A}"/>
              </a:ext>
            </a:extLst>
          </p:cNvPr>
          <p:cNvSpPr>
            <a:spLocks noGrp="1"/>
          </p:cNvSpPr>
          <p:nvPr>
            <p:ph type="sldNum" sz="quarter" idx="12"/>
          </p:nvPr>
        </p:nvSpPr>
        <p:spPr/>
        <p:txBody>
          <a:bodyPr/>
          <a:lstStyle/>
          <a:p>
            <a:fld id="{0F60C5F1-4D17-B843-AE15-F16BCC3ABB27}" type="slidenum">
              <a:rPr lang="en-US" smtClean="0"/>
              <a:t>‹#›</a:t>
            </a:fld>
            <a:endParaRPr lang="en-US"/>
          </a:p>
        </p:txBody>
      </p:sp>
    </p:spTree>
    <p:extLst>
      <p:ext uri="{BB962C8B-B14F-4D97-AF65-F5344CB8AC3E}">
        <p14:creationId xmlns:p14="http://schemas.microsoft.com/office/powerpoint/2010/main" val="1309315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099F-8BBE-E543-BA19-FAE9D68BC2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7492A0-4D2A-E443-A90E-5C906C9DBB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058DA5-BE8F-E54D-90D9-204750CFB64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929669-02DB-C142-879A-869372E20FA8}"/>
              </a:ext>
            </a:extLst>
          </p:cNvPr>
          <p:cNvSpPr>
            <a:spLocks noGrp="1"/>
          </p:cNvSpPr>
          <p:nvPr>
            <p:ph type="dt" sz="half" idx="10"/>
          </p:nvPr>
        </p:nvSpPr>
        <p:spPr/>
        <p:txBody>
          <a:bodyPr/>
          <a:lstStyle/>
          <a:p>
            <a:fld id="{26EA7F42-A871-A843-8502-FF988DBB8490}" type="datetime1">
              <a:rPr lang="en-US" smtClean="0"/>
              <a:t>1/27/2020</a:t>
            </a:fld>
            <a:endParaRPr lang="en-US"/>
          </a:p>
        </p:txBody>
      </p:sp>
      <p:sp>
        <p:nvSpPr>
          <p:cNvPr id="6" name="Footer Placeholder 5">
            <a:extLst>
              <a:ext uri="{FF2B5EF4-FFF2-40B4-BE49-F238E27FC236}">
                <a16:creationId xmlns:a16="http://schemas.microsoft.com/office/drawing/2014/main" id="{6640F19B-D87C-3A48-B775-C75C6E3862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FB37F9-46FC-3C42-A3E0-E09398783DE7}"/>
              </a:ext>
            </a:extLst>
          </p:cNvPr>
          <p:cNvSpPr>
            <a:spLocks noGrp="1"/>
          </p:cNvSpPr>
          <p:nvPr>
            <p:ph type="sldNum" sz="quarter" idx="12"/>
          </p:nvPr>
        </p:nvSpPr>
        <p:spPr/>
        <p:txBody>
          <a:bodyPr/>
          <a:lstStyle/>
          <a:p>
            <a:fld id="{0F60C5F1-4D17-B843-AE15-F16BCC3ABB27}" type="slidenum">
              <a:rPr lang="en-US" smtClean="0"/>
              <a:t>‹#›</a:t>
            </a:fld>
            <a:endParaRPr lang="en-US"/>
          </a:p>
        </p:txBody>
      </p:sp>
    </p:spTree>
    <p:extLst>
      <p:ext uri="{BB962C8B-B14F-4D97-AF65-F5344CB8AC3E}">
        <p14:creationId xmlns:p14="http://schemas.microsoft.com/office/powerpoint/2010/main" val="4282191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D39A8-2E9E-AC4B-8DF7-FE7CD83DA7D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BD5E171-C772-634F-A2D8-08E8D31406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33E055-6CE7-404F-8B74-D1B80A85E3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42072C-08FC-3243-AD37-C5E1DC0233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27DD12-CE9D-F541-B638-6A21A15D2C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B860532-DDE1-7242-952F-D8ED865FA74F}"/>
              </a:ext>
            </a:extLst>
          </p:cNvPr>
          <p:cNvSpPr>
            <a:spLocks noGrp="1"/>
          </p:cNvSpPr>
          <p:nvPr>
            <p:ph type="dt" sz="half" idx="10"/>
          </p:nvPr>
        </p:nvSpPr>
        <p:spPr/>
        <p:txBody>
          <a:bodyPr/>
          <a:lstStyle/>
          <a:p>
            <a:fld id="{CB7DBB6C-C472-A647-89E3-646934505528}" type="datetime1">
              <a:rPr lang="en-US" smtClean="0"/>
              <a:t>1/27/2020</a:t>
            </a:fld>
            <a:endParaRPr lang="en-US"/>
          </a:p>
        </p:txBody>
      </p:sp>
      <p:sp>
        <p:nvSpPr>
          <p:cNvPr id="8" name="Footer Placeholder 7">
            <a:extLst>
              <a:ext uri="{FF2B5EF4-FFF2-40B4-BE49-F238E27FC236}">
                <a16:creationId xmlns:a16="http://schemas.microsoft.com/office/drawing/2014/main" id="{8379442C-95D6-384F-B567-3030EF82A9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8844533-F167-774B-B678-9204DF990DF9}"/>
              </a:ext>
            </a:extLst>
          </p:cNvPr>
          <p:cNvSpPr>
            <a:spLocks noGrp="1"/>
          </p:cNvSpPr>
          <p:nvPr>
            <p:ph type="sldNum" sz="quarter" idx="12"/>
          </p:nvPr>
        </p:nvSpPr>
        <p:spPr/>
        <p:txBody>
          <a:bodyPr/>
          <a:lstStyle/>
          <a:p>
            <a:fld id="{0F60C5F1-4D17-B843-AE15-F16BCC3ABB27}" type="slidenum">
              <a:rPr lang="en-US" smtClean="0"/>
              <a:t>‹#›</a:t>
            </a:fld>
            <a:endParaRPr lang="en-US"/>
          </a:p>
        </p:txBody>
      </p:sp>
    </p:spTree>
    <p:extLst>
      <p:ext uri="{BB962C8B-B14F-4D97-AF65-F5344CB8AC3E}">
        <p14:creationId xmlns:p14="http://schemas.microsoft.com/office/powerpoint/2010/main" val="4067559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A8846-6530-D644-B8B3-13C3BE84A7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FAB275-F20F-4741-8A49-B97496566D88}"/>
              </a:ext>
            </a:extLst>
          </p:cNvPr>
          <p:cNvSpPr>
            <a:spLocks noGrp="1"/>
          </p:cNvSpPr>
          <p:nvPr>
            <p:ph type="dt" sz="half" idx="10"/>
          </p:nvPr>
        </p:nvSpPr>
        <p:spPr/>
        <p:txBody>
          <a:bodyPr/>
          <a:lstStyle/>
          <a:p>
            <a:fld id="{12A8ED1F-B59C-824F-AE48-AC6FA445F88D}" type="datetime1">
              <a:rPr lang="en-US" smtClean="0"/>
              <a:t>1/27/2020</a:t>
            </a:fld>
            <a:endParaRPr lang="en-US"/>
          </a:p>
        </p:txBody>
      </p:sp>
      <p:sp>
        <p:nvSpPr>
          <p:cNvPr id="4" name="Footer Placeholder 3">
            <a:extLst>
              <a:ext uri="{FF2B5EF4-FFF2-40B4-BE49-F238E27FC236}">
                <a16:creationId xmlns:a16="http://schemas.microsoft.com/office/drawing/2014/main" id="{0A87E69F-2CDC-394E-9DCF-F7FE3D0B0A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015C96-23F1-A54C-87F7-FED01B2F9DD3}"/>
              </a:ext>
            </a:extLst>
          </p:cNvPr>
          <p:cNvSpPr>
            <a:spLocks noGrp="1"/>
          </p:cNvSpPr>
          <p:nvPr>
            <p:ph type="sldNum" sz="quarter" idx="12"/>
          </p:nvPr>
        </p:nvSpPr>
        <p:spPr/>
        <p:txBody>
          <a:bodyPr/>
          <a:lstStyle/>
          <a:p>
            <a:fld id="{0F60C5F1-4D17-B843-AE15-F16BCC3ABB27}" type="slidenum">
              <a:rPr lang="en-US" smtClean="0"/>
              <a:t>‹#›</a:t>
            </a:fld>
            <a:endParaRPr lang="en-US"/>
          </a:p>
        </p:txBody>
      </p:sp>
    </p:spTree>
    <p:extLst>
      <p:ext uri="{BB962C8B-B14F-4D97-AF65-F5344CB8AC3E}">
        <p14:creationId xmlns:p14="http://schemas.microsoft.com/office/powerpoint/2010/main" val="3627796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9C1B80-E98A-874C-8BCD-DB612BED774C}"/>
              </a:ext>
            </a:extLst>
          </p:cNvPr>
          <p:cNvSpPr>
            <a:spLocks noGrp="1"/>
          </p:cNvSpPr>
          <p:nvPr>
            <p:ph type="dt" sz="half" idx="10"/>
          </p:nvPr>
        </p:nvSpPr>
        <p:spPr/>
        <p:txBody>
          <a:bodyPr/>
          <a:lstStyle/>
          <a:p>
            <a:fld id="{0B73AD66-91F9-7648-AE9A-A49CA0480768}" type="datetime1">
              <a:rPr lang="en-US" smtClean="0"/>
              <a:t>1/27/2020</a:t>
            </a:fld>
            <a:endParaRPr lang="en-US"/>
          </a:p>
        </p:txBody>
      </p:sp>
      <p:sp>
        <p:nvSpPr>
          <p:cNvPr id="3" name="Footer Placeholder 2">
            <a:extLst>
              <a:ext uri="{FF2B5EF4-FFF2-40B4-BE49-F238E27FC236}">
                <a16:creationId xmlns:a16="http://schemas.microsoft.com/office/drawing/2014/main" id="{9E9616C4-CC10-DA4E-BF58-A90315310A7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FE187FC-5C5D-B443-8F3D-02DFF043A53A}"/>
              </a:ext>
            </a:extLst>
          </p:cNvPr>
          <p:cNvSpPr>
            <a:spLocks noGrp="1"/>
          </p:cNvSpPr>
          <p:nvPr>
            <p:ph type="sldNum" sz="quarter" idx="12"/>
          </p:nvPr>
        </p:nvSpPr>
        <p:spPr/>
        <p:txBody>
          <a:bodyPr/>
          <a:lstStyle/>
          <a:p>
            <a:fld id="{0F60C5F1-4D17-B843-AE15-F16BCC3ABB27}" type="slidenum">
              <a:rPr lang="en-US" smtClean="0"/>
              <a:t>‹#›</a:t>
            </a:fld>
            <a:endParaRPr lang="en-US"/>
          </a:p>
        </p:txBody>
      </p:sp>
    </p:spTree>
    <p:extLst>
      <p:ext uri="{BB962C8B-B14F-4D97-AF65-F5344CB8AC3E}">
        <p14:creationId xmlns:p14="http://schemas.microsoft.com/office/powerpoint/2010/main" val="1031036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FE267-50AC-2448-B09F-B7968EF12D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98BB45-B820-AA42-8ED8-EBE8A5F590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0273D7C-710B-3948-8586-E174AE6CC8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B60669-5EB6-AC42-966B-81F61AA275B4}"/>
              </a:ext>
            </a:extLst>
          </p:cNvPr>
          <p:cNvSpPr>
            <a:spLocks noGrp="1"/>
          </p:cNvSpPr>
          <p:nvPr>
            <p:ph type="dt" sz="half" idx="10"/>
          </p:nvPr>
        </p:nvSpPr>
        <p:spPr/>
        <p:txBody>
          <a:bodyPr/>
          <a:lstStyle/>
          <a:p>
            <a:fld id="{9DFDC163-3CA1-7940-A61C-7C4B8623C216}" type="datetime1">
              <a:rPr lang="en-US" smtClean="0"/>
              <a:t>1/27/2020</a:t>
            </a:fld>
            <a:endParaRPr lang="en-US"/>
          </a:p>
        </p:txBody>
      </p:sp>
      <p:sp>
        <p:nvSpPr>
          <p:cNvPr id="6" name="Footer Placeholder 5">
            <a:extLst>
              <a:ext uri="{FF2B5EF4-FFF2-40B4-BE49-F238E27FC236}">
                <a16:creationId xmlns:a16="http://schemas.microsoft.com/office/drawing/2014/main" id="{520755CD-B8C0-6A48-88CB-4458A515B4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BC0804-91DB-A34F-A286-11DDBC6C400C}"/>
              </a:ext>
            </a:extLst>
          </p:cNvPr>
          <p:cNvSpPr>
            <a:spLocks noGrp="1"/>
          </p:cNvSpPr>
          <p:nvPr>
            <p:ph type="sldNum" sz="quarter" idx="12"/>
          </p:nvPr>
        </p:nvSpPr>
        <p:spPr/>
        <p:txBody>
          <a:bodyPr/>
          <a:lstStyle/>
          <a:p>
            <a:fld id="{0F60C5F1-4D17-B843-AE15-F16BCC3ABB27}" type="slidenum">
              <a:rPr lang="en-US" smtClean="0"/>
              <a:t>‹#›</a:t>
            </a:fld>
            <a:endParaRPr lang="en-US"/>
          </a:p>
        </p:txBody>
      </p:sp>
    </p:spTree>
    <p:extLst>
      <p:ext uri="{BB962C8B-B14F-4D97-AF65-F5344CB8AC3E}">
        <p14:creationId xmlns:p14="http://schemas.microsoft.com/office/powerpoint/2010/main" val="2379650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4E2C5-FC7D-A24E-BBA1-01E216FB40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8D1F24-4DB3-1D4A-B9C1-C224F801FD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80E7F47-E12E-8640-8435-61C4D37B7A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5B68BC-CCE7-BF43-854F-78C50503DEC0}"/>
              </a:ext>
            </a:extLst>
          </p:cNvPr>
          <p:cNvSpPr>
            <a:spLocks noGrp="1"/>
          </p:cNvSpPr>
          <p:nvPr>
            <p:ph type="dt" sz="half" idx="10"/>
          </p:nvPr>
        </p:nvSpPr>
        <p:spPr/>
        <p:txBody>
          <a:bodyPr/>
          <a:lstStyle/>
          <a:p>
            <a:fld id="{F126D0EC-C68B-1A4C-BADC-E87306D2AA6D}" type="datetime1">
              <a:rPr lang="en-US" smtClean="0"/>
              <a:t>1/27/2020</a:t>
            </a:fld>
            <a:endParaRPr lang="en-US"/>
          </a:p>
        </p:txBody>
      </p:sp>
      <p:sp>
        <p:nvSpPr>
          <p:cNvPr id="6" name="Footer Placeholder 5">
            <a:extLst>
              <a:ext uri="{FF2B5EF4-FFF2-40B4-BE49-F238E27FC236}">
                <a16:creationId xmlns:a16="http://schemas.microsoft.com/office/drawing/2014/main" id="{A3EBCE59-70E1-F94B-AC5C-14763A8A21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48D4D6-7BBD-184F-BA5E-BC70F1BD0131}"/>
              </a:ext>
            </a:extLst>
          </p:cNvPr>
          <p:cNvSpPr>
            <a:spLocks noGrp="1"/>
          </p:cNvSpPr>
          <p:nvPr>
            <p:ph type="sldNum" sz="quarter" idx="12"/>
          </p:nvPr>
        </p:nvSpPr>
        <p:spPr/>
        <p:txBody>
          <a:bodyPr/>
          <a:lstStyle/>
          <a:p>
            <a:fld id="{0F60C5F1-4D17-B843-AE15-F16BCC3ABB27}" type="slidenum">
              <a:rPr lang="en-US" smtClean="0"/>
              <a:t>‹#›</a:t>
            </a:fld>
            <a:endParaRPr lang="en-US"/>
          </a:p>
        </p:txBody>
      </p:sp>
    </p:spTree>
    <p:extLst>
      <p:ext uri="{BB962C8B-B14F-4D97-AF65-F5344CB8AC3E}">
        <p14:creationId xmlns:p14="http://schemas.microsoft.com/office/powerpoint/2010/main" val="1751036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344DE-C02D-8945-A3D9-6435C83E9E8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D5A5017-0B79-1942-B1B5-9E007E5074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C9C3A5-6401-1648-A4E2-C8082109EE36}"/>
              </a:ext>
            </a:extLst>
          </p:cNvPr>
          <p:cNvSpPr>
            <a:spLocks noGrp="1"/>
          </p:cNvSpPr>
          <p:nvPr>
            <p:ph type="dt" sz="half" idx="10"/>
          </p:nvPr>
        </p:nvSpPr>
        <p:spPr/>
        <p:txBody>
          <a:bodyPr/>
          <a:lstStyle/>
          <a:p>
            <a:fld id="{1A0014CC-94C6-5046-B501-4B14C251EE4A}" type="datetime1">
              <a:rPr lang="en-US" smtClean="0"/>
              <a:t>1/27/2020</a:t>
            </a:fld>
            <a:endParaRPr lang="en-US"/>
          </a:p>
        </p:txBody>
      </p:sp>
      <p:sp>
        <p:nvSpPr>
          <p:cNvPr id="5" name="Footer Placeholder 4">
            <a:extLst>
              <a:ext uri="{FF2B5EF4-FFF2-40B4-BE49-F238E27FC236}">
                <a16:creationId xmlns:a16="http://schemas.microsoft.com/office/drawing/2014/main" id="{761CC496-DC5E-F743-996C-2874CCA03B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D97432-EE35-604B-917A-5280666518F6}"/>
              </a:ext>
            </a:extLst>
          </p:cNvPr>
          <p:cNvSpPr>
            <a:spLocks noGrp="1"/>
          </p:cNvSpPr>
          <p:nvPr>
            <p:ph type="sldNum" sz="quarter" idx="12"/>
          </p:nvPr>
        </p:nvSpPr>
        <p:spPr/>
        <p:txBody>
          <a:bodyPr/>
          <a:lstStyle/>
          <a:p>
            <a:fld id="{0F60C5F1-4D17-B843-AE15-F16BCC3ABB27}" type="slidenum">
              <a:rPr lang="en-US" smtClean="0"/>
              <a:t>‹#›</a:t>
            </a:fld>
            <a:endParaRPr lang="en-US"/>
          </a:p>
        </p:txBody>
      </p:sp>
    </p:spTree>
    <p:extLst>
      <p:ext uri="{BB962C8B-B14F-4D97-AF65-F5344CB8AC3E}">
        <p14:creationId xmlns:p14="http://schemas.microsoft.com/office/powerpoint/2010/main" val="3463118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6A7D0C-D781-F84F-B7E3-7B1DD32D44C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2F690A-F0D9-2947-BFBA-258082CA8F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B5FA63-D72D-AB49-B604-612E0579D333}"/>
              </a:ext>
            </a:extLst>
          </p:cNvPr>
          <p:cNvSpPr>
            <a:spLocks noGrp="1"/>
          </p:cNvSpPr>
          <p:nvPr>
            <p:ph type="dt" sz="half" idx="10"/>
          </p:nvPr>
        </p:nvSpPr>
        <p:spPr/>
        <p:txBody>
          <a:bodyPr/>
          <a:lstStyle/>
          <a:p>
            <a:fld id="{5950A233-4681-B44F-9328-D34194F7AF73}" type="datetime1">
              <a:rPr lang="en-US" smtClean="0"/>
              <a:t>1/27/2020</a:t>
            </a:fld>
            <a:endParaRPr lang="en-US"/>
          </a:p>
        </p:txBody>
      </p:sp>
      <p:sp>
        <p:nvSpPr>
          <p:cNvPr id="5" name="Footer Placeholder 4">
            <a:extLst>
              <a:ext uri="{FF2B5EF4-FFF2-40B4-BE49-F238E27FC236}">
                <a16:creationId xmlns:a16="http://schemas.microsoft.com/office/drawing/2014/main" id="{20F449FE-53E0-A040-8244-C37BD3DF99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0EB117-0CBA-DD4A-B70A-6556C4A8B614}"/>
              </a:ext>
            </a:extLst>
          </p:cNvPr>
          <p:cNvSpPr>
            <a:spLocks noGrp="1"/>
          </p:cNvSpPr>
          <p:nvPr>
            <p:ph type="sldNum" sz="quarter" idx="12"/>
          </p:nvPr>
        </p:nvSpPr>
        <p:spPr/>
        <p:txBody>
          <a:bodyPr/>
          <a:lstStyle/>
          <a:p>
            <a:fld id="{0F60C5F1-4D17-B843-AE15-F16BCC3ABB27}" type="slidenum">
              <a:rPr lang="en-US" smtClean="0"/>
              <a:t>‹#›</a:t>
            </a:fld>
            <a:endParaRPr lang="en-US"/>
          </a:p>
        </p:txBody>
      </p:sp>
    </p:spTree>
    <p:extLst>
      <p:ext uri="{BB962C8B-B14F-4D97-AF65-F5344CB8AC3E}">
        <p14:creationId xmlns:p14="http://schemas.microsoft.com/office/powerpoint/2010/main" val="1112811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1719FE-440E-6142-ACDD-24CF086E32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AAC215-14A5-A94E-AAAE-8E963499BB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40B91C-160D-744E-ADC7-D638EC95F9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4EE173-ABEE-F84F-9277-4F9B73A7BDF0}" type="datetime1">
              <a:rPr lang="en-US" smtClean="0"/>
              <a:t>1/27/2020</a:t>
            </a:fld>
            <a:endParaRPr lang="en-US"/>
          </a:p>
        </p:txBody>
      </p:sp>
      <p:sp>
        <p:nvSpPr>
          <p:cNvPr id="5" name="Footer Placeholder 4">
            <a:extLst>
              <a:ext uri="{FF2B5EF4-FFF2-40B4-BE49-F238E27FC236}">
                <a16:creationId xmlns:a16="http://schemas.microsoft.com/office/drawing/2014/main" id="{9989D1A3-9C4C-AA46-962A-55C24F3B99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E2C11B5-0FF9-B349-A8F0-B680507B80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60C5F1-4D17-B843-AE15-F16BCC3ABB27}" type="slidenum">
              <a:rPr lang="en-US" smtClean="0"/>
              <a:t>‹#›</a:t>
            </a:fld>
            <a:endParaRPr lang="en-US"/>
          </a:p>
        </p:txBody>
      </p:sp>
    </p:spTree>
    <p:extLst>
      <p:ext uri="{BB962C8B-B14F-4D97-AF65-F5344CB8AC3E}">
        <p14:creationId xmlns:p14="http://schemas.microsoft.com/office/powerpoint/2010/main" val="26791223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youtube.com/watch?v=MntX3zWNWec"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B57BBB-DD8C-DF4C-96CB-57C234DA783D}"/>
              </a:ext>
            </a:extLst>
          </p:cNvPr>
          <p:cNvSpPr>
            <a:spLocks noGrp="1"/>
          </p:cNvSpPr>
          <p:nvPr>
            <p:ph type="sldNum" sz="quarter" idx="12"/>
          </p:nvPr>
        </p:nvSpPr>
        <p:spPr/>
        <p:txBody>
          <a:bodyPr/>
          <a:lstStyle/>
          <a:p>
            <a:fld id="{0F60C5F1-4D17-B843-AE15-F16BCC3ABB27}" type="slidenum">
              <a:rPr lang="en-US" b="1" smtClean="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1</a:t>
            </a:fld>
            <a:endParaRPr lang="en-US"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 name="TextBox 4">
            <a:extLst>
              <a:ext uri="{FF2B5EF4-FFF2-40B4-BE49-F238E27FC236}">
                <a16:creationId xmlns:a16="http://schemas.microsoft.com/office/drawing/2014/main" id="{8413A9B7-4959-B042-A617-88834FCAD870}"/>
              </a:ext>
            </a:extLst>
          </p:cNvPr>
          <p:cNvSpPr txBox="1"/>
          <p:nvPr/>
        </p:nvSpPr>
        <p:spPr>
          <a:xfrm>
            <a:off x="1033152" y="3550145"/>
            <a:ext cx="2600697" cy="861774"/>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4000"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Chapter 2</a:t>
            </a:r>
            <a:r>
              <a:rPr lang="en-US" sz="5000" b="1" dirty="0">
                <a:solidFill>
                  <a:schemeClr val="bg1"/>
                </a:solidFill>
                <a:highlight>
                  <a:srgbClr val="800080"/>
                </a:highlight>
                <a:latin typeface="Helvetica Neue" panose="02000503000000020004" pitchFamily="2" charset="0"/>
                <a:ea typeface="Helvetica Neue" panose="02000503000000020004" pitchFamily="2" charset="0"/>
                <a:cs typeface="Helvetica Neue" panose="02000503000000020004" pitchFamily="2" charset="0"/>
              </a:rPr>
              <a:t> </a:t>
            </a:r>
          </a:p>
        </p:txBody>
      </p:sp>
      <p:sp>
        <p:nvSpPr>
          <p:cNvPr id="6" name="TextBox 5">
            <a:extLst>
              <a:ext uri="{FF2B5EF4-FFF2-40B4-BE49-F238E27FC236}">
                <a16:creationId xmlns:a16="http://schemas.microsoft.com/office/drawing/2014/main" id="{0E67E52F-973A-0741-9414-7EFAC963C131}"/>
              </a:ext>
            </a:extLst>
          </p:cNvPr>
          <p:cNvSpPr txBox="1"/>
          <p:nvPr/>
        </p:nvSpPr>
        <p:spPr>
          <a:xfrm>
            <a:off x="1033153" y="4425318"/>
            <a:ext cx="5688282" cy="707886"/>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4000"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Insurance and Risk</a:t>
            </a:r>
          </a:p>
        </p:txBody>
      </p:sp>
      <p:sp>
        <p:nvSpPr>
          <p:cNvPr id="7" name="TextBox 6">
            <a:extLst>
              <a:ext uri="{FF2B5EF4-FFF2-40B4-BE49-F238E27FC236}">
                <a16:creationId xmlns:a16="http://schemas.microsoft.com/office/drawing/2014/main" id="{6A61AD9A-474F-AD44-9689-C13B9076460F}"/>
              </a:ext>
            </a:extLst>
          </p:cNvPr>
          <p:cNvSpPr txBox="1"/>
          <p:nvPr/>
        </p:nvSpPr>
        <p:spPr>
          <a:xfrm>
            <a:off x="1033153" y="2751916"/>
            <a:ext cx="8645238" cy="78483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4500" b="1" dirty="0">
                <a:solidFill>
                  <a:schemeClr val="bg1"/>
                </a:solidFill>
                <a:highlight>
                  <a:srgbClr val="008000"/>
                </a:highlight>
                <a:latin typeface="Helvetica Neue" panose="02000503000000020004" pitchFamily="2" charset="0"/>
                <a:ea typeface="Helvetica Neue" panose="02000503000000020004" pitchFamily="2" charset="0"/>
                <a:cs typeface="Helvetica Neue" panose="02000503000000020004" pitchFamily="2" charset="0"/>
              </a:rPr>
              <a:t>Risk Management &amp; Insurance</a:t>
            </a:r>
          </a:p>
        </p:txBody>
      </p:sp>
      <p:sp>
        <p:nvSpPr>
          <p:cNvPr id="8" name="TextBox 7">
            <a:extLst>
              <a:ext uri="{FF2B5EF4-FFF2-40B4-BE49-F238E27FC236}">
                <a16:creationId xmlns:a16="http://schemas.microsoft.com/office/drawing/2014/main" id="{97EF5061-1EC0-9045-91DE-EA572C3EF894}"/>
              </a:ext>
            </a:extLst>
          </p:cNvPr>
          <p:cNvSpPr txBox="1"/>
          <p:nvPr/>
        </p:nvSpPr>
        <p:spPr>
          <a:xfrm>
            <a:off x="1033151" y="5133204"/>
            <a:ext cx="2397945" cy="40011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2000"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Rev.1_Jan2020</a:t>
            </a:r>
          </a:p>
        </p:txBody>
      </p:sp>
    </p:spTree>
    <p:extLst>
      <p:ext uri="{BB962C8B-B14F-4D97-AF65-F5344CB8AC3E}">
        <p14:creationId xmlns:p14="http://schemas.microsoft.com/office/powerpoint/2010/main" val="396674529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B57BBB-DD8C-DF4C-96CB-57C234DA783D}"/>
              </a:ext>
            </a:extLst>
          </p:cNvPr>
          <p:cNvSpPr>
            <a:spLocks noGrp="1"/>
          </p:cNvSpPr>
          <p:nvPr>
            <p:ph type="sldNum" sz="quarter" idx="12"/>
          </p:nvPr>
        </p:nvSpPr>
        <p:spPr/>
        <p:txBody>
          <a:bodyPr/>
          <a:lstStyle/>
          <a:p>
            <a:fld id="{0F60C5F1-4D17-B843-AE15-F16BCC3ABB27}" type="slidenum">
              <a:rPr lang="en-US" b="1" smtClean="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2</a:t>
            </a:fld>
            <a:endParaRPr lang="en-US"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TextBox 2">
            <a:extLst>
              <a:ext uri="{FF2B5EF4-FFF2-40B4-BE49-F238E27FC236}">
                <a16:creationId xmlns:a16="http://schemas.microsoft.com/office/drawing/2014/main" id="{8664C291-34A1-7B4F-9FCE-A007EA0CB444}"/>
              </a:ext>
            </a:extLst>
          </p:cNvPr>
          <p:cNvSpPr txBox="1"/>
          <p:nvPr/>
        </p:nvSpPr>
        <p:spPr>
          <a:xfrm>
            <a:off x="522513" y="292704"/>
            <a:ext cx="6364848" cy="707886"/>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4000"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Learning Objectives:</a:t>
            </a:r>
          </a:p>
        </p:txBody>
      </p:sp>
      <p:sp>
        <p:nvSpPr>
          <p:cNvPr id="2" name="TextBox 1">
            <a:extLst>
              <a:ext uri="{FF2B5EF4-FFF2-40B4-BE49-F238E27FC236}">
                <a16:creationId xmlns:a16="http://schemas.microsoft.com/office/drawing/2014/main" id="{FB4BE5FB-D9B6-8146-A3EC-9235A628F12C}"/>
              </a:ext>
            </a:extLst>
          </p:cNvPr>
          <p:cNvSpPr txBox="1"/>
          <p:nvPr/>
        </p:nvSpPr>
        <p:spPr>
          <a:xfrm>
            <a:off x="629392" y="1021281"/>
            <a:ext cx="10960925" cy="3554819"/>
          </a:xfrm>
          <a:prstGeom prst="rect">
            <a:avLst/>
          </a:prstGeom>
          <a:noFill/>
        </p:spPr>
        <p:txBody>
          <a:bodyPr wrap="square" rtlCol="0">
            <a:spAutoFit/>
          </a:bodyPr>
          <a:lstStyle/>
          <a:p>
            <a:pPr marL="342900" indent="-342900" algn="just">
              <a:buClr>
                <a:srgbClr val="C00000"/>
              </a:buClr>
              <a:buFont typeface="+mj-lt"/>
              <a:buAutoNum type="arabicPeriod"/>
            </a:pPr>
            <a:r>
              <a:rPr lang="en-US" sz="25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Explain the basic characteristics of insurance.</a:t>
            </a:r>
          </a:p>
          <a:p>
            <a:pPr marL="228600" indent="-228600" algn="just">
              <a:buClr>
                <a:srgbClr val="C00000"/>
              </a:buClr>
              <a:buFont typeface="+mj-lt"/>
              <a:buAutoNum type="arabicPeriod"/>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C00000"/>
              </a:buClr>
              <a:buFont typeface="+mj-lt"/>
              <a:buAutoNum type="arabicPeriod"/>
            </a:pPr>
            <a:r>
              <a:rPr lang="en-US" sz="25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Explain the law of large numbers.</a:t>
            </a:r>
          </a:p>
          <a:p>
            <a:pPr marL="228600" indent="-228600" algn="just">
              <a:buClr>
                <a:srgbClr val="C00000"/>
              </a:buClr>
              <a:buFont typeface="+mj-lt"/>
              <a:buAutoNum type="arabicPeriod"/>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C00000"/>
              </a:buClr>
              <a:buFont typeface="+mj-lt"/>
              <a:buAutoNum type="arabicPeriod"/>
            </a:pPr>
            <a:r>
              <a:rPr lang="en-US" sz="25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Describe the characteristics of an ideally insurable risk from the viewpoint of a private insurer.</a:t>
            </a:r>
          </a:p>
          <a:p>
            <a:pPr marL="228600" indent="-228600" algn="just">
              <a:buClr>
                <a:srgbClr val="C00000"/>
              </a:buClr>
              <a:buFont typeface="+mj-lt"/>
              <a:buAutoNum type="arabicPeriod"/>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C00000"/>
              </a:buClr>
              <a:buFont typeface="+mj-lt"/>
              <a:buAutoNum type="arabicPeriod"/>
            </a:pPr>
            <a:r>
              <a:rPr lang="en-US" sz="25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Identify the major insurable and uninsurable risks in our society. </a:t>
            </a:r>
          </a:p>
          <a:p>
            <a:pPr marL="228600" indent="-228600" algn="just">
              <a:buClr>
                <a:srgbClr val="C00000"/>
              </a:buClr>
              <a:buFont typeface="+mj-lt"/>
              <a:buAutoNum type="arabicPeriod"/>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C00000"/>
              </a:buClr>
              <a:buFont typeface="+mj-lt"/>
              <a:buAutoNum type="arabicPeriod"/>
            </a:pPr>
            <a:r>
              <a:rPr lang="en-US" sz="25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Describe the major types of insurance. </a:t>
            </a:r>
          </a:p>
          <a:p>
            <a:pPr marL="228600" indent="-228600" algn="just">
              <a:buClr>
                <a:srgbClr val="C00000"/>
              </a:buClr>
              <a:buFont typeface="+mj-lt"/>
              <a:buAutoNum type="arabicPeriod"/>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C00000"/>
              </a:buClr>
              <a:buFont typeface="+mj-lt"/>
              <a:buAutoNum type="arabicPeriod"/>
            </a:pPr>
            <a:r>
              <a:rPr lang="en-US" sz="25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Explain the social benefits and social costs of insurance. </a:t>
            </a:r>
          </a:p>
        </p:txBody>
      </p:sp>
    </p:spTree>
    <p:extLst>
      <p:ext uri="{BB962C8B-B14F-4D97-AF65-F5344CB8AC3E}">
        <p14:creationId xmlns:p14="http://schemas.microsoft.com/office/powerpoint/2010/main" val="130992258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B57BBB-DD8C-DF4C-96CB-57C234DA783D}"/>
              </a:ext>
            </a:extLst>
          </p:cNvPr>
          <p:cNvSpPr>
            <a:spLocks noGrp="1"/>
          </p:cNvSpPr>
          <p:nvPr>
            <p:ph type="sldNum" sz="quarter" idx="12"/>
          </p:nvPr>
        </p:nvSpPr>
        <p:spPr/>
        <p:txBody>
          <a:bodyPr/>
          <a:lstStyle/>
          <a:p>
            <a:fld id="{0F60C5F1-4D17-B843-AE15-F16BCC3ABB27}" type="slidenum">
              <a:rPr lang="en-US" b="1" smtClean="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3</a:t>
            </a:fld>
            <a:endParaRPr lang="en-US"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TextBox 2">
            <a:extLst>
              <a:ext uri="{FF2B5EF4-FFF2-40B4-BE49-F238E27FC236}">
                <a16:creationId xmlns:a16="http://schemas.microsoft.com/office/drawing/2014/main" id="{8664C291-34A1-7B4F-9FCE-A007EA0CB444}"/>
              </a:ext>
            </a:extLst>
          </p:cNvPr>
          <p:cNvSpPr txBox="1"/>
          <p:nvPr/>
        </p:nvSpPr>
        <p:spPr>
          <a:xfrm>
            <a:off x="522512" y="292704"/>
            <a:ext cx="9417135" cy="553998"/>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3000"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Definition or Insurance </a:t>
            </a:r>
            <a:endParaRPr lang="en-US" sz="2000" i="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7" name="TextBox 6">
            <a:extLst>
              <a:ext uri="{FF2B5EF4-FFF2-40B4-BE49-F238E27FC236}">
                <a16:creationId xmlns:a16="http://schemas.microsoft.com/office/drawing/2014/main" id="{FA6DD0F9-770A-A840-8171-6A1627DA47A7}"/>
              </a:ext>
            </a:extLst>
          </p:cNvPr>
          <p:cNvSpPr txBox="1"/>
          <p:nvPr/>
        </p:nvSpPr>
        <p:spPr>
          <a:xfrm>
            <a:off x="615537" y="846702"/>
            <a:ext cx="10960925" cy="1323439"/>
          </a:xfrm>
          <a:prstGeom prst="rect">
            <a:avLst/>
          </a:prstGeom>
          <a:noFill/>
        </p:spPr>
        <p:txBody>
          <a:bodyPr wrap="square" rtlCol="0">
            <a:spAutoFit/>
          </a:bodyPr>
          <a:lstStyle/>
          <a:p>
            <a:pPr algn="just">
              <a:buClr>
                <a:srgbClr val="C0000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Insurance: Is the pooling of fortuitous losses by transfer of such risks to insurers, who agree to indemnify insureds for such losses, to provide other pecuniary benefits on their occurrence, or to render services connected with the risk. [based on the Commission on Insurance Terminology of the American Risk and Insurance Association]</a:t>
            </a:r>
          </a:p>
        </p:txBody>
      </p:sp>
      <p:sp>
        <p:nvSpPr>
          <p:cNvPr id="5" name="TextBox 4">
            <a:extLst>
              <a:ext uri="{FF2B5EF4-FFF2-40B4-BE49-F238E27FC236}">
                <a16:creationId xmlns:a16="http://schemas.microsoft.com/office/drawing/2014/main" id="{197D0986-9F8C-9D43-BC72-A6CE28A4EC60}"/>
              </a:ext>
            </a:extLst>
          </p:cNvPr>
          <p:cNvSpPr txBox="1"/>
          <p:nvPr/>
        </p:nvSpPr>
        <p:spPr>
          <a:xfrm>
            <a:off x="565065" y="2217641"/>
            <a:ext cx="9417135" cy="553998"/>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3000"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Basic Characteristics of Insurance</a:t>
            </a:r>
            <a:endParaRPr lang="en-US" sz="2000" i="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TextBox 5">
            <a:extLst>
              <a:ext uri="{FF2B5EF4-FFF2-40B4-BE49-F238E27FC236}">
                <a16:creationId xmlns:a16="http://schemas.microsoft.com/office/drawing/2014/main" id="{DE2EBF90-C1A6-D54D-8EAE-A19ECDEBC9D8}"/>
              </a:ext>
            </a:extLst>
          </p:cNvPr>
          <p:cNvSpPr txBox="1"/>
          <p:nvPr/>
        </p:nvSpPr>
        <p:spPr>
          <a:xfrm>
            <a:off x="565065" y="2771639"/>
            <a:ext cx="10960925" cy="2246769"/>
          </a:xfrm>
          <a:prstGeom prst="rect">
            <a:avLst/>
          </a:prstGeom>
          <a:noFill/>
        </p:spPr>
        <p:txBody>
          <a:bodyPr wrap="square" rtlCol="0">
            <a:spAutoFit/>
          </a:bodyPr>
          <a:lstStyle/>
          <a:p>
            <a:pPr algn="just">
              <a:buClr>
                <a:srgbClr val="C0000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Based on the above definition an insurance plan includes the following characteristics:</a:t>
            </a:r>
          </a:p>
          <a:p>
            <a:pPr algn="just">
              <a:buClr>
                <a:srgbClr val="C0000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00B050"/>
              </a:buClr>
              <a:buFont typeface="Wingdings" pitchFamily="2" charset="2"/>
              <a:buChar cha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Pooling of losses.</a:t>
            </a:r>
          </a:p>
          <a:p>
            <a:pPr algn="just">
              <a:buClr>
                <a:srgbClr val="00B05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00B050"/>
              </a:buClr>
              <a:buFont typeface="Wingdings" pitchFamily="2" charset="2"/>
              <a:buChar cha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Payment of fortuitous losses.</a:t>
            </a:r>
          </a:p>
          <a:p>
            <a:pPr algn="just">
              <a:buClr>
                <a:srgbClr val="00B05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00B050"/>
              </a:buClr>
              <a:buFont typeface="Wingdings" pitchFamily="2" charset="2"/>
              <a:buChar cha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Risk transfer.</a:t>
            </a:r>
          </a:p>
          <a:p>
            <a:pPr algn="just">
              <a:buClr>
                <a:srgbClr val="00B05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00B050"/>
              </a:buClr>
              <a:buFont typeface="Wingdings" pitchFamily="2" charset="2"/>
              <a:buChar cha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Indemnification. </a:t>
            </a:r>
          </a:p>
        </p:txBody>
      </p:sp>
    </p:spTree>
    <p:extLst>
      <p:ext uri="{BB962C8B-B14F-4D97-AF65-F5344CB8AC3E}">
        <p14:creationId xmlns:p14="http://schemas.microsoft.com/office/powerpoint/2010/main" val="140036154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B57BBB-DD8C-DF4C-96CB-57C234DA783D}"/>
              </a:ext>
            </a:extLst>
          </p:cNvPr>
          <p:cNvSpPr>
            <a:spLocks noGrp="1"/>
          </p:cNvSpPr>
          <p:nvPr>
            <p:ph type="sldNum" sz="quarter" idx="12"/>
          </p:nvPr>
        </p:nvSpPr>
        <p:spPr/>
        <p:txBody>
          <a:bodyPr/>
          <a:lstStyle/>
          <a:p>
            <a:fld id="{0F60C5F1-4D17-B843-AE15-F16BCC3ABB27}" type="slidenum">
              <a:rPr lang="en-US" b="1" smtClean="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4</a:t>
            </a:fld>
            <a:endParaRPr lang="en-US"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E2EBF90-C1A6-D54D-8EAE-A19ECDEBC9D8}"/>
                  </a:ext>
                </a:extLst>
              </p:cNvPr>
              <p:cNvSpPr txBox="1"/>
              <p:nvPr/>
            </p:nvSpPr>
            <p:spPr>
              <a:xfrm>
                <a:off x="529440" y="1240968"/>
                <a:ext cx="10960925" cy="5389489"/>
              </a:xfrm>
              <a:prstGeom prst="rect">
                <a:avLst/>
              </a:prstGeom>
              <a:noFill/>
            </p:spPr>
            <p:txBody>
              <a:bodyPr wrap="square" rtlCol="0">
                <a:spAutoFit/>
              </a:bodyPr>
              <a:lstStyle/>
              <a:p>
                <a:pPr algn="just">
                  <a:buClr>
                    <a:srgbClr val="C00000"/>
                  </a:buClr>
                </a:pPr>
                <a:r>
                  <a:rPr lang="en-US" sz="2000" b="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Pooling:</a:t>
                </a: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 The spreading of losses incurred by the few over the entire group, so that in the process, average loss is substituted for actual loss. </a:t>
                </a:r>
              </a:p>
              <a:p>
                <a:pPr algn="just">
                  <a:buClr>
                    <a:srgbClr val="C0000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just">
                  <a:buClr>
                    <a:srgbClr val="C0000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Pooling implies: </a:t>
                </a:r>
              </a:p>
              <a:p>
                <a:pPr algn="just">
                  <a:buClr>
                    <a:srgbClr val="C0000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457200" indent="-457200" algn="just">
                  <a:buClr>
                    <a:srgbClr val="00B050"/>
                  </a:buClr>
                  <a:buFont typeface="+mj-lt"/>
                  <a:buAutoNum type="arabicPeriod"/>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The sharing of losses by the entire group.</a:t>
                </a:r>
              </a:p>
              <a:p>
                <a:pPr marL="457200" indent="-457200" algn="just">
                  <a:buClr>
                    <a:srgbClr val="00B050"/>
                  </a:buClr>
                  <a:buFont typeface="+mj-lt"/>
                  <a:buAutoNum type="arabicPeriod"/>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457200" indent="-457200" algn="just">
                  <a:buClr>
                    <a:srgbClr val="00B050"/>
                  </a:buClr>
                  <a:buFont typeface="+mj-lt"/>
                  <a:buAutoNum type="arabicPeriod"/>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The prediction of future losses with some accuracy based on the law of large numbers (</a:t>
                </a: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hlinkClick r:id="rId2">
                      <a:extLst>
                        <a:ext uri="{A12FA001-AC4F-418D-AE19-62706E023703}">
                          <ahyp:hlinkClr xmlns:ahyp="http://schemas.microsoft.com/office/drawing/2018/hyperlinkcolor" val="tx"/>
                        </a:ext>
                      </a:extLst>
                    </a:hlinkClick>
                  </a:rPr>
                  <a:t>https://www.youtube.com/watch?v=MntX3zWNWec</a:t>
                </a:r>
                <a:r>
                  <a:rPr lang="en-US" sz="2000" dirty="0"/>
                  <a:t>)</a:t>
                </a: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 </a:t>
                </a:r>
              </a:p>
              <a:p>
                <a:pPr algn="just">
                  <a:buClr>
                    <a:srgbClr val="00B05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just">
                  <a:buClr>
                    <a:srgbClr val="00B05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Example: Assume two business owners each own an identical storage building valued at $50 K. Assume there is a 10% chance in any year that each building will be destroyed by a peril (cause of loss), and that a loss to either building is an independent event. </a:t>
                </a:r>
              </a:p>
              <a:p>
                <a:pPr algn="just">
                  <a:buClr>
                    <a:srgbClr val="00B05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just">
                  <a:buClr>
                    <a:srgbClr val="00B05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The expected annual loss for each owner is $5 K - as follows:</a:t>
                </a:r>
              </a:p>
              <a:p>
                <a:pPr algn="just">
                  <a:buClr>
                    <a:srgbClr val="00B05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just">
                  <a:buClr>
                    <a:srgbClr val="00B050"/>
                  </a:buClr>
                </a:pPr>
                <a14:m>
                  <m:oMathPara xmlns:m="http://schemas.openxmlformats.org/officeDocument/2006/math">
                    <m:oMathParaPr>
                      <m:jc m:val="centerGroup"/>
                    </m:oMathParaPr>
                    <m:oMath xmlns:m="http://schemas.openxmlformats.org/officeDocument/2006/math">
                      <m:r>
                        <a:rPr lang="en-US" sz="2000"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𝐸𝑥𝑝𝑒𝑐𝑡𝑒𝑑</m:t>
                      </m:r>
                      <m:r>
                        <a:rPr lang="en-US" sz="2000"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 </m:t>
                      </m:r>
                      <m:r>
                        <a:rPr lang="en-US" sz="2000"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𝑙𝑜𝑠𝑠</m:t>
                      </m:r>
                      <m:r>
                        <a:rPr lang="en-US" sz="2000"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=0.90 </m:t>
                      </m:r>
                      <m:r>
                        <a:rPr lang="en-US" sz="2000"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𝑋</m:t>
                      </m:r>
                      <m:r>
                        <a:rPr lang="en-US" sz="2000"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 $0+0.10 </m:t>
                      </m:r>
                      <m:r>
                        <a:rPr lang="en-US" sz="2000"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𝑋</m:t>
                      </m:r>
                      <m:r>
                        <a:rPr lang="en-US" sz="2000"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 $50,000=$5,000</m:t>
                      </m:r>
                    </m:oMath>
                  </m:oMathPara>
                </a14:m>
                <a:endParaRPr lang="en-US" sz="2000" b="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just">
                  <a:buClr>
                    <a:srgbClr val="00B050"/>
                  </a:buClr>
                </a:pPr>
                <a:endParaRPr lang="en-US" sz="1000" b="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just">
                  <a:buClr>
                    <a:srgbClr val="00B05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The standard deviation for the expected value of the loss is $15 K, calculated as follows:</a:t>
                </a:r>
              </a:p>
              <a:p>
                <a:pPr algn="just">
                  <a:buClr>
                    <a:srgbClr val="00B05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ctr">
                  <a:buClr>
                    <a:srgbClr val="00B050"/>
                  </a:buClr>
                </a:pPr>
                <a14:m>
                  <m:oMath xmlns:m="http://schemas.openxmlformats.org/officeDocument/2006/math">
                    <m:r>
                      <a:rPr lang="en-US" sz="2000"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𝑆𝐷</m:t>
                    </m:r>
                    <m:r>
                      <a:rPr lang="en-US" sz="2000"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m:t>
                    </m:r>
                    <m:rad>
                      <m:radPr>
                        <m:degHide m:val="on"/>
                        <m:ctrlPr>
                          <a:rPr lang="en-US" sz="200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ctrlPr>
                      </m:radPr>
                      <m:deg/>
                      <m:e>
                        <m:r>
                          <a:rPr lang="en-US" sz="2000"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0.90 </m:t>
                        </m:r>
                        <m:sSup>
                          <m:sSupPr>
                            <m:ctrlPr>
                              <a:rPr lang="en-US" sz="2000"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ctrlPr>
                          </m:sSupPr>
                          <m:e>
                            <m:d>
                              <m:dPr>
                                <m:ctrlPr>
                                  <a:rPr lang="en-US" sz="2000"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ctrlPr>
                              </m:dPr>
                              <m:e>
                                <m:r>
                                  <a:rPr lang="en-US" sz="2000"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0 −$5,000</m:t>
                                </m:r>
                              </m:e>
                            </m:d>
                          </m:e>
                          <m:sup>
                            <m:r>
                              <a:rPr lang="en-US" sz="2000"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2</m:t>
                            </m:r>
                          </m:sup>
                        </m:sSup>
                        <m:r>
                          <a:rPr lang="en-US" sz="200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m:t>
                        </m:r>
                        <m:r>
                          <a:rPr lang="en-US" sz="2000"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0.10 </m:t>
                        </m:r>
                        <m:sSup>
                          <m:sSupPr>
                            <m:ctrlPr>
                              <a:rPr lang="en-US" sz="2000"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ctrlPr>
                          </m:sSupPr>
                          <m:e>
                            <m:d>
                              <m:dPr>
                                <m:ctrlPr>
                                  <a:rPr lang="en-US" sz="2000"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ctrlPr>
                              </m:dPr>
                              <m:e>
                                <m:r>
                                  <a:rPr lang="en-US" sz="2000"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$50,000 −$5,000</m:t>
                                </m:r>
                              </m:e>
                            </m:d>
                          </m:e>
                          <m:sup>
                            <m:r>
                              <a:rPr lang="en-US" sz="2000"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2</m:t>
                            </m:r>
                          </m:sup>
                        </m:sSup>
                      </m:e>
                    </m:rad>
                  </m:oMath>
                </a14:m>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 = $15,000</a:t>
                </a:r>
              </a:p>
            </p:txBody>
          </p:sp>
        </mc:Choice>
        <mc:Fallback xmlns="">
          <p:sp>
            <p:nvSpPr>
              <p:cNvPr id="6" name="TextBox 5">
                <a:extLst>
                  <a:ext uri="{FF2B5EF4-FFF2-40B4-BE49-F238E27FC236}">
                    <a16:creationId xmlns:a16="http://schemas.microsoft.com/office/drawing/2014/main" id="{DE2EBF90-C1A6-D54D-8EAE-A19ECDEBC9D8}"/>
                  </a:ext>
                </a:extLst>
              </p:cNvPr>
              <p:cNvSpPr txBox="1">
                <a:spLocks noRot="1" noChangeAspect="1" noMove="1" noResize="1" noEditPoints="1" noAdjustHandles="1" noChangeArrowheads="1" noChangeShapeType="1" noTextEdit="1"/>
              </p:cNvSpPr>
              <p:nvPr/>
            </p:nvSpPr>
            <p:spPr>
              <a:xfrm>
                <a:off x="529440" y="1240968"/>
                <a:ext cx="10960925" cy="5389489"/>
              </a:xfrm>
              <a:prstGeom prst="rect">
                <a:avLst/>
              </a:prstGeom>
              <a:blipFill>
                <a:blip r:embed="rId3"/>
                <a:stretch>
                  <a:fillRect l="-579" t="-471" r="-463" b="-706"/>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406CE5C5-2BA3-1343-A231-6F53DF846FB8}"/>
              </a:ext>
            </a:extLst>
          </p:cNvPr>
          <p:cNvSpPr txBox="1"/>
          <p:nvPr/>
        </p:nvSpPr>
        <p:spPr>
          <a:xfrm>
            <a:off x="522512" y="292704"/>
            <a:ext cx="9417135" cy="553998"/>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3000"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Basic Characteristics of Insurance </a:t>
            </a:r>
            <a:r>
              <a:rPr lang="en-US" sz="2000"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[1 of 4]</a:t>
            </a:r>
            <a:endParaRPr lang="en-US" sz="2000" i="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9" name="TextBox 8">
            <a:extLst>
              <a:ext uri="{FF2B5EF4-FFF2-40B4-BE49-F238E27FC236}">
                <a16:creationId xmlns:a16="http://schemas.microsoft.com/office/drawing/2014/main" id="{F15C3A6F-C970-4F4B-AF56-0A7F7B49627E}"/>
              </a:ext>
            </a:extLst>
          </p:cNvPr>
          <p:cNvSpPr txBox="1"/>
          <p:nvPr/>
        </p:nvSpPr>
        <p:spPr>
          <a:xfrm>
            <a:off x="529440" y="832199"/>
            <a:ext cx="2914405" cy="400110"/>
          </a:xfrm>
          <a:prstGeom prst="rect">
            <a:avLst/>
          </a:prstGeom>
          <a:noFill/>
        </p:spPr>
        <p:txBody>
          <a:bodyPr wrap="square" rtlCol="0">
            <a:spAutoFit/>
          </a:bodyPr>
          <a:lstStyle/>
          <a:p>
            <a:pPr>
              <a:buClr>
                <a:srgbClr val="C00000"/>
              </a:buClr>
            </a:pPr>
            <a:r>
              <a:rPr lang="en-US" sz="2000" dirty="0">
                <a:solidFill>
                  <a:schemeClr val="bg1"/>
                </a:solidFill>
                <a:highlight>
                  <a:srgbClr val="008000"/>
                </a:highlight>
                <a:latin typeface="Helvetica Neue" panose="02000503000000020004" pitchFamily="2" charset="0"/>
                <a:ea typeface="Helvetica Neue" panose="02000503000000020004" pitchFamily="2" charset="0"/>
                <a:cs typeface="Helvetica Neue" panose="02000503000000020004" pitchFamily="2" charset="0"/>
              </a:rPr>
              <a:t>Pooling of losses:</a:t>
            </a:r>
          </a:p>
        </p:txBody>
      </p:sp>
    </p:spTree>
    <p:extLst>
      <p:ext uri="{BB962C8B-B14F-4D97-AF65-F5344CB8AC3E}">
        <p14:creationId xmlns:p14="http://schemas.microsoft.com/office/powerpoint/2010/main" val="2851693116"/>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B57BBB-DD8C-DF4C-96CB-57C234DA783D}"/>
              </a:ext>
            </a:extLst>
          </p:cNvPr>
          <p:cNvSpPr>
            <a:spLocks noGrp="1"/>
          </p:cNvSpPr>
          <p:nvPr>
            <p:ph type="sldNum" sz="quarter" idx="12"/>
          </p:nvPr>
        </p:nvSpPr>
        <p:spPr/>
        <p:txBody>
          <a:bodyPr/>
          <a:lstStyle/>
          <a:p>
            <a:fld id="{0F60C5F1-4D17-B843-AE15-F16BCC3ABB27}" type="slidenum">
              <a:rPr lang="en-US" b="1" smtClean="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5</a:t>
            </a:fld>
            <a:endParaRPr lang="en-US"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TextBox 5">
            <a:extLst>
              <a:ext uri="{FF2B5EF4-FFF2-40B4-BE49-F238E27FC236}">
                <a16:creationId xmlns:a16="http://schemas.microsoft.com/office/drawing/2014/main" id="{DE2EBF90-C1A6-D54D-8EAE-A19ECDEBC9D8}"/>
              </a:ext>
            </a:extLst>
          </p:cNvPr>
          <p:cNvSpPr txBox="1"/>
          <p:nvPr/>
        </p:nvSpPr>
        <p:spPr>
          <a:xfrm>
            <a:off x="529440" y="1240968"/>
            <a:ext cx="10960925" cy="707886"/>
          </a:xfrm>
          <a:prstGeom prst="rect">
            <a:avLst/>
          </a:prstGeom>
          <a:noFill/>
        </p:spPr>
        <p:txBody>
          <a:bodyPr wrap="square" rtlCol="0">
            <a:spAutoFit/>
          </a:bodyPr>
          <a:lstStyle/>
          <a:p>
            <a:pPr algn="just">
              <a:buClr>
                <a:srgbClr val="C0000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Suppose the two owners decide to pool (combine) their loss exposure, and each agrees to pay an equal share of any loss that might occur. This will give us four possible outcomes: </a:t>
            </a:r>
          </a:p>
        </p:txBody>
      </p:sp>
      <p:sp>
        <p:nvSpPr>
          <p:cNvPr id="8" name="TextBox 7">
            <a:extLst>
              <a:ext uri="{FF2B5EF4-FFF2-40B4-BE49-F238E27FC236}">
                <a16:creationId xmlns:a16="http://schemas.microsoft.com/office/drawing/2014/main" id="{406CE5C5-2BA3-1343-A231-6F53DF846FB8}"/>
              </a:ext>
            </a:extLst>
          </p:cNvPr>
          <p:cNvSpPr txBox="1"/>
          <p:nvPr/>
        </p:nvSpPr>
        <p:spPr>
          <a:xfrm>
            <a:off x="522512" y="292704"/>
            <a:ext cx="9417135" cy="553998"/>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3000"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Basic Characteristics of Insurance </a:t>
            </a:r>
            <a:r>
              <a:rPr lang="en-US" sz="2000"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[2 of 4]</a:t>
            </a:r>
            <a:endParaRPr lang="en-US" sz="2000" i="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9" name="TextBox 8">
            <a:extLst>
              <a:ext uri="{FF2B5EF4-FFF2-40B4-BE49-F238E27FC236}">
                <a16:creationId xmlns:a16="http://schemas.microsoft.com/office/drawing/2014/main" id="{F15C3A6F-C970-4F4B-AF56-0A7F7B49627E}"/>
              </a:ext>
            </a:extLst>
          </p:cNvPr>
          <p:cNvSpPr txBox="1"/>
          <p:nvPr/>
        </p:nvSpPr>
        <p:spPr>
          <a:xfrm>
            <a:off x="529440" y="832199"/>
            <a:ext cx="2914405" cy="400110"/>
          </a:xfrm>
          <a:prstGeom prst="rect">
            <a:avLst/>
          </a:prstGeom>
          <a:noFill/>
        </p:spPr>
        <p:txBody>
          <a:bodyPr wrap="square" rtlCol="0">
            <a:spAutoFit/>
          </a:bodyPr>
          <a:lstStyle/>
          <a:p>
            <a:pPr>
              <a:buClr>
                <a:srgbClr val="C00000"/>
              </a:buClr>
            </a:pPr>
            <a:r>
              <a:rPr lang="en-US" sz="2000" dirty="0">
                <a:solidFill>
                  <a:schemeClr val="bg1"/>
                </a:solidFill>
                <a:highlight>
                  <a:srgbClr val="008000"/>
                </a:highlight>
                <a:latin typeface="Helvetica Neue" panose="02000503000000020004" pitchFamily="2" charset="0"/>
                <a:ea typeface="Helvetica Neue" panose="02000503000000020004" pitchFamily="2" charset="0"/>
                <a:cs typeface="Helvetica Neue" panose="02000503000000020004" pitchFamily="2" charset="0"/>
              </a:rPr>
              <a:t>Pooling of losses:</a:t>
            </a:r>
          </a:p>
        </p:txBody>
      </p:sp>
      <p:graphicFrame>
        <p:nvGraphicFramePr>
          <p:cNvPr id="2" name="Table 1">
            <a:extLst>
              <a:ext uri="{FF2B5EF4-FFF2-40B4-BE49-F238E27FC236}">
                <a16:creationId xmlns:a16="http://schemas.microsoft.com/office/drawing/2014/main" id="{E1DDF9DC-3C10-B64A-973C-5098E2AC7D7C}"/>
              </a:ext>
            </a:extLst>
          </p:cNvPr>
          <p:cNvGraphicFramePr>
            <a:graphicFrameLocks noGrp="1"/>
          </p:cNvGraphicFramePr>
          <p:nvPr>
            <p:extLst>
              <p:ext uri="{D42A27DB-BD31-4B8C-83A1-F6EECF244321}">
                <p14:modId xmlns:p14="http://schemas.microsoft.com/office/powerpoint/2010/main" val="2894139192"/>
              </p:ext>
            </p:extLst>
          </p:nvPr>
        </p:nvGraphicFramePr>
        <p:xfrm>
          <a:off x="923828" y="2123350"/>
          <a:ext cx="10344343" cy="1854200"/>
        </p:xfrm>
        <a:graphic>
          <a:graphicData uri="http://schemas.openxmlformats.org/drawingml/2006/table">
            <a:tbl>
              <a:tblPr firstRow="1" bandRow="1">
                <a:tableStyleId>{93296810-A885-4BE3-A3E7-6D5BEEA58F35}</a:tableStyleId>
              </a:tblPr>
              <a:tblGrid>
                <a:gridCol w="4776153">
                  <a:extLst>
                    <a:ext uri="{9D8B030D-6E8A-4147-A177-3AD203B41FA5}">
                      <a16:colId xmlns:a16="http://schemas.microsoft.com/office/drawing/2014/main" val="893770754"/>
                    </a:ext>
                  </a:extLst>
                </a:gridCol>
                <a:gridCol w="2784095">
                  <a:extLst>
                    <a:ext uri="{9D8B030D-6E8A-4147-A177-3AD203B41FA5}">
                      <a16:colId xmlns:a16="http://schemas.microsoft.com/office/drawing/2014/main" val="1355122490"/>
                    </a:ext>
                  </a:extLst>
                </a:gridCol>
                <a:gridCol w="2784095">
                  <a:extLst>
                    <a:ext uri="{9D8B030D-6E8A-4147-A177-3AD203B41FA5}">
                      <a16:colId xmlns:a16="http://schemas.microsoft.com/office/drawing/2014/main" val="1529997645"/>
                    </a:ext>
                  </a:extLst>
                </a:gridCol>
              </a:tblGrid>
              <a:tr h="370840">
                <a:tc>
                  <a:txBody>
                    <a:bodyPr/>
                    <a:lstStyle/>
                    <a:p>
                      <a:pPr algn="ctr"/>
                      <a:r>
                        <a:rPr lang="en-US"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Possible Outcomes</a:t>
                      </a:r>
                    </a:p>
                  </a:txBody>
                  <a:tcPr anchor="ctr">
                    <a:solidFill>
                      <a:schemeClr val="accent6">
                        <a:lumMod val="75000"/>
                      </a:schemeClr>
                    </a:solidFill>
                  </a:tcPr>
                </a:tc>
                <a:tc>
                  <a:txBody>
                    <a:bodyPr/>
                    <a:lstStyle/>
                    <a:p>
                      <a:pPr algn="ctr"/>
                      <a:r>
                        <a:rPr lang="en-US"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Probability</a:t>
                      </a:r>
                    </a:p>
                  </a:txBody>
                  <a:tcPr anchor="ctr">
                    <a:solidFill>
                      <a:schemeClr val="accent6">
                        <a:lumMod val="75000"/>
                      </a:schemeClr>
                    </a:solidFill>
                  </a:tcPr>
                </a:tc>
                <a:tc>
                  <a:txBody>
                    <a:bodyPr/>
                    <a:lstStyle/>
                    <a:p>
                      <a:pPr algn="ctr"/>
                      <a:r>
                        <a:rPr lang="en-US"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Payment by Owners</a:t>
                      </a:r>
                    </a:p>
                  </a:txBody>
                  <a:tcPr anchor="ctr">
                    <a:solidFill>
                      <a:schemeClr val="accent6">
                        <a:lumMod val="75000"/>
                      </a:schemeClr>
                    </a:solidFill>
                  </a:tcPr>
                </a:tc>
                <a:extLst>
                  <a:ext uri="{0D108BD9-81ED-4DB2-BD59-A6C34878D82A}">
                    <a16:rowId xmlns:a16="http://schemas.microsoft.com/office/drawing/2014/main" val="3684206254"/>
                  </a:ext>
                </a:extLst>
              </a:tr>
              <a:tr h="370840">
                <a:tc>
                  <a:txBody>
                    <a:bodyPr/>
                    <a:lstStyle/>
                    <a:p>
                      <a:pPr algn="ctr"/>
                      <a:r>
                        <a:rPr lang="en-US"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Neither building is destroyed</a:t>
                      </a:r>
                    </a:p>
                  </a:txBody>
                  <a:tcPr anchor="ctr"/>
                </a:tc>
                <a:tc>
                  <a:txBody>
                    <a:bodyPr/>
                    <a:lstStyle/>
                    <a:p>
                      <a:pPr algn="ctr"/>
                      <a:r>
                        <a:rPr lang="en-US"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0.90 X 0.90 = 0.81</a:t>
                      </a:r>
                    </a:p>
                  </a:txBody>
                  <a:tcPr anchor="ctr"/>
                </a:tc>
                <a:tc>
                  <a:txBody>
                    <a:bodyPr/>
                    <a:lstStyle/>
                    <a:p>
                      <a:pPr algn="ctr"/>
                      <a:r>
                        <a:rPr lang="en-US"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$0 each</a:t>
                      </a:r>
                    </a:p>
                  </a:txBody>
                  <a:tcPr anchor="ctr"/>
                </a:tc>
                <a:extLst>
                  <a:ext uri="{0D108BD9-81ED-4DB2-BD59-A6C34878D82A}">
                    <a16:rowId xmlns:a16="http://schemas.microsoft.com/office/drawing/2014/main" val="4199290627"/>
                  </a:ext>
                </a:extLst>
              </a:tr>
              <a:tr h="370840">
                <a:tc>
                  <a:txBody>
                    <a:bodyPr/>
                    <a:lstStyle/>
                    <a:p>
                      <a:pPr algn="ctr"/>
                      <a:r>
                        <a:rPr lang="en-US"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1</a:t>
                      </a:r>
                      <a:r>
                        <a:rPr lang="en-US" baseline="30000"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st</a:t>
                      </a:r>
                      <a:r>
                        <a:rPr lang="en-US"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 building is destroyed, 2</a:t>
                      </a:r>
                      <a:r>
                        <a:rPr lang="en-US" baseline="30000"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nd</a:t>
                      </a:r>
                      <a:r>
                        <a:rPr lang="en-US"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 building no loss</a:t>
                      </a:r>
                    </a:p>
                  </a:txBody>
                  <a:tcPr anchor="ctr"/>
                </a:tc>
                <a:tc>
                  <a:txBody>
                    <a:bodyPr/>
                    <a:lstStyle/>
                    <a:p>
                      <a:pPr algn="ctr"/>
                      <a:r>
                        <a:rPr lang="en-US"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0.10 X 0.90 = 0.09</a:t>
                      </a:r>
                    </a:p>
                  </a:txBody>
                  <a:tcPr anchor="ctr"/>
                </a:tc>
                <a:tc>
                  <a:txBody>
                    <a:bodyPr/>
                    <a:lstStyle/>
                    <a:p>
                      <a:pPr algn="ctr"/>
                      <a:r>
                        <a:rPr lang="en-US"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$25 K each</a:t>
                      </a:r>
                    </a:p>
                  </a:txBody>
                  <a:tcPr anchor="ctr"/>
                </a:tc>
                <a:extLst>
                  <a:ext uri="{0D108BD9-81ED-4DB2-BD59-A6C34878D82A}">
                    <a16:rowId xmlns:a16="http://schemas.microsoft.com/office/drawing/2014/main" val="90432968"/>
                  </a:ext>
                </a:extLst>
              </a:tr>
              <a:tr h="370840">
                <a:tc>
                  <a:txBody>
                    <a:bodyPr/>
                    <a:lstStyle/>
                    <a:p>
                      <a:pPr algn="ctr"/>
                      <a:r>
                        <a:rPr lang="en-US"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1</a:t>
                      </a:r>
                      <a:r>
                        <a:rPr lang="en-US" baseline="30000"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st</a:t>
                      </a:r>
                      <a:r>
                        <a:rPr lang="en-US"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 building no loss, 2</a:t>
                      </a:r>
                      <a:r>
                        <a:rPr lang="en-US" baseline="30000"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nd</a:t>
                      </a:r>
                      <a:r>
                        <a:rPr lang="en-US"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 building destroyed</a:t>
                      </a:r>
                    </a:p>
                  </a:txBody>
                  <a:tcPr anchor="ctr"/>
                </a:tc>
                <a:tc>
                  <a:txBody>
                    <a:bodyPr/>
                    <a:lstStyle/>
                    <a:p>
                      <a:pPr algn="ctr"/>
                      <a:r>
                        <a:rPr lang="en-US"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0.90 X 0.10 = 0.09</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$25 K each</a:t>
                      </a:r>
                    </a:p>
                  </a:txBody>
                  <a:tcPr anchor="ctr"/>
                </a:tc>
                <a:extLst>
                  <a:ext uri="{0D108BD9-81ED-4DB2-BD59-A6C34878D82A}">
                    <a16:rowId xmlns:a16="http://schemas.microsoft.com/office/drawing/2014/main" val="891302788"/>
                  </a:ext>
                </a:extLst>
              </a:tr>
              <a:tr h="370840">
                <a:tc>
                  <a:txBody>
                    <a:bodyPr/>
                    <a:lstStyle/>
                    <a:p>
                      <a:pPr algn="ctr"/>
                      <a:r>
                        <a:rPr lang="en-US"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Both buildings are destroyed</a:t>
                      </a:r>
                    </a:p>
                  </a:txBody>
                  <a:tcPr anchor="ctr"/>
                </a:tc>
                <a:tc>
                  <a:txBody>
                    <a:bodyPr/>
                    <a:lstStyle/>
                    <a:p>
                      <a:pPr algn="ctr"/>
                      <a:r>
                        <a:rPr lang="en-US"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0.10 X 0.10 = 0.01</a:t>
                      </a:r>
                    </a:p>
                  </a:txBody>
                  <a:tcPr anchor="ctr"/>
                </a:tc>
                <a:tc>
                  <a:txBody>
                    <a:bodyPr/>
                    <a:lstStyle/>
                    <a:p>
                      <a:pPr algn="ctr"/>
                      <a:r>
                        <a:rPr lang="en-US" dirty="0">
                          <a:solidFill>
                            <a:srgbClr val="0070C0"/>
                          </a:solidFill>
                          <a:latin typeface="Helvetica Neue" panose="02000503000000020004" pitchFamily="2" charset="0"/>
                          <a:ea typeface="Helvetica Neue" panose="02000503000000020004" pitchFamily="2" charset="0"/>
                          <a:cs typeface="Helvetica Neue" panose="02000503000000020004" pitchFamily="2" charset="0"/>
                        </a:rPr>
                        <a:t>$50 K each</a:t>
                      </a:r>
                    </a:p>
                  </a:txBody>
                  <a:tcPr anchor="ctr"/>
                </a:tc>
                <a:extLst>
                  <a:ext uri="{0D108BD9-81ED-4DB2-BD59-A6C34878D82A}">
                    <a16:rowId xmlns:a16="http://schemas.microsoft.com/office/drawing/2014/main" val="1315229346"/>
                  </a:ext>
                </a:extLst>
              </a:tr>
            </a:tbl>
          </a:graphicData>
        </a:graphic>
      </p:graphicFrame>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B0E9AA09-68AF-3D43-94A9-1D388FBDA57E}"/>
                  </a:ext>
                </a:extLst>
              </p:cNvPr>
              <p:cNvSpPr/>
              <p:nvPr/>
            </p:nvSpPr>
            <p:spPr>
              <a:xfrm>
                <a:off x="612568" y="4152046"/>
                <a:ext cx="10515600" cy="2252668"/>
              </a:xfrm>
              <a:prstGeom prst="rect">
                <a:avLst/>
              </a:prstGeom>
            </p:spPr>
            <p:txBody>
              <a:bodyPr wrap="square">
                <a:spAutoFit/>
              </a:bodyPr>
              <a:lstStyle/>
              <a:p>
                <a:pPr algn="just">
                  <a:buClr>
                    <a:srgbClr val="00B05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The expected annual loss for each owner remains $5 K - as follows:</a:t>
                </a:r>
              </a:p>
              <a:p>
                <a:pPr algn="just">
                  <a:buClr>
                    <a:srgbClr val="00B050"/>
                  </a:buClr>
                </a:pPr>
                <a:endParaRPr lang="en-US" sz="9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just">
                  <a:buClr>
                    <a:srgbClr val="00B050"/>
                  </a:buClr>
                </a:pPr>
                <a14:m>
                  <m:oMathPara xmlns:m="http://schemas.openxmlformats.org/officeDocument/2006/math">
                    <m:oMathParaPr>
                      <m:jc m:val="centerGroup"/>
                    </m:oMathParaPr>
                    <m:oMath xmlns:m="http://schemas.openxmlformats.org/officeDocument/2006/math">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𝐸𝑥𝑝𝑒𝑐𝑡𝑒𝑑</m:t>
                      </m:r>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 </m:t>
                      </m:r>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𝑙𝑜𝑠𝑠</m:t>
                      </m:r>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=0.81 </m:t>
                      </m:r>
                      <m:r>
                        <a:rPr lang="en-US"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𝑋</m:t>
                      </m:r>
                      <m:r>
                        <a:rPr lang="en-US"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 $0+0.90 </m:t>
                      </m:r>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𝑋</m:t>
                      </m:r>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 $25,000+0.90 </m:t>
                      </m:r>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𝑋</m:t>
                      </m:r>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 $25,000+ 0.10 </m:t>
                      </m:r>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𝑋</m:t>
                      </m:r>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 $50,000=$5,000</m:t>
                      </m:r>
                    </m:oMath>
                  </m:oMathPara>
                </a14:m>
                <a:endParaRPr lang="en-US"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just">
                  <a:buClr>
                    <a:srgbClr val="00B050"/>
                  </a:buClr>
                </a:pPr>
                <a:endParaRPr lang="en-US" sz="9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just">
                  <a:buClr>
                    <a:srgbClr val="00B050"/>
                  </a:buClr>
                </a:pPr>
                <a:r>
                  <a:rPr lang="en-US"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The standard deviation for the expected value of the loss is calculated as follows:</a:t>
                </a:r>
              </a:p>
              <a:p>
                <a:pPr algn="just">
                  <a:buClr>
                    <a:srgbClr val="00B050"/>
                  </a:buClr>
                </a:pPr>
                <a:endParaRPr lang="en-US" sz="9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ctr">
                  <a:buClr>
                    <a:srgbClr val="00B050"/>
                  </a:buClr>
                </a:pPr>
                <a14:m>
                  <m:oMath xmlns:m="http://schemas.openxmlformats.org/officeDocument/2006/math">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𝑆𝐷</m:t>
                    </m:r>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m:t>
                    </m:r>
                    <m:rad>
                      <m:radPr>
                        <m:degHide m:val="on"/>
                        <m:ctrlP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ctrlPr>
                      </m:radPr>
                      <m:deg/>
                      <m:e>
                        <m:r>
                          <a:rPr lang="en-US"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0.81 </m:t>
                        </m:r>
                        <m:sSup>
                          <m:sSupPr>
                            <m:ctrlPr>
                              <a:rPr lang="en-US"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ctrlPr>
                          </m:sSupPr>
                          <m:e>
                            <m:d>
                              <m:dPr>
                                <m:ctrlPr>
                                  <a:rPr lang="en-US"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ctrlPr>
                              </m:dPr>
                              <m:e>
                                <m:r>
                                  <a:rPr lang="en-US"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0−$5,000</m:t>
                                </m:r>
                              </m:e>
                            </m:d>
                          </m:e>
                          <m:sup>
                            <m:r>
                              <a:rPr lang="en-US"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2</m:t>
                            </m:r>
                          </m:sup>
                        </m:sSup>
                        <m:r>
                          <a:rPr lang="en-US"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m:t>
                        </m:r>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0.90 </m:t>
                        </m:r>
                        <m:sSup>
                          <m:sSupPr>
                            <m:ctrlP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ctrlPr>
                          </m:sSupPr>
                          <m:e>
                            <m:d>
                              <m:dPr>
                                <m:ctrlP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ctrlPr>
                              </m:dPr>
                              <m:e>
                                <m:r>
                                  <a:rPr lang="en-US"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25,000</m:t>
                                </m:r>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 −$5,000</m:t>
                                </m:r>
                              </m:e>
                            </m:d>
                          </m:e>
                          <m:sup>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2</m:t>
                            </m:r>
                          </m:sup>
                        </m:sSup>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+0.90 </m:t>
                        </m:r>
                        <m:sSup>
                          <m:sSupPr>
                            <m:ctrlP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ctrlPr>
                          </m:sSupPr>
                          <m:e>
                            <m:d>
                              <m:dPr>
                                <m:ctrlP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ctrlPr>
                              </m:dPr>
                              <m:e>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25,000 −$5,000</m:t>
                                </m:r>
                              </m:e>
                            </m:d>
                          </m:e>
                          <m:sup>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2</m:t>
                            </m:r>
                          </m:sup>
                        </m:sSup>
                        <m:r>
                          <a:rPr lang="en-US" b="0" i="1" smtClean="0">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m:t>
                        </m:r>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0.10 </m:t>
                        </m:r>
                        <m:sSup>
                          <m:sSupPr>
                            <m:ctrlP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ctrlPr>
                          </m:sSupPr>
                          <m:e>
                            <m:d>
                              <m:dPr>
                                <m:ctrlP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ctrlPr>
                              </m:dPr>
                              <m:e>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$50,000 −$5,000</m:t>
                                </m:r>
                              </m:e>
                            </m:d>
                          </m:e>
                          <m:sup>
                            <m:r>
                              <a:rPr lang="en-US" i="1">
                                <a:solidFill>
                                  <a:schemeClr val="accent1">
                                    <a:lumMod val="75000"/>
                                  </a:schemeClr>
                                </a:solidFill>
                                <a:latin typeface="Cambria Math" panose="02040503050406030204" pitchFamily="18" charset="0"/>
                                <a:ea typeface="Helvetica Neue" panose="02000503000000020004" pitchFamily="2" charset="0"/>
                                <a:cs typeface="Helvetica Neue" panose="02000503000000020004" pitchFamily="2" charset="0"/>
                              </a:rPr>
                              <m:t>2</m:t>
                            </m:r>
                          </m:sup>
                        </m:sSup>
                      </m:e>
                    </m:rad>
                  </m:oMath>
                </a14:m>
                <a:r>
                  <a:rPr lang="en-US"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 = $10,607</a:t>
                </a:r>
              </a:p>
            </p:txBody>
          </p:sp>
        </mc:Choice>
        <mc:Fallback xmlns="">
          <p:sp>
            <p:nvSpPr>
              <p:cNvPr id="3" name="Rectangle 2">
                <a:extLst>
                  <a:ext uri="{FF2B5EF4-FFF2-40B4-BE49-F238E27FC236}">
                    <a16:creationId xmlns:a16="http://schemas.microsoft.com/office/drawing/2014/main" id="{B0E9AA09-68AF-3D43-94A9-1D388FBDA57E}"/>
                  </a:ext>
                </a:extLst>
              </p:cNvPr>
              <p:cNvSpPr>
                <a:spLocks noRot="1" noChangeAspect="1" noMove="1" noResize="1" noEditPoints="1" noAdjustHandles="1" noChangeArrowheads="1" noChangeShapeType="1" noTextEdit="1"/>
              </p:cNvSpPr>
              <p:nvPr/>
            </p:nvSpPr>
            <p:spPr>
              <a:xfrm>
                <a:off x="612568" y="4152046"/>
                <a:ext cx="10515600" cy="2252668"/>
              </a:xfrm>
              <a:prstGeom prst="rect">
                <a:avLst/>
              </a:prstGeom>
              <a:blipFill>
                <a:blip r:embed="rId2"/>
                <a:stretch>
                  <a:fillRect l="-604" t="-1124" b="-3371"/>
                </a:stretch>
              </a:blipFill>
            </p:spPr>
            <p:txBody>
              <a:bodyPr/>
              <a:lstStyle/>
              <a:p>
                <a:r>
                  <a:rPr lang="en-US">
                    <a:noFill/>
                  </a:rPr>
                  <a:t> </a:t>
                </a:r>
              </a:p>
            </p:txBody>
          </p:sp>
        </mc:Fallback>
      </mc:AlternateContent>
    </p:spTree>
    <p:extLst>
      <p:ext uri="{BB962C8B-B14F-4D97-AF65-F5344CB8AC3E}">
        <p14:creationId xmlns:p14="http://schemas.microsoft.com/office/powerpoint/2010/main" val="46739736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B57BBB-DD8C-DF4C-96CB-57C234DA783D}"/>
              </a:ext>
            </a:extLst>
          </p:cNvPr>
          <p:cNvSpPr>
            <a:spLocks noGrp="1"/>
          </p:cNvSpPr>
          <p:nvPr>
            <p:ph type="sldNum" sz="quarter" idx="12"/>
          </p:nvPr>
        </p:nvSpPr>
        <p:spPr/>
        <p:txBody>
          <a:bodyPr/>
          <a:lstStyle/>
          <a:p>
            <a:fld id="{0F60C5F1-4D17-B843-AE15-F16BCC3ABB27}" type="slidenum">
              <a:rPr lang="en-US" b="1" smtClean="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6</a:t>
            </a:fld>
            <a:endParaRPr lang="en-US"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TextBox 5">
            <a:extLst>
              <a:ext uri="{FF2B5EF4-FFF2-40B4-BE49-F238E27FC236}">
                <a16:creationId xmlns:a16="http://schemas.microsoft.com/office/drawing/2014/main" id="{DE2EBF90-C1A6-D54D-8EAE-A19ECDEBC9D8}"/>
              </a:ext>
            </a:extLst>
          </p:cNvPr>
          <p:cNvSpPr txBox="1"/>
          <p:nvPr/>
        </p:nvSpPr>
        <p:spPr>
          <a:xfrm>
            <a:off x="529440" y="1240968"/>
            <a:ext cx="10960925" cy="2400657"/>
          </a:xfrm>
          <a:prstGeom prst="rect">
            <a:avLst/>
          </a:prstGeom>
          <a:noFill/>
        </p:spPr>
        <p:txBody>
          <a:bodyPr wrap="square" rtlCol="0">
            <a:spAutoFit/>
          </a:bodyPr>
          <a:lstStyle/>
          <a:p>
            <a:pPr algn="just">
              <a:buClr>
                <a:srgbClr val="C0000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As the additional individuals are added to the pooling arrangement, the standard deviation continues to decline while the expected value of the loss remains unchanged. For example,  with a pool of 100 insureds, the SD is $1,500; with a pool of 1,000 insureds, the SD is $474; and with a pool of 10,000, the SD is $150. </a:t>
            </a:r>
          </a:p>
          <a:p>
            <a:pPr algn="just">
              <a:buClr>
                <a:srgbClr val="C0000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just">
              <a:buClr>
                <a:srgbClr val="C00000"/>
              </a:buClr>
            </a:pPr>
            <a:r>
              <a:rPr lang="en-US" sz="2000" i="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The </a:t>
            </a:r>
            <a:r>
              <a:rPr lang="en-US" sz="2000" b="1" i="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law of large numbers </a:t>
            </a:r>
            <a:r>
              <a:rPr lang="en-US" sz="2000" i="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states that the greater the number of exposures, the more closely will the actual results approach the probable results that are expected from an infinite number of exposures.  </a:t>
            </a:r>
          </a:p>
        </p:txBody>
      </p:sp>
      <p:sp>
        <p:nvSpPr>
          <p:cNvPr id="8" name="TextBox 7">
            <a:extLst>
              <a:ext uri="{FF2B5EF4-FFF2-40B4-BE49-F238E27FC236}">
                <a16:creationId xmlns:a16="http://schemas.microsoft.com/office/drawing/2014/main" id="{406CE5C5-2BA3-1343-A231-6F53DF846FB8}"/>
              </a:ext>
            </a:extLst>
          </p:cNvPr>
          <p:cNvSpPr txBox="1"/>
          <p:nvPr/>
        </p:nvSpPr>
        <p:spPr>
          <a:xfrm>
            <a:off x="522512" y="292704"/>
            <a:ext cx="9417135" cy="553998"/>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3000"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Basic Characteristics of Insurance </a:t>
            </a:r>
            <a:r>
              <a:rPr lang="en-US" sz="2000"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[3 of 4]</a:t>
            </a:r>
            <a:endParaRPr lang="en-US" sz="2000" i="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9" name="TextBox 8">
            <a:extLst>
              <a:ext uri="{FF2B5EF4-FFF2-40B4-BE49-F238E27FC236}">
                <a16:creationId xmlns:a16="http://schemas.microsoft.com/office/drawing/2014/main" id="{F15C3A6F-C970-4F4B-AF56-0A7F7B49627E}"/>
              </a:ext>
            </a:extLst>
          </p:cNvPr>
          <p:cNvSpPr txBox="1"/>
          <p:nvPr/>
        </p:nvSpPr>
        <p:spPr>
          <a:xfrm>
            <a:off x="529440" y="832199"/>
            <a:ext cx="2914405" cy="400110"/>
          </a:xfrm>
          <a:prstGeom prst="rect">
            <a:avLst/>
          </a:prstGeom>
          <a:noFill/>
        </p:spPr>
        <p:txBody>
          <a:bodyPr wrap="square" rtlCol="0">
            <a:spAutoFit/>
          </a:bodyPr>
          <a:lstStyle/>
          <a:p>
            <a:pPr>
              <a:buClr>
                <a:srgbClr val="C00000"/>
              </a:buClr>
            </a:pPr>
            <a:r>
              <a:rPr lang="en-US" sz="2000" dirty="0">
                <a:solidFill>
                  <a:schemeClr val="bg1"/>
                </a:solidFill>
                <a:highlight>
                  <a:srgbClr val="008000"/>
                </a:highlight>
                <a:latin typeface="Helvetica Neue" panose="02000503000000020004" pitchFamily="2" charset="0"/>
                <a:ea typeface="Helvetica Neue" panose="02000503000000020004" pitchFamily="2" charset="0"/>
                <a:cs typeface="Helvetica Neue" panose="02000503000000020004" pitchFamily="2" charset="0"/>
              </a:rPr>
              <a:t>Pooling of losses:</a:t>
            </a:r>
          </a:p>
        </p:txBody>
      </p:sp>
    </p:spTree>
    <p:extLst>
      <p:ext uri="{BB962C8B-B14F-4D97-AF65-F5344CB8AC3E}">
        <p14:creationId xmlns:p14="http://schemas.microsoft.com/office/powerpoint/2010/main" val="347226417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B57BBB-DD8C-DF4C-96CB-57C234DA783D}"/>
              </a:ext>
            </a:extLst>
          </p:cNvPr>
          <p:cNvSpPr>
            <a:spLocks noGrp="1"/>
          </p:cNvSpPr>
          <p:nvPr>
            <p:ph type="sldNum" sz="quarter" idx="12"/>
          </p:nvPr>
        </p:nvSpPr>
        <p:spPr/>
        <p:txBody>
          <a:bodyPr/>
          <a:lstStyle/>
          <a:p>
            <a:fld id="{0F60C5F1-4D17-B843-AE15-F16BCC3ABB27}" type="slidenum">
              <a:rPr lang="en-US" b="1" smtClean="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7</a:t>
            </a:fld>
            <a:endParaRPr lang="en-US"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TextBox 5">
            <a:extLst>
              <a:ext uri="{FF2B5EF4-FFF2-40B4-BE49-F238E27FC236}">
                <a16:creationId xmlns:a16="http://schemas.microsoft.com/office/drawing/2014/main" id="{DE2EBF90-C1A6-D54D-8EAE-A19ECDEBC9D8}"/>
              </a:ext>
            </a:extLst>
          </p:cNvPr>
          <p:cNvSpPr txBox="1"/>
          <p:nvPr/>
        </p:nvSpPr>
        <p:spPr>
          <a:xfrm>
            <a:off x="529440" y="1240968"/>
            <a:ext cx="10960925" cy="707886"/>
          </a:xfrm>
          <a:prstGeom prst="rect">
            <a:avLst/>
          </a:prstGeom>
          <a:noFill/>
        </p:spPr>
        <p:txBody>
          <a:bodyPr wrap="square" rtlCol="0">
            <a:spAutoFit/>
          </a:bodyPr>
          <a:lstStyle/>
          <a:p>
            <a:pPr algn="just">
              <a:buClr>
                <a:srgbClr val="C00000"/>
              </a:buClr>
            </a:pPr>
            <a:r>
              <a:rPr lang="en-US" sz="2000" b="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Fortuitous loss: </a:t>
            </a: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A loss that is unforeseen and unexpected by the insured and occurs as a result of chance. Example: A person may slip on an icy sidewalk and break a leg.</a:t>
            </a:r>
          </a:p>
        </p:txBody>
      </p:sp>
      <p:sp>
        <p:nvSpPr>
          <p:cNvPr id="8" name="TextBox 7">
            <a:extLst>
              <a:ext uri="{FF2B5EF4-FFF2-40B4-BE49-F238E27FC236}">
                <a16:creationId xmlns:a16="http://schemas.microsoft.com/office/drawing/2014/main" id="{406CE5C5-2BA3-1343-A231-6F53DF846FB8}"/>
              </a:ext>
            </a:extLst>
          </p:cNvPr>
          <p:cNvSpPr txBox="1"/>
          <p:nvPr/>
        </p:nvSpPr>
        <p:spPr>
          <a:xfrm>
            <a:off x="522512" y="292704"/>
            <a:ext cx="9417135" cy="553998"/>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3000"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Basic Characteristics of Insurance </a:t>
            </a:r>
            <a:r>
              <a:rPr lang="en-US" sz="2000"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[4 of 4]</a:t>
            </a:r>
            <a:endParaRPr lang="en-US" sz="2000" i="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9" name="TextBox 8">
            <a:extLst>
              <a:ext uri="{FF2B5EF4-FFF2-40B4-BE49-F238E27FC236}">
                <a16:creationId xmlns:a16="http://schemas.microsoft.com/office/drawing/2014/main" id="{F15C3A6F-C970-4F4B-AF56-0A7F7B49627E}"/>
              </a:ext>
            </a:extLst>
          </p:cNvPr>
          <p:cNvSpPr txBox="1"/>
          <p:nvPr/>
        </p:nvSpPr>
        <p:spPr>
          <a:xfrm>
            <a:off x="529440" y="832199"/>
            <a:ext cx="3983183" cy="400110"/>
          </a:xfrm>
          <a:prstGeom prst="rect">
            <a:avLst/>
          </a:prstGeom>
          <a:noFill/>
        </p:spPr>
        <p:txBody>
          <a:bodyPr wrap="square" rtlCol="0">
            <a:spAutoFit/>
          </a:bodyPr>
          <a:lstStyle/>
          <a:p>
            <a:pPr>
              <a:buClr>
                <a:srgbClr val="C00000"/>
              </a:buClr>
            </a:pPr>
            <a:r>
              <a:rPr lang="en-US" sz="2000" dirty="0">
                <a:solidFill>
                  <a:schemeClr val="bg1"/>
                </a:solidFill>
                <a:highlight>
                  <a:srgbClr val="008000"/>
                </a:highlight>
                <a:latin typeface="Helvetica Neue" panose="02000503000000020004" pitchFamily="2" charset="0"/>
                <a:ea typeface="Helvetica Neue" panose="02000503000000020004" pitchFamily="2" charset="0"/>
                <a:cs typeface="Helvetica Neue" panose="02000503000000020004" pitchFamily="2" charset="0"/>
              </a:rPr>
              <a:t>Payment of Fortuitous Losses:</a:t>
            </a:r>
          </a:p>
        </p:txBody>
      </p:sp>
      <p:sp>
        <p:nvSpPr>
          <p:cNvPr id="7" name="TextBox 6">
            <a:extLst>
              <a:ext uri="{FF2B5EF4-FFF2-40B4-BE49-F238E27FC236}">
                <a16:creationId xmlns:a16="http://schemas.microsoft.com/office/drawing/2014/main" id="{0A0F12E1-75DF-434A-AE0E-D25732A78F3F}"/>
              </a:ext>
            </a:extLst>
          </p:cNvPr>
          <p:cNvSpPr txBox="1"/>
          <p:nvPr/>
        </p:nvSpPr>
        <p:spPr>
          <a:xfrm>
            <a:off x="522512" y="1957513"/>
            <a:ext cx="3983183" cy="400110"/>
          </a:xfrm>
          <a:prstGeom prst="rect">
            <a:avLst/>
          </a:prstGeom>
          <a:noFill/>
        </p:spPr>
        <p:txBody>
          <a:bodyPr wrap="square" rtlCol="0">
            <a:spAutoFit/>
          </a:bodyPr>
          <a:lstStyle/>
          <a:p>
            <a:pPr>
              <a:buClr>
                <a:srgbClr val="C00000"/>
              </a:buClr>
            </a:pPr>
            <a:r>
              <a:rPr lang="en-US" sz="2000" dirty="0">
                <a:solidFill>
                  <a:schemeClr val="bg1"/>
                </a:solidFill>
                <a:highlight>
                  <a:srgbClr val="008000"/>
                </a:highlight>
                <a:latin typeface="Helvetica Neue" panose="02000503000000020004" pitchFamily="2" charset="0"/>
                <a:ea typeface="Helvetica Neue" panose="02000503000000020004" pitchFamily="2" charset="0"/>
                <a:cs typeface="Helvetica Neue" panose="02000503000000020004" pitchFamily="2" charset="0"/>
              </a:rPr>
              <a:t>Risk Transfer:</a:t>
            </a:r>
          </a:p>
        </p:txBody>
      </p:sp>
      <p:sp>
        <p:nvSpPr>
          <p:cNvPr id="10" name="TextBox 9">
            <a:extLst>
              <a:ext uri="{FF2B5EF4-FFF2-40B4-BE49-F238E27FC236}">
                <a16:creationId xmlns:a16="http://schemas.microsoft.com/office/drawing/2014/main" id="{D4386D2F-9D4F-7040-8253-5DE5B49962A4}"/>
              </a:ext>
            </a:extLst>
          </p:cNvPr>
          <p:cNvSpPr txBox="1"/>
          <p:nvPr/>
        </p:nvSpPr>
        <p:spPr>
          <a:xfrm>
            <a:off x="522512" y="2357623"/>
            <a:ext cx="10960925" cy="1015663"/>
          </a:xfrm>
          <a:prstGeom prst="rect">
            <a:avLst/>
          </a:prstGeom>
          <a:noFill/>
        </p:spPr>
        <p:txBody>
          <a:bodyPr wrap="square" rtlCol="0">
            <a:spAutoFit/>
          </a:bodyPr>
          <a:lstStyle/>
          <a:p>
            <a:pPr algn="just">
              <a:buClr>
                <a:srgbClr val="C00000"/>
              </a:buClr>
            </a:pPr>
            <a:r>
              <a:rPr lang="en-US" sz="2000" b="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Risk transfer: </a:t>
            </a: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It means that a pure risk is transferred from the insured to the insurer, who typically is in a stronger financial position to pay the loss than the insured. Examples: Death, disability, etc. </a:t>
            </a:r>
          </a:p>
        </p:txBody>
      </p:sp>
      <p:sp>
        <p:nvSpPr>
          <p:cNvPr id="11" name="TextBox 10">
            <a:extLst>
              <a:ext uri="{FF2B5EF4-FFF2-40B4-BE49-F238E27FC236}">
                <a16:creationId xmlns:a16="http://schemas.microsoft.com/office/drawing/2014/main" id="{6479C494-69EE-E044-BD25-5CD83D8F9CD0}"/>
              </a:ext>
            </a:extLst>
          </p:cNvPr>
          <p:cNvSpPr txBox="1"/>
          <p:nvPr/>
        </p:nvSpPr>
        <p:spPr>
          <a:xfrm>
            <a:off x="522511" y="3373286"/>
            <a:ext cx="3983183" cy="400110"/>
          </a:xfrm>
          <a:prstGeom prst="rect">
            <a:avLst/>
          </a:prstGeom>
          <a:noFill/>
        </p:spPr>
        <p:txBody>
          <a:bodyPr wrap="square" rtlCol="0">
            <a:spAutoFit/>
          </a:bodyPr>
          <a:lstStyle/>
          <a:p>
            <a:pPr>
              <a:buClr>
                <a:srgbClr val="C00000"/>
              </a:buClr>
            </a:pPr>
            <a:r>
              <a:rPr lang="en-US" sz="2000" dirty="0">
                <a:solidFill>
                  <a:schemeClr val="bg1"/>
                </a:solidFill>
                <a:highlight>
                  <a:srgbClr val="008000"/>
                </a:highlight>
                <a:latin typeface="Helvetica Neue" panose="02000503000000020004" pitchFamily="2" charset="0"/>
                <a:ea typeface="Helvetica Neue" panose="02000503000000020004" pitchFamily="2" charset="0"/>
                <a:cs typeface="Helvetica Neue" panose="02000503000000020004" pitchFamily="2" charset="0"/>
              </a:rPr>
              <a:t>Indemnification:</a:t>
            </a:r>
          </a:p>
        </p:txBody>
      </p:sp>
      <p:sp>
        <p:nvSpPr>
          <p:cNvPr id="12" name="TextBox 11">
            <a:extLst>
              <a:ext uri="{FF2B5EF4-FFF2-40B4-BE49-F238E27FC236}">
                <a16:creationId xmlns:a16="http://schemas.microsoft.com/office/drawing/2014/main" id="{2213FF7C-1592-BA4B-A645-8EF70FB11AD2}"/>
              </a:ext>
            </a:extLst>
          </p:cNvPr>
          <p:cNvSpPr txBox="1"/>
          <p:nvPr/>
        </p:nvSpPr>
        <p:spPr>
          <a:xfrm>
            <a:off x="529440" y="3782055"/>
            <a:ext cx="10960925" cy="707886"/>
          </a:xfrm>
          <a:prstGeom prst="rect">
            <a:avLst/>
          </a:prstGeom>
          <a:noFill/>
        </p:spPr>
        <p:txBody>
          <a:bodyPr wrap="square" rtlCol="0">
            <a:spAutoFit/>
          </a:bodyPr>
          <a:lstStyle/>
          <a:p>
            <a:pPr algn="just">
              <a:buClr>
                <a:srgbClr val="C00000"/>
              </a:buClr>
            </a:pPr>
            <a:r>
              <a:rPr lang="en-US" sz="2000" b="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Indemnification: </a:t>
            </a: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It means that the insured is restored to his or her approximate financial position prior to the occurrence of the loss. </a:t>
            </a:r>
          </a:p>
        </p:txBody>
      </p:sp>
    </p:spTree>
    <p:extLst>
      <p:ext uri="{BB962C8B-B14F-4D97-AF65-F5344CB8AC3E}">
        <p14:creationId xmlns:p14="http://schemas.microsoft.com/office/powerpoint/2010/main" val="35021483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B57BBB-DD8C-DF4C-96CB-57C234DA783D}"/>
              </a:ext>
            </a:extLst>
          </p:cNvPr>
          <p:cNvSpPr>
            <a:spLocks noGrp="1"/>
          </p:cNvSpPr>
          <p:nvPr>
            <p:ph type="sldNum" sz="quarter" idx="12"/>
          </p:nvPr>
        </p:nvSpPr>
        <p:spPr/>
        <p:txBody>
          <a:bodyPr/>
          <a:lstStyle/>
          <a:p>
            <a:fld id="{0F60C5F1-4D17-B843-AE15-F16BCC3ABB27}" type="slidenum">
              <a:rPr lang="en-US" b="1" smtClean="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8</a:t>
            </a:fld>
            <a:endParaRPr lang="en-US"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TextBox 5">
            <a:extLst>
              <a:ext uri="{FF2B5EF4-FFF2-40B4-BE49-F238E27FC236}">
                <a16:creationId xmlns:a16="http://schemas.microsoft.com/office/drawing/2014/main" id="{DE2EBF90-C1A6-D54D-8EAE-A19ECDEBC9D8}"/>
              </a:ext>
            </a:extLst>
          </p:cNvPr>
          <p:cNvSpPr txBox="1"/>
          <p:nvPr/>
        </p:nvSpPr>
        <p:spPr>
          <a:xfrm>
            <a:off x="529440" y="837208"/>
            <a:ext cx="10960925" cy="3170099"/>
          </a:xfrm>
          <a:prstGeom prst="rect">
            <a:avLst/>
          </a:prstGeom>
          <a:noFill/>
        </p:spPr>
        <p:txBody>
          <a:bodyPr wrap="square" rtlCol="0">
            <a:spAutoFit/>
          </a:bodyPr>
          <a:lstStyle/>
          <a:p>
            <a:pPr algn="just">
              <a:buClr>
                <a:srgbClr val="C0000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There are six characteristics of an </a:t>
            </a:r>
            <a:r>
              <a:rPr lang="en-US" sz="2000" b="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insurable risk</a:t>
            </a: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 </a:t>
            </a:r>
          </a:p>
          <a:p>
            <a:pPr algn="just">
              <a:buClr>
                <a:srgbClr val="C0000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457200" indent="-457200" algn="just">
              <a:buClr>
                <a:srgbClr val="00B050"/>
              </a:buClr>
              <a:buFont typeface="+mj-lt"/>
              <a:buAutoNum type="arabicPeriod"/>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There must be a large number of exposure units.</a:t>
            </a:r>
          </a:p>
          <a:p>
            <a:pPr marL="457200" indent="-457200" algn="just">
              <a:buClr>
                <a:srgbClr val="00B050"/>
              </a:buClr>
              <a:buFont typeface="+mj-lt"/>
              <a:buAutoNum type="arabicPeriod"/>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457200" indent="-457200" algn="just">
              <a:buClr>
                <a:srgbClr val="00B050"/>
              </a:buClr>
              <a:buFont typeface="+mj-lt"/>
              <a:buAutoNum type="arabicPeriod"/>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The loss must be accidental and unintentional. </a:t>
            </a:r>
          </a:p>
          <a:p>
            <a:pPr marL="457200" indent="-457200" algn="just">
              <a:buClr>
                <a:srgbClr val="00B050"/>
              </a:buClr>
              <a:buFont typeface="+mj-lt"/>
              <a:buAutoNum type="arabicPeriod"/>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457200" indent="-457200" algn="just">
              <a:buClr>
                <a:srgbClr val="00B050"/>
              </a:buClr>
              <a:buFont typeface="+mj-lt"/>
              <a:buAutoNum type="arabicPeriod"/>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The loss must be determinable and measurable.</a:t>
            </a:r>
          </a:p>
          <a:p>
            <a:pPr marL="457200" indent="-457200" algn="just">
              <a:buClr>
                <a:srgbClr val="00B050"/>
              </a:buClr>
              <a:buFont typeface="+mj-lt"/>
              <a:buAutoNum type="arabicPeriod"/>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457200" indent="-457200" algn="just">
              <a:buClr>
                <a:srgbClr val="00B050"/>
              </a:buClr>
              <a:buFont typeface="+mj-lt"/>
              <a:buAutoNum type="arabicPeriod"/>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The loss should not be catastrophic. </a:t>
            </a:r>
          </a:p>
          <a:p>
            <a:pPr marL="457200" indent="-457200" algn="just">
              <a:buClr>
                <a:srgbClr val="00B050"/>
              </a:buClr>
              <a:buFont typeface="+mj-lt"/>
              <a:buAutoNum type="arabicPeriod"/>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457200" indent="-457200" algn="just">
              <a:buClr>
                <a:srgbClr val="00B050"/>
              </a:buClr>
              <a:buFont typeface="+mj-lt"/>
              <a:buAutoNum type="arabicPeriod"/>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The chance of loss must be calculable. </a:t>
            </a:r>
          </a:p>
          <a:p>
            <a:pPr marL="457200" indent="-457200" algn="just">
              <a:buClr>
                <a:srgbClr val="00B050"/>
              </a:buClr>
              <a:buFont typeface="+mj-lt"/>
              <a:buAutoNum type="arabicPeriod"/>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457200" indent="-457200" algn="just">
              <a:buClr>
                <a:srgbClr val="00B050"/>
              </a:buClr>
              <a:buFont typeface="+mj-lt"/>
              <a:buAutoNum type="arabicPeriod"/>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The premium must be economically feasible. </a:t>
            </a:r>
          </a:p>
        </p:txBody>
      </p:sp>
      <p:sp>
        <p:nvSpPr>
          <p:cNvPr id="8" name="TextBox 7">
            <a:extLst>
              <a:ext uri="{FF2B5EF4-FFF2-40B4-BE49-F238E27FC236}">
                <a16:creationId xmlns:a16="http://schemas.microsoft.com/office/drawing/2014/main" id="{406CE5C5-2BA3-1343-A231-6F53DF846FB8}"/>
              </a:ext>
            </a:extLst>
          </p:cNvPr>
          <p:cNvSpPr txBox="1"/>
          <p:nvPr/>
        </p:nvSpPr>
        <p:spPr>
          <a:xfrm>
            <a:off x="522512" y="292704"/>
            <a:ext cx="9417135" cy="553998"/>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3000"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Characteristics of an Ideally Insurable Risk </a:t>
            </a:r>
            <a:r>
              <a:rPr lang="en-US" sz="2000"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[1 of 4]</a:t>
            </a:r>
            <a:endParaRPr lang="en-US" sz="2000" i="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2678971239"/>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B57BBB-DD8C-DF4C-96CB-57C234DA783D}"/>
              </a:ext>
            </a:extLst>
          </p:cNvPr>
          <p:cNvSpPr>
            <a:spLocks noGrp="1"/>
          </p:cNvSpPr>
          <p:nvPr>
            <p:ph type="sldNum" sz="quarter" idx="12"/>
          </p:nvPr>
        </p:nvSpPr>
        <p:spPr/>
        <p:txBody>
          <a:bodyPr/>
          <a:lstStyle/>
          <a:p>
            <a:fld id="{0F60C5F1-4D17-B843-AE15-F16BCC3ABB27}" type="slidenum">
              <a:rPr lang="en-US" b="1" smtClean="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9</a:t>
            </a:fld>
            <a:endParaRPr lang="en-US"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TextBox 5">
            <a:extLst>
              <a:ext uri="{FF2B5EF4-FFF2-40B4-BE49-F238E27FC236}">
                <a16:creationId xmlns:a16="http://schemas.microsoft.com/office/drawing/2014/main" id="{DE2EBF90-C1A6-D54D-8EAE-A19ECDEBC9D8}"/>
              </a:ext>
            </a:extLst>
          </p:cNvPr>
          <p:cNvSpPr txBox="1"/>
          <p:nvPr/>
        </p:nvSpPr>
        <p:spPr>
          <a:xfrm>
            <a:off x="522512" y="1181592"/>
            <a:ext cx="10960925" cy="1323439"/>
          </a:xfrm>
          <a:prstGeom prst="rect">
            <a:avLst/>
          </a:prstGeom>
          <a:noFill/>
        </p:spPr>
        <p:txBody>
          <a:bodyPr wrap="square" rtlCol="0">
            <a:spAutoFit/>
          </a:bodyPr>
          <a:lstStyle/>
          <a:p>
            <a:pPr algn="just">
              <a:buClr>
                <a:srgbClr val="C0000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This is to enable the insurer to predict losses based on the law of large numbers. Loss data can be compiled over time, and losses for the group as a whole can be predicted with some accuracy. The loss costs can then be spread over all insureds in the underwriting class. [</a:t>
            </a:r>
            <a:r>
              <a:rPr lang="en-US" sz="2000" i="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wood frame dwellings in a city</a:t>
            </a: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 </a:t>
            </a:r>
          </a:p>
        </p:txBody>
      </p:sp>
      <p:sp>
        <p:nvSpPr>
          <p:cNvPr id="8" name="TextBox 7">
            <a:extLst>
              <a:ext uri="{FF2B5EF4-FFF2-40B4-BE49-F238E27FC236}">
                <a16:creationId xmlns:a16="http://schemas.microsoft.com/office/drawing/2014/main" id="{406CE5C5-2BA3-1343-A231-6F53DF846FB8}"/>
              </a:ext>
            </a:extLst>
          </p:cNvPr>
          <p:cNvSpPr txBox="1"/>
          <p:nvPr/>
        </p:nvSpPr>
        <p:spPr>
          <a:xfrm>
            <a:off x="522512" y="292704"/>
            <a:ext cx="9417135" cy="553998"/>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3000"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Characteristics of an Ideally Insurable Risk </a:t>
            </a:r>
            <a:r>
              <a:rPr lang="en-US" sz="2000"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[2 of 4]</a:t>
            </a:r>
            <a:endParaRPr lang="en-US" sz="2000" i="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 name="TextBox 4">
            <a:extLst>
              <a:ext uri="{FF2B5EF4-FFF2-40B4-BE49-F238E27FC236}">
                <a16:creationId xmlns:a16="http://schemas.microsoft.com/office/drawing/2014/main" id="{1F3654C6-F029-A049-AA12-74280BE5164D}"/>
              </a:ext>
            </a:extLst>
          </p:cNvPr>
          <p:cNvSpPr txBox="1"/>
          <p:nvPr/>
        </p:nvSpPr>
        <p:spPr>
          <a:xfrm>
            <a:off x="529440" y="832199"/>
            <a:ext cx="3983183" cy="400110"/>
          </a:xfrm>
          <a:prstGeom prst="rect">
            <a:avLst/>
          </a:prstGeom>
          <a:noFill/>
        </p:spPr>
        <p:txBody>
          <a:bodyPr wrap="square" rtlCol="0">
            <a:spAutoFit/>
          </a:bodyPr>
          <a:lstStyle/>
          <a:p>
            <a:pPr>
              <a:buClr>
                <a:srgbClr val="C00000"/>
              </a:buClr>
            </a:pPr>
            <a:r>
              <a:rPr lang="en-US" sz="2000" dirty="0">
                <a:solidFill>
                  <a:schemeClr val="bg1"/>
                </a:solidFill>
                <a:highlight>
                  <a:srgbClr val="008000"/>
                </a:highlight>
                <a:latin typeface="Helvetica Neue" panose="02000503000000020004" pitchFamily="2" charset="0"/>
                <a:ea typeface="Helvetica Neue" panose="02000503000000020004" pitchFamily="2" charset="0"/>
                <a:cs typeface="Helvetica Neue" panose="02000503000000020004" pitchFamily="2" charset="0"/>
              </a:rPr>
              <a:t>Large number of exposure units:</a:t>
            </a:r>
          </a:p>
        </p:txBody>
      </p:sp>
      <p:sp>
        <p:nvSpPr>
          <p:cNvPr id="7" name="TextBox 6">
            <a:extLst>
              <a:ext uri="{FF2B5EF4-FFF2-40B4-BE49-F238E27FC236}">
                <a16:creationId xmlns:a16="http://schemas.microsoft.com/office/drawing/2014/main" id="{A6C1002A-8C1B-0C48-8145-467E0C258050}"/>
              </a:ext>
            </a:extLst>
          </p:cNvPr>
          <p:cNvSpPr txBox="1"/>
          <p:nvPr/>
        </p:nvSpPr>
        <p:spPr>
          <a:xfrm>
            <a:off x="522512" y="2505031"/>
            <a:ext cx="4405748" cy="400110"/>
          </a:xfrm>
          <a:prstGeom prst="rect">
            <a:avLst/>
          </a:prstGeom>
          <a:noFill/>
        </p:spPr>
        <p:txBody>
          <a:bodyPr wrap="square" rtlCol="0">
            <a:spAutoFit/>
          </a:bodyPr>
          <a:lstStyle/>
          <a:p>
            <a:pPr>
              <a:buClr>
                <a:srgbClr val="C00000"/>
              </a:buClr>
            </a:pPr>
            <a:r>
              <a:rPr lang="en-US" sz="2000" dirty="0">
                <a:solidFill>
                  <a:schemeClr val="bg1"/>
                </a:solidFill>
                <a:highlight>
                  <a:srgbClr val="008000"/>
                </a:highlight>
                <a:latin typeface="Helvetica Neue" panose="02000503000000020004" pitchFamily="2" charset="0"/>
                <a:ea typeface="Helvetica Neue" panose="02000503000000020004" pitchFamily="2" charset="0"/>
                <a:cs typeface="Helvetica Neue" panose="02000503000000020004" pitchFamily="2" charset="0"/>
              </a:rPr>
              <a:t>Accidental and Unintentional Loss:</a:t>
            </a:r>
          </a:p>
        </p:txBody>
      </p:sp>
      <p:sp>
        <p:nvSpPr>
          <p:cNvPr id="9" name="TextBox 8">
            <a:extLst>
              <a:ext uri="{FF2B5EF4-FFF2-40B4-BE49-F238E27FC236}">
                <a16:creationId xmlns:a16="http://schemas.microsoft.com/office/drawing/2014/main" id="{F915D7B4-8FF7-CA4A-919F-5A757D6E1008}"/>
              </a:ext>
            </a:extLst>
          </p:cNvPr>
          <p:cNvSpPr txBox="1"/>
          <p:nvPr/>
        </p:nvSpPr>
        <p:spPr>
          <a:xfrm>
            <a:off x="529440" y="2881391"/>
            <a:ext cx="10960925" cy="1631216"/>
          </a:xfrm>
          <a:prstGeom prst="rect">
            <a:avLst/>
          </a:prstGeom>
          <a:noFill/>
        </p:spPr>
        <p:txBody>
          <a:bodyPr wrap="square" rtlCol="0">
            <a:spAutoFit/>
          </a:bodyPr>
          <a:lstStyle/>
          <a:p>
            <a:pPr algn="just">
              <a:buClr>
                <a:srgbClr val="C0000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The loss should be accidental because the law of large numbers is based on the random occurrence of events. A deliberately caused loss is not a random event because the insured knows when the loss will occur.  Also, moral hazard (dishonesty) is increased if the insured deliberately intends to cause a loss. Finally, it’s poor public policy to allow insureds to collect for intentional losses. </a:t>
            </a:r>
          </a:p>
        </p:txBody>
      </p:sp>
      <p:sp>
        <p:nvSpPr>
          <p:cNvPr id="10" name="TextBox 9">
            <a:extLst>
              <a:ext uri="{FF2B5EF4-FFF2-40B4-BE49-F238E27FC236}">
                <a16:creationId xmlns:a16="http://schemas.microsoft.com/office/drawing/2014/main" id="{650F4A66-F344-5B42-8564-D09EF9ADD40C}"/>
              </a:ext>
            </a:extLst>
          </p:cNvPr>
          <p:cNvSpPr txBox="1"/>
          <p:nvPr/>
        </p:nvSpPr>
        <p:spPr>
          <a:xfrm>
            <a:off x="529440" y="4521857"/>
            <a:ext cx="4405748" cy="400110"/>
          </a:xfrm>
          <a:prstGeom prst="rect">
            <a:avLst/>
          </a:prstGeom>
          <a:noFill/>
        </p:spPr>
        <p:txBody>
          <a:bodyPr wrap="square" rtlCol="0">
            <a:spAutoFit/>
          </a:bodyPr>
          <a:lstStyle/>
          <a:p>
            <a:pPr>
              <a:buClr>
                <a:srgbClr val="C00000"/>
              </a:buClr>
            </a:pPr>
            <a:r>
              <a:rPr lang="en-US" sz="2000" dirty="0">
                <a:solidFill>
                  <a:schemeClr val="bg1"/>
                </a:solidFill>
                <a:highlight>
                  <a:srgbClr val="008000"/>
                </a:highlight>
                <a:latin typeface="Helvetica Neue" panose="02000503000000020004" pitchFamily="2" charset="0"/>
                <a:ea typeface="Helvetica Neue" panose="02000503000000020004" pitchFamily="2" charset="0"/>
                <a:cs typeface="Helvetica Neue" panose="02000503000000020004" pitchFamily="2" charset="0"/>
              </a:rPr>
              <a:t>Determinable and Measurable Loss:</a:t>
            </a:r>
          </a:p>
        </p:txBody>
      </p:sp>
      <p:sp>
        <p:nvSpPr>
          <p:cNvPr id="11" name="TextBox 10">
            <a:extLst>
              <a:ext uri="{FF2B5EF4-FFF2-40B4-BE49-F238E27FC236}">
                <a16:creationId xmlns:a16="http://schemas.microsoft.com/office/drawing/2014/main" id="{E7F0FB28-4B9F-9741-837B-93DAEB9777EC}"/>
              </a:ext>
            </a:extLst>
          </p:cNvPr>
          <p:cNvSpPr txBox="1"/>
          <p:nvPr/>
        </p:nvSpPr>
        <p:spPr>
          <a:xfrm>
            <a:off x="576940" y="4908300"/>
            <a:ext cx="10960925" cy="707886"/>
          </a:xfrm>
          <a:prstGeom prst="rect">
            <a:avLst/>
          </a:prstGeom>
          <a:noFill/>
        </p:spPr>
        <p:txBody>
          <a:bodyPr wrap="square" rtlCol="0">
            <a:spAutoFit/>
          </a:bodyPr>
          <a:lstStyle/>
          <a:p>
            <a:pPr algn="just">
              <a:buClr>
                <a:srgbClr val="C0000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This means that the loss should be definite as to cause, time, place, and amount. Like life insurance. Think of sickness and disability, which are subjective in nature. </a:t>
            </a:r>
          </a:p>
        </p:txBody>
      </p:sp>
    </p:spTree>
    <p:extLst>
      <p:ext uri="{BB962C8B-B14F-4D97-AF65-F5344CB8AC3E}">
        <p14:creationId xmlns:p14="http://schemas.microsoft.com/office/powerpoint/2010/main" val="158504339"/>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B57BBB-DD8C-DF4C-96CB-57C234DA783D}"/>
              </a:ext>
            </a:extLst>
          </p:cNvPr>
          <p:cNvSpPr>
            <a:spLocks noGrp="1"/>
          </p:cNvSpPr>
          <p:nvPr>
            <p:ph type="sldNum" sz="quarter" idx="12"/>
          </p:nvPr>
        </p:nvSpPr>
        <p:spPr/>
        <p:txBody>
          <a:bodyPr/>
          <a:lstStyle/>
          <a:p>
            <a:fld id="{0F60C5F1-4D17-B843-AE15-F16BCC3ABB27}" type="slidenum">
              <a:rPr lang="en-US" b="1" smtClean="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10</a:t>
            </a:fld>
            <a:endParaRPr lang="en-US"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TextBox 5">
            <a:extLst>
              <a:ext uri="{FF2B5EF4-FFF2-40B4-BE49-F238E27FC236}">
                <a16:creationId xmlns:a16="http://schemas.microsoft.com/office/drawing/2014/main" id="{DE2EBF90-C1A6-D54D-8EAE-A19ECDEBC9D8}"/>
              </a:ext>
            </a:extLst>
          </p:cNvPr>
          <p:cNvSpPr txBox="1"/>
          <p:nvPr/>
        </p:nvSpPr>
        <p:spPr>
          <a:xfrm>
            <a:off x="522512" y="1181592"/>
            <a:ext cx="10960925" cy="3477875"/>
          </a:xfrm>
          <a:prstGeom prst="rect">
            <a:avLst/>
          </a:prstGeom>
          <a:noFill/>
        </p:spPr>
        <p:txBody>
          <a:bodyPr wrap="square" rtlCol="0">
            <a:spAutoFit/>
          </a:bodyPr>
          <a:lstStyle/>
          <a:p>
            <a:pPr algn="just">
              <a:buClr>
                <a:srgbClr val="C0000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This means that a large proportion of exposure units should not incur losses at the same time. Otherwise, pooling breaks down and becomes unworkable. Examples are floods, hurricanes, terrorism, etc. </a:t>
            </a:r>
          </a:p>
          <a:p>
            <a:pPr algn="just">
              <a:buClr>
                <a:srgbClr val="C0000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just">
              <a:buClr>
                <a:srgbClr val="C0000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Several approaches are available for meeting the problem of catastrophic loss – as follows: </a:t>
            </a:r>
          </a:p>
          <a:p>
            <a:pPr algn="just">
              <a:buClr>
                <a:srgbClr val="C0000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457200" indent="-457200" algn="just">
              <a:buClr>
                <a:srgbClr val="00B050"/>
              </a:buClr>
              <a:buFont typeface="+mj-lt"/>
              <a:buAutoNum type="arabicPeriod"/>
            </a:pPr>
            <a:r>
              <a:rPr lang="en-US" sz="2000" b="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Reinsurance:</a:t>
            </a: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 An arrangement by which the primary insurer that initially writes the insurance transfers to another insurer (called the reinsurer) part or all of the potential losses associated with such insurance.</a:t>
            </a:r>
          </a:p>
          <a:p>
            <a:pPr marL="457200" indent="-457200" algn="just">
              <a:buClr>
                <a:srgbClr val="00B050"/>
              </a:buClr>
              <a:buFont typeface="+mj-lt"/>
              <a:buAutoNum type="arabicPeriod"/>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457200" indent="-457200" algn="just">
              <a:buClr>
                <a:srgbClr val="00B050"/>
              </a:buClr>
              <a:buFont typeface="+mj-lt"/>
              <a:buAutoNum type="arabicPeriod"/>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Dispersing the coverage over a large geographical area. </a:t>
            </a:r>
          </a:p>
          <a:p>
            <a:pPr marL="457200" indent="-457200" algn="just">
              <a:buClr>
                <a:srgbClr val="00B050"/>
              </a:buClr>
              <a:buFont typeface="+mj-lt"/>
              <a:buAutoNum type="arabicPeriod"/>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457200" indent="-457200" algn="just">
              <a:buClr>
                <a:srgbClr val="00B050"/>
              </a:buClr>
              <a:buFont typeface="+mj-lt"/>
              <a:buAutoNum type="arabicPeriod"/>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Using financial instruments, like catastrophic bonds.  </a:t>
            </a:r>
          </a:p>
        </p:txBody>
      </p:sp>
      <p:sp>
        <p:nvSpPr>
          <p:cNvPr id="8" name="TextBox 7">
            <a:extLst>
              <a:ext uri="{FF2B5EF4-FFF2-40B4-BE49-F238E27FC236}">
                <a16:creationId xmlns:a16="http://schemas.microsoft.com/office/drawing/2014/main" id="{406CE5C5-2BA3-1343-A231-6F53DF846FB8}"/>
              </a:ext>
            </a:extLst>
          </p:cNvPr>
          <p:cNvSpPr txBox="1"/>
          <p:nvPr/>
        </p:nvSpPr>
        <p:spPr>
          <a:xfrm>
            <a:off x="522512" y="292704"/>
            <a:ext cx="9417135" cy="553998"/>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3000"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Characteristics of an Ideally Insurable Risk </a:t>
            </a:r>
            <a:r>
              <a:rPr lang="en-US" sz="2000"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[3 of 4]</a:t>
            </a:r>
            <a:endParaRPr lang="en-US" sz="2000" i="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 name="TextBox 4">
            <a:extLst>
              <a:ext uri="{FF2B5EF4-FFF2-40B4-BE49-F238E27FC236}">
                <a16:creationId xmlns:a16="http://schemas.microsoft.com/office/drawing/2014/main" id="{1F3654C6-F029-A049-AA12-74280BE5164D}"/>
              </a:ext>
            </a:extLst>
          </p:cNvPr>
          <p:cNvSpPr txBox="1"/>
          <p:nvPr/>
        </p:nvSpPr>
        <p:spPr>
          <a:xfrm>
            <a:off x="529440" y="832199"/>
            <a:ext cx="3983183" cy="400110"/>
          </a:xfrm>
          <a:prstGeom prst="rect">
            <a:avLst/>
          </a:prstGeom>
          <a:noFill/>
        </p:spPr>
        <p:txBody>
          <a:bodyPr wrap="square" rtlCol="0">
            <a:spAutoFit/>
          </a:bodyPr>
          <a:lstStyle/>
          <a:p>
            <a:pPr>
              <a:buClr>
                <a:srgbClr val="C00000"/>
              </a:buClr>
            </a:pPr>
            <a:r>
              <a:rPr lang="en-US" sz="2000" dirty="0">
                <a:solidFill>
                  <a:schemeClr val="bg1"/>
                </a:solidFill>
                <a:highlight>
                  <a:srgbClr val="008000"/>
                </a:highlight>
                <a:latin typeface="Helvetica Neue" panose="02000503000000020004" pitchFamily="2" charset="0"/>
                <a:ea typeface="Helvetica Neue" panose="02000503000000020004" pitchFamily="2" charset="0"/>
                <a:cs typeface="Helvetica Neue" panose="02000503000000020004" pitchFamily="2" charset="0"/>
              </a:rPr>
              <a:t>No Catastrophic Loss:</a:t>
            </a:r>
          </a:p>
        </p:txBody>
      </p:sp>
    </p:spTree>
    <p:extLst>
      <p:ext uri="{BB962C8B-B14F-4D97-AF65-F5344CB8AC3E}">
        <p14:creationId xmlns:p14="http://schemas.microsoft.com/office/powerpoint/2010/main" val="1742582552"/>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B57BBB-DD8C-DF4C-96CB-57C234DA783D}"/>
              </a:ext>
            </a:extLst>
          </p:cNvPr>
          <p:cNvSpPr>
            <a:spLocks noGrp="1"/>
          </p:cNvSpPr>
          <p:nvPr>
            <p:ph type="sldNum" sz="quarter" idx="12"/>
          </p:nvPr>
        </p:nvSpPr>
        <p:spPr/>
        <p:txBody>
          <a:bodyPr/>
          <a:lstStyle/>
          <a:p>
            <a:fld id="{0F60C5F1-4D17-B843-AE15-F16BCC3ABB27}" type="slidenum">
              <a:rPr lang="en-US" b="1" smtClean="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11</a:t>
            </a:fld>
            <a:endParaRPr lang="en-US"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TextBox 5">
            <a:extLst>
              <a:ext uri="{FF2B5EF4-FFF2-40B4-BE49-F238E27FC236}">
                <a16:creationId xmlns:a16="http://schemas.microsoft.com/office/drawing/2014/main" id="{DE2EBF90-C1A6-D54D-8EAE-A19ECDEBC9D8}"/>
              </a:ext>
            </a:extLst>
          </p:cNvPr>
          <p:cNvSpPr txBox="1"/>
          <p:nvPr/>
        </p:nvSpPr>
        <p:spPr>
          <a:xfrm>
            <a:off x="522512" y="1181592"/>
            <a:ext cx="10960925" cy="707886"/>
          </a:xfrm>
          <a:prstGeom prst="rect">
            <a:avLst/>
          </a:prstGeom>
          <a:noFill/>
        </p:spPr>
        <p:txBody>
          <a:bodyPr wrap="square" rtlCol="0">
            <a:spAutoFit/>
          </a:bodyPr>
          <a:lstStyle/>
          <a:p>
            <a:pPr algn="just">
              <a:buClr>
                <a:srgbClr val="C0000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This means that the insurer must be able to calculate both the average frequency and the average severity of future losses with some accuracy. </a:t>
            </a:r>
          </a:p>
        </p:txBody>
      </p:sp>
      <p:sp>
        <p:nvSpPr>
          <p:cNvPr id="8" name="TextBox 7">
            <a:extLst>
              <a:ext uri="{FF2B5EF4-FFF2-40B4-BE49-F238E27FC236}">
                <a16:creationId xmlns:a16="http://schemas.microsoft.com/office/drawing/2014/main" id="{406CE5C5-2BA3-1343-A231-6F53DF846FB8}"/>
              </a:ext>
            </a:extLst>
          </p:cNvPr>
          <p:cNvSpPr txBox="1"/>
          <p:nvPr/>
        </p:nvSpPr>
        <p:spPr>
          <a:xfrm>
            <a:off x="522512" y="292704"/>
            <a:ext cx="9417135" cy="553998"/>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3000"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Characteristics of an Ideally Insurable Risk </a:t>
            </a:r>
            <a:r>
              <a:rPr lang="en-US" sz="2000"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[4 of 4]</a:t>
            </a:r>
            <a:endParaRPr lang="en-US" sz="2000" i="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 name="TextBox 4">
            <a:extLst>
              <a:ext uri="{FF2B5EF4-FFF2-40B4-BE49-F238E27FC236}">
                <a16:creationId xmlns:a16="http://schemas.microsoft.com/office/drawing/2014/main" id="{1F3654C6-F029-A049-AA12-74280BE5164D}"/>
              </a:ext>
            </a:extLst>
          </p:cNvPr>
          <p:cNvSpPr txBox="1"/>
          <p:nvPr/>
        </p:nvSpPr>
        <p:spPr>
          <a:xfrm>
            <a:off x="529440" y="832199"/>
            <a:ext cx="3983183" cy="400110"/>
          </a:xfrm>
          <a:prstGeom prst="rect">
            <a:avLst/>
          </a:prstGeom>
          <a:noFill/>
        </p:spPr>
        <p:txBody>
          <a:bodyPr wrap="square" rtlCol="0">
            <a:spAutoFit/>
          </a:bodyPr>
          <a:lstStyle/>
          <a:p>
            <a:pPr>
              <a:buClr>
                <a:srgbClr val="C00000"/>
              </a:buClr>
            </a:pPr>
            <a:r>
              <a:rPr lang="en-US" sz="2000" dirty="0">
                <a:solidFill>
                  <a:schemeClr val="bg1"/>
                </a:solidFill>
                <a:highlight>
                  <a:srgbClr val="008000"/>
                </a:highlight>
                <a:latin typeface="Helvetica Neue" panose="02000503000000020004" pitchFamily="2" charset="0"/>
                <a:ea typeface="Helvetica Neue" panose="02000503000000020004" pitchFamily="2" charset="0"/>
                <a:cs typeface="Helvetica Neue" panose="02000503000000020004" pitchFamily="2" charset="0"/>
              </a:rPr>
              <a:t>Calculable Chance of Loss:</a:t>
            </a:r>
          </a:p>
        </p:txBody>
      </p:sp>
      <p:sp>
        <p:nvSpPr>
          <p:cNvPr id="7" name="TextBox 6">
            <a:extLst>
              <a:ext uri="{FF2B5EF4-FFF2-40B4-BE49-F238E27FC236}">
                <a16:creationId xmlns:a16="http://schemas.microsoft.com/office/drawing/2014/main" id="{C97666BD-B55A-F044-B501-955DD63EDC57}"/>
              </a:ext>
            </a:extLst>
          </p:cNvPr>
          <p:cNvSpPr txBox="1"/>
          <p:nvPr/>
        </p:nvSpPr>
        <p:spPr>
          <a:xfrm>
            <a:off x="529439" y="1889478"/>
            <a:ext cx="3983183" cy="400110"/>
          </a:xfrm>
          <a:prstGeom prst="rect">
            <a:avLst/>
          </a:prstGeom>
          <a:noFill/>
        </p:spPr>
        <p:txBody>
          <a:bodyPr wrap="square" rtlCol="0">
            <a:spAutoFit/>
          </a:bodyPr>
          <a:lstStyle/>
          <a:p>
            <a:pPr>
              <a:buClr>
                <a:srgbClr val="C00000"/>
              </a:buClr>
            </a:pPr>
            <a:r>
              <a:rPr lang="en-US" sz="2000" dirty="0">
                <a:solidFill>
                  <a:schemeClr val="bg1"/>
                </a:solidFill>
                <a:highlight>
                  <a:srgbClr val="008000"/>
                </a:highlight>
                <a:latin typeface="Helvetica Neue" panose="02000503000000020004" pitchFamily="2" charset="0"/>
                <a:ea typeface="Helvetica Neue" panose="02000503000000020004" pitchFamily="2" charset="0"/>
                <a:cs typeface="Helvetica Neue" panose="02000503000000020004" pitchFamily="2" charset="0"/>
              </a:rPr>
              <a:t>Economically Feasible Premium:</a:t>
            </a:r>
          </a:p>
        </p:txBody>
      </p:sp>
      <p:sp>
        <p:nvSpPr>
          <p:cNvPr id="9" name="TextBox 8">
            <a:extLst>
              <a:ext uri="{FF2B5EF4-FFF2-40B4-BE49-F238E27FC236}">
                <a16:creationId xmlns:a16="http://schemas.microsoft.com/office/drawing/2014/main" id="{20243851-FF24-164A-9294-46EAC907FB94}"/>
              </a:ext>
            </a:extLst>
          </p:cNvPr>
          <p:cNvSpPr txBox="1"/>
          <p:nvPr/>
        </p:nvSpPr>
        <p:spPr>
          <a:xfrm>
            <a:off x="522511" y="2289588"/>
            <a:ext cx="10960925" cy="707886"/>
          </a:xfrm>
          <a:prstGeom prst="rect">
            <a:avLst/>
          </a:prstGeom>
          <a:noFill/>
        </p:spPr>
        <p:txBody>
          <a:bodyPr wrap="square" rtlCol="0">
            <a:spAutoFit/>
          </a:bodyPr>
          <a:lstStyle/>
          <a:p>
            <a:pPr algn="just">
              <a:buClr>
                <a:srgbClr val="C0000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This means that the insurer must be able to afford the premium, and the premiums paid must be substantially less than the face value, or amount, of the policy. </a:t>
            </a:r>
          </a:p>
        </p:txBody>
      </p:sp>
    </p:spTree>
    <p:extLst>
      <p:ext uri="{BB962C8B-B14F-4D97-AF65-F5344CB8AC3E}">
        <p14:creationId xmlns:p14="http://schemas.microsoft.com/office/powerpoint/2010/main" val="988756"/>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B57BBB-DD8C-DF4C-96CB-57C234DA783D}"/>
              </a:ext>
            </a:extLst>
          </p:cNvPr>
          <p:cNvSpPr>
            <a:spLocks noGrp="1"/>
          </p:cNvSpPr>
          <p:nvPr>
            <p:ph type="sldNum" sz="quarter" idx="12"/>
          </p:nvPr>
        </p:nvSpPr>
        <p:spPr/>
        <p:txBody>
          <a:bodyPr/>
          <a:lstStyle/>
          <a:p>
            <a:fld id="{0F60C5F1-4D17-B843-AE15-F16BCC3ABB27}" type="slidenum">
              <a:rPr lang="en-US" b="1" smtClean="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12</a:t>
            </a:fld>
            <a:endParaRPr lang="en-US"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TextBox 5">
            <a:extLst>
              <a:ext uri="{FF2B5EF4-FFF2-40B4-BE49-F238E27FC236}">
                <a16:creationId xmlns:a16="http://schemas.microsoft.com/office/drawing/2014/main" id="{DE2EBF90-C1A6-D54D-8EAE-A19ECDEBC9D8}"/>
              </a:ext>
            </a:extLst>
          </p:cNvPr>
          <p:cNvSpPr txBox="1"/>
          <p:nvPr/>
        </p:nvSpPr>
        <p:spPr>
          <a:xfrm>
            <a:off x="522512" y="1181592"/>
            <a:ext cx="10960925" cy="1785104"/>
          </a:xfrm>
          <a:prstGeom prst="rect">
            <a:avLst/>
          </a:prstGeom>
          <a:noFill/>
        </p:spPr>
        <p:txBody>
          <a:bodyPr wrap="square" rtlCol="0">
            <a:spAutoFit/>
          </a:bodyPr>
          <a:lstStyle/>
          <a:p>
            <a:pPr algn="just">
              <a:buClr>
                <a:srgbClr val="C0000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This is the tendency of persons with a higher-than-average chance of loss to seek insurance at standard (average) rates, which, if not controlled by underwriting, results in higher-than-expected loss levels. Like someone with serious health issues who seeks life or health insurance at standard rates. This can be controlled by careful underwriting. </a:t>
            </a:r>
          </a:p>
          <a:p>
            <a:pPr algn="just">
              <a:buClr>
                <a:srgbClr val="C0000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just">
              <a:buClr>
                <a:srgbClr val="C00000"/>
              </a:buClr>
            </a:pPr>
            <a:r>
              <a:rPr lang="en-US" sz="2000" b="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Underwriting: </a:t>
            </a: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Refers to the process of selecting and classifying applicants for insurance. </a:t>
            </a:r>
          </a:p>
        </p:txBody>
      </p:sp>
      <p:sp>
        <p:nvSpPr>
          <p:cNvPr id="8" name="TextBox 7">
            <a:extLst>
              <a:ext uri="{FF2B5EF4-FFF2-40B4-BE49-F238E27FC236}">
                <a16:creationId xmlns:a16="http://schemas.microsoft.com/office/drawing/2014/main" id="{406CE5C5-2BA3-1343-A231-6F53DF846FB8}"/>
              </a:ext>
            </a:extLst>
          </p:cNvPr>
          <p:cNvSpPr txBox="1"/>
          <p:nvPr/>
        </p:nvSpPr>
        <p:spPr>
          <a:xfrm>
            <a:off x="522512" y="292704"/>
            <a:ext cx="10723420" cy="553998"/>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3000"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Important Insurance Concept</a:t>
            </a:r>
            <a:endParaRPr lang="en-US" sz="2000" i="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 name="TextBox 4">
            <a:extLst>
              <a:ext uri="{FF2B5EF4-FFF2-40B4-BE49-F238E27FC236}">
                <a16:creationId xmlns:a16="http://schemas.microsoft.com/office/drawing/2014/main" id="{1F3654C6-F029-A049-AA12-74280BE5164D}"/>
              </a:ext>
            </a:extLst>
          </p:cNvPr>
          <p:cNvSpPr txBox="1"/>
          <p:nvPr/>
        </p:nvSpPr>
        <p:spPr>
          <a:xfrm>
            <a:off x="529440" y="832199"/>
            <a:ext cx="3983183" cy="400110"/>
          </a:xfrm>
          <a:prstGeom prst="rect">
            <a:avLst/>
          </a:prstGeom>
          <a:noFill/>
        </p:spPr>
        <p:txBody>
          <a:bodyPr wrap="square" rtlCol="0">
            <a:spAutoFit/>
          </a:bodyPr>
          <a:lstStyle/>
          <a:p>
            <a:pPr>
              <a:buClr>
                <a:srgbClr val="C00000"/>
              </a:buClr>
            </a:pPr>
            <a:r>
              <a:rPr lang="en-US" sz="2000" dirty="0">
                <a:solidFill>
                  <a:schemeClr val="bg1"/>
                </a:solidFill>
                <a:highlight>
                  <a:srgbClr val="008000"/>
                </a:highlight>
                <a:latin typeface="Helvetica Neue" panose="02000503000000020004" pitchFamily="2" charset="0"/>
                <a:ea typeface="Helvetica Neue" panose="02000503000000020004" pitchFamily="2" charset="0"/>
                <a:cs typeface="Helvetica Neue" panose="02000503000000020004" pitchFamily="2" charset="0"/>
              </a:rPr>
              <a:t>Adverse Selection:</a:t>
            </a:r>
          </a:p>
        </p:txBody>
      </p:sp>
    </p:spTree>
    <p:extLst>
      <p:ext uri="{BB962C8B-B14F-4D97-AF65-F5344CB8AC3E}">
        <p14:creationId xmlns:p14="http://schemas.microsoft.com/office/powerpoint/2010/main" val="2740672416"/>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B57BBB-DD8C-DF4C-96CB-57C234DA783D}"/>
              </a:ext>
            </a:extLst>
          </p:cNvPr>
          <p:cNvSpPr>
            <a:spLocks noGrp="1"/>
          </p:cNvSpPr>
          <p:nvPr>
            <p:ph type="sldNum" sz="quarter" idx="12"/>
          </p:nvPr>
        </p:nvSpPr>
        <p:spPr/>
        <p:txBody>
          <a:bodyPr/>
          <a:lstStyle/>
          <a:p>
            <a:fld id="{0F60C5F1-4D17-B843-AE15-F16BCC3ABB27}" type="slidenum">
              <a:rPr lang="en-US" b="1" smtClean="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13</a:t>
            </a:fld>
            <a:endParaRPr lang="en-US"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TextBox 5">
            <a:extLst>
              <a:ext uri="{FF2B5EF4-FFF2-40B4-BE49-F238E27FC236}">
                <a16:creationId xmlns:a16="http://schemas.microsoft.com/office/drawing/2014/main" id="{DE2EBF90-C1A6-D54D-8EAE-A19ECDEBC9D8}"/>
              </a:ext>
            </a:extLst>
          </p:cNvPr>
          <p:cNvSpPr txBox="1"/>
          <p:nvPr/>
        </p:nvSpPr>
        <p:spPr>
          <a:xfrm>
            <a:off x="522512" y="825337"/>
            <a:ext cx="10960925" cy="4862870"/>
          </a:xfrm>
          <a:prstGeom prst="rect">
            <a:avLst/>
          </a:prstGeom>
          <a:noFill/>
        </p:spPr>
        <p:txBody>
          <a:bodyPr wrap="square" rtlCol="0">
            <a:spAutoFit/>
          </a:bodyPr>
          <a:lstStyle/>
          <a:p>
            <a:pPr algn="just">
              <a:buClr>
                <a:srgbClr val="C0000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Insurance can be </a:t>
            </a:r>
            <a:r>
              <a:rPr lang="en-US" sz="2000" b="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private</a:t>
            </a: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 or </a:t>
            </a:r>
            <a:r>
              <a:rPr lang="en-US" sz="2000" b="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government</a:t>
            </a: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 Private insurance includes life, health, property and liability (AKA property and casualty) insurance. Government insurance includes social insurance programs and other plans. </a:t>
            </a:r>
          </a:p>
          <a:p>
            <a:pPr algn="just">
              <a:buClr>
                <a:srgbClr val="C0000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algn="just">
              <a:buClr>
                <a:srgbClr val="C0000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Major </a:t>
            </a:r>
            <a:r>
              <a:rPr lang="en-US" sz="2000" b="1"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social insurance programs in the U.S</a:t>
            </a: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 include the following:</a:t>
            </a:r>
          </a:p>
          <a:p>
            <a:pPr algn="just">
              <a:buClr>
                <a:srgbClr val="C0000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00B050"/>
              </a:buClr>
              <a:buFont typeface="Wingdings" pitchFamily="2" charset="2"/>
              <a:buChar cha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Old-Age, Survivor, and Disability Insurance (Social Security).</a:t>
            </a:r>
          </a:p>
          <a:p>
            <a:pPr marL="171450" indent="-171450" algn="just">
              <a:buClr>
                <a:srgbClr val="00B050"/>
              </a:buClr>
              <a:buFont typeface="Wingdings" pitchFamily="2" charset="2"/>
              <a:buChar cha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00B050"/>
              </a:buClr>
              <a:buFont typeface="Wingdings" pitchFamily="2" charset="2"/>
              <a:buChar cha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Medicare.</a:t>
            </a:r>
          </a:p>
          <a:p>
            <a:pPr marL="171450" indent="-171450" algn="just">
              <a:buClr>
                <a:srgbClr val="00B050"/>
              </a:buClr>
              <a:buFont typeface="Wingdings" pitchFamily="2" charset="2"/>
              <a:buChar cha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00B050"/>
              </a:buClr>
              <a:buFont typeface="Wingdings" pitchFamily="2" charset="2"/>
              <a:buChar cha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Unemployment insurance. </a:t>
            </a:r>
          </a:p>
          <a:p>
            <a:pPr marL="171450" indent="-171450" algn="just">
              <a:buClr>
                <a:srgbClr val="00B050"/>
              </a:buClr>
              <a:buFont typeface="Wingdings" pitchFamily="2" charset="2"/>
              <a:buChar cha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00B050"/>
              </a:buClr>
              <a:buFont typeface="Wingdings" pitchFamily="2" charset="2"/>
              <a:buChar cha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Workers compensation. </a:t>
            </a:r>
          </a:p>
          <a:p>
            <a:pPr marL="171450" indent="-171450" algn="just">
              <a:buClr>
                <a:srgbClr val="00B050"/>
              </a:buClr>
              <a:buFont typeface="Wingdings" pitchFamily="2" charset="2"/>
              <a:buChar cha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00B050"/>
              </a:buClr>
              <a:buFont typeface="Wingdings" pitchFamily="2" charset="2"/>
              <a:buChar cha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Compulsory temporary disability insurance. </a:t>
            </a:r>
          </a:p>
          <a:p>
            <a:pPr marL="171450" indent="-171450" algn="just">
              <a:buClr>
                <a:srgbClr val="00B050"/>
              </a:buClr>
              <a:buFont typeface="Wingdings" pitchFamily="2" charset="2"/>
              <a:buChar cha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00B050"/>
              </a:buClr>
              <a:buFont typeface="Wingdings" pitchFamily="2" charset="2"/>
              <a:buChar cha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Railroad Retirement Act. </a:t>
            </a:r>
          </a:p>
          <a:p>
            <a:pPr marL="171450" indent="-171450" algn="just">
              <a:buClr>
                <a:srgbClr val="00B050"/>
              </a:buClr>
              <a:buFont typeface="Wingdings" pitchFamily="2" charset="2"/>
              <a:buChar cha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00B050"/>
              </a:buClr>
              <a:buFont typeface="Wingdings" pitchFamily="2" charset="2"/>
              <a:buChar cha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Railroad Unemployment Insurance Act. </a:t>
            </a:r>
          </a:p>
        </p:txBody>
      </p:sp>
      <p:sp>
        <p:nvSpPr>
          <p:cNvPr id="8" name="TextBox 7">
            <a:extLst>
              <a:ext uri="{FF2B5EF4-FFF2-40B4-BE49-F238E27FC236}">
                <a16:creationId xmlns:a16="http://schemas.microsoft.com/office/drawing/2014/main" id="{406CE5C5-2BA3-1343-A231-6F53DF846FB8}"/>
              </a:ext>
            </a:extLst>
          </p:cNvPr>
          <p:cNvSpPr txBox="1"/>
          <p:nvPr/>
        </p:nvSpPr>
        <p:spPr>
          <a:xfrm>
            <a:off x="522512" y="292704"/>
            <a:ext cx="10723420" cy="553998"/>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3000"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Types of Insurance</a:t>
            </a:r>
            <a:endParaRPr lang="en-US" sz="2000" i="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353243277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B57BBB-DD8C-DF4C-96CB-57C234DA783D}"/>
              </a:ext>
            </a:extLst>
          </p:cNvPr>
          <p:cNvSpPr>
            <a:spLocks noGrp="1"/>
          </p:cNvSpPr>
          <p:nvPr>
            <p:ph type="sldNum" sz="quarter" idx="12"/>
          </p:nvPr>
        </p:nvSpPr>
        <p:spPr/>
        <p:txBody>
          <a:bodyPr/>
          <a:lstStyle/>
          <a:p>
            <a:fld id="{0F60C5F1-4D17-B843-AE15-F16BCC3ABB27}" type="slidenum">
              <a:rPr lang="en-US" b="1" smtClean="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14</a:t>
            </a:fld>
            <a:endParaRPr lang="en-US"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TextBox 5">
            <a:extLst>
              <a:ext uri="{FF2B5EF4-FFF2-40B4-BE49-F238E27FC236}">
                <a16:creationId xmlns:a16="http://schemas.microsoft.com/office/drawing/2014/main" id="{DE2EBF90-C1A6-D54D-8EAE-A19ECDEBC9D8}"/>
              </a:ext>
            </a:extLst>
          </p:cNvPr>
          <p:cNvSpPr txBox="1"/>
          <p:nvPr/>
        </p:nvSpPr>
        <p:spPr>
          <a:xfrm>
            <a:off x="522512" y="825337"/>
            <a:ext cx="10960925" cy="3016210"/>
          </a:xfrm>
          <a:prstGeom prst="rect">
            <a:avLst/>
          </a:prstGeom>
          <a:noFill/>
        </p:spPr>
        <p:txBody>
          <a:bodyPr wrap="square" rtlCol="0">
            <a:spAutoFit/>
          </a:bodyPr>
          <a:lstStyle/>
          <a:p>
            <a:pPr algn="just">
              <a:buClr>
                <a:srgbClr val="C0000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This includes the following:</a:t>
            </a:r>
          </a:p>
          <a:p>
            <a:pPr algn="just">
              <a:buClr>
                <a:srgbClr val="C0000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00B050"/>
              </a:buClr>
              <a:buFont typeface="Wingdings" pitchFamily="2" charset="2"/>
              <a:buChar cha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Indemnification for loss. </a:t>
            </a:r>
          </a:p>
          <a:p>
            <a:pPr algn="just">
              <a:buClr>
                <a:srgbClr val="00B05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00B050"/>
              </a:buClr>
              <a:buFont typeface="Wingdings" pitchFamily="2" charset="2"/>
              <a:buChar cha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Reduction of worry and fear, like life insurance. </a:t>
            </a:r>
          </a:p>
          <a:p>
            <a:pPr algn="just">
              <a:buClr>
                <a:srgbClr val="00B05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00B050"/>
              </a:buClr>
              <a:buFont typeface="Wingdings" pitchFamily="2" charset="2"/>
              <a:buChar cha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Source of investment funds.</a:t>
            </a:r>
          </a:p>
          <a:p>
            <a:pPr algn="just">
              <a:buClr>
                <a:srgbClr val="00B05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00B050"/>
              </a:buClr>
              <a:buFont typeface="Wingdings" pitchFamily="2" charset="2"/>
              <a:buChar cha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Loss prevention: insurance companies are actively involved in loss-prevention programs like fire prevention, prevention of auto theft… etc.  </a:t>
            </a:r>
          </a:p>
          <a:p>
            <a:pPr algn="just">
              <a:buClr>
                <a:srgbClr val="00B05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00B050"/>
              </a:buClr>
              <a:buFont typeface="Wingdings" pitchFamily="2" charset="2"/>
              <a:buChar cha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Enhancement of credit. </a:t>
            </a:r>
          </a:p>
        </p:txBody>
      </p:sp>
      <p:sp>
        <p:nvSpPr>
          <p:cNvPr id="8" name="TextBox 7">
            <a:extLst>
              <a:ext uri="{FF2B5EF4-FFF2-40B4-BE49-F238E27FC236}">
                <a16:creationId xmlns:a16="http://schemas.microsoft.com/office/drawing/2014/main" id="{406CE5C5-2BA3-1343-A231-6F53DF846FB8}"/>
              </a:ext>
            </a:extLst>
          </p:cNvPr>
          <p:cNvSpPr txBox="1"/>
          <p:nvPr/>
        </p:nvSpPr>
        <p:spPr>
          <a:xfrm>
            <a:off x="522512" y="292704"/>
            <a:ext cx="10723420" cy="553998"/>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3000"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Benefits of Insurance to Society</a:t>
            </a:r>
            <a:endParaRPr lang="en-US" sz="2000" i="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414305219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B57BBB-DD8C-DF4C-96CB-57C234DA783D}"/>
              </a:ext>
            </a:extLst>
          </p:cNvPr>
          <p:cNvSpPr>
            <a:spLocks noGrp="1"/>
          </p:cNvSpPr>
          <p:nvPr>
            <p:ph type="sldNum" sz="quarter" idx="12"/>
          </p:nvPr>
        </p:nvSpPr>
        <p:spPr/>
        <p:txBody>
          <a:bodyPr/>
          <a:lstStyle/>
          <a:p>
            <a:fld id="{0F60C5F1-4D17-B843-AE15-F16BCC3ABB27}" type="slidenum">
              <a:rPr lang="en-US" b="1" smtClean="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15</a:t>
            </a:fld>
            <a:endParaRPr lang="en-US"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TextBox 5">
            <a:extLst>
              <a:ext uri="{FF2B5EF4-FFF2-40B4-BE49-F238E27FC236}">
                <a16:creationId xmlns:a16="http://schemas.microsoft.com/office/drawing/2014/main" id="{DE2EBF90-C1A6-D54D-8EAE-A19ECDEBC9D8}"/>
              </a:ext>
            </a:extLst>
          </p:cNvPr>
          <p:cNvSpPr txBox="1"/>
          <p:nvPr/>
        </p:nvSpPr>
        <p:spPr>
          <a:xfrm>
            <a:off x="522512" y="825337"/>
            <a:ext cx="10960925" cy="1938992"/>
          </a:xfrm>
          <a:prstGeom prst="rect">
            <a:avLst/>
          </a:prstGeom>
          <a:noFill/>
        </p:spPr>
        <p:txBody>
          <a:bodyPr wrap="square" rtlCol="0">
            <a:spAutoFit/>
          </a:bodyPr>
          <a:lstStyle/>
          <a:p>
            <a:pPr algn="just">
              <a:buClr>
                <a:srgbClr val="C00000"/>
              </a:buCl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This includes the following:</a:t>
            </a:r>
          </a:p>
          <a:p>
            <a:pPr algn="just">
              <a:buClr>
                <a:srgbClr val="C0000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00B050"/>
              </a:buClr>
              <a:buFont typeface="Wingdings" pitchFamily="2" charset="2"/>
              <a:buChar cha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Cost of doing business.</a:t>
            </a:r>
          </a:p>
          <a:p>
            <a:pPr algn="just">
              <a:buClr>
                <a:srgbClr val="00B05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00B050"/>
              </a:buClr>
              <a:buFont typeface="Wingdings" pitchFamily="2" charset="2"/>
              <a:buChar cha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Fraudulent claims, like faking an auto accident. </a:t>
            </a:r>
          </a:p>
          <a:p>
            <a:pPr algn="just">
              <a:buClr>
                <a:srgbClr val="00B05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a:p>
            <a:pPr marL="342900" indent="-342900" algn="just">
              <a:buClr>
                <a:srgbClr val="00B050"/>
              </a:buClr>
              <a:buFont typeface="Wingdings" pitchFamily="2" charset="2"/>
              <a:buChar char="§"/>
            </a:pPr>
            <a:r>
              <a:rPr lang="en-US" sz="2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rPr>
              <a:t>Inflated claims. </a:t>
            </a:r>
          </a:p>
          <a:p>
            <a:pPr algn="just">
              <a:buClr>
                <a:srgbClr val="00B050"/>
              </a:buClr>
            </a:pPr>
            <a:endParaRPr lang="en-US" sz="1000" dirty="0">
              <a:solidFill>
                <a:schemeClr val="accent1">
                  <a:lumMod val="75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8" name="TextBox 7">
            <a:extLst>
              <a:ext uri="{FF2B5EF4-FFF2-40B4-BE49-F238E27FC236}">
                <a16:creationId xmlns:a16="http://schemas.microsoft.com/office/drawing/2014/main" id="{406CE5C5-2BA3-1343-A231-6F53DF846FB8}"/>
              </a:ext>
            </a:extLst>
          </p:cNvPr>
          <p:cNvSpPr txBox="1"/>
          <p:nvPr/>
        </p:nvSpPr>
        <p:spPr>
          <a:xfrm>
            <a:off x="522512" y="292704"/>
            <a:ext cx="10723420" cy="553998"/>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3000"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Costs of Insurance to Society</a:t>
            </a:r>
            <a:endParaRPr lang="en-US" sz="2000" i="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3836608069"/>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B57BBB-DD8C-DF4C-96CB-57C234DA783D}"/>
              </a:ext>
            </a:extLst>
          </p:cNvPr>
          <p:cNvSpPr>
            <a:spLocks noGrp="1"/>
          </p:cNvSpPr>
          <p:nvPr>
            <p:ph type="sldNum" sz="quarter" idx="12"/>
          </p:nvPr>
        </p:nvSpPr>
        <p:spPr/>
        <p:txBody>
          <a:bodyPr/>
          <a:lstStyle/>
          <a:p>
            <a:fld id="{0F60C5F1-4D17-B843-AE15-F16BCC3ABB27}" type="slidenum">
              <a:rPr lang="en-US" b="1" smtClean="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rPr>
              <a:t>16</a:t>
            </a:fld>
            <a:endParaRPr lang="en-US" b="1" dirty="0">
              <a:solidFill>
                <a:schemeClr val="bg1"/>
              </a:solidFill>
              <a:highlight>
                <a:srgbClr val="000080"/>
              </a:highligh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 name="TextBox 4">
            <a:extLst>
              <a:ext uri="{FF2B5EF4-FFF2-40B4-BE49-F238E27FC236}">
                <a16:creationId xmlns:a16="http://schemas.microsoft.com/office/drawing/2014/main" id="{2322E78F-CB54-1849-96D2-41134F83401B}"/>
              </a:ext>
            </a:extLst>
          </p:cNvPr>
          <p:cNvSpPr txBox="1"/>
          <p:nvPr/>
        </p:nvSpPr>
        <p:spPr>
          <a:xfrm>
            <a:off x="1033153" y="2751916"/>
            <a:ext cx="3253840" cy="78483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4500" b="1" dirty="0">
                <a:solidFill>
                  <a:schemeClr val="bg1"/>
                </a:solidFill>
                <a:highlight>
                  <a:srgbClr val="008000"/>
                </a:highlight>
                <a:latin typeface="Helvetica Neue" panose="02000503000000020004" pitchFamily="2" charset="0"/>
                <a:ea typeface="Helvetica Neue" panose="02000503000000020004" pitchFamily="2" charset="0"/>
                <a:cs typeface="Helvetica Neue" panose="02000503000000020004" pitchFamily="2" charset="0"/>
              </a:rPr>
              <a:t>Thank You!</a:t>
            </a:r>
          </a:p>
        </p:txBody>
      </p:sp>
    </p:spTree>
    <p:extLst>
      <p:ext uri="{BB962C8B-B14F-4D97-AF65-F5344CB8AC3E}">
        <p14:creationId xmlns:p14="http://schemas.microsoft.com/office/powerpoint/2010/main" val="1247298512"/>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3290</TotalTime>
  <Words>1497</Words>
  <Application>Microsoft Office PowerPoint</Application>
  <PresentationFormat>Widescreen</PresentationFormat>
  <Paragraphs>181</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Cambria Math</vt:lpstr>
      <vt:lpstr>Helvetica Neue</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mohamed abuladel</dc:creator>
  <cp:lastModifiedBy>Mohammad Abualadel</cp:lastModifiedBy>
  <cp:revision>397</cp:revision>
  <dcterms:created xsi:type="dcterms:W3CDTF">2020-01-01T15:43:54Z</dcterms:created>
  <dcterms:modified xsi:type="dcterms:W3CDTF">2020-01-27T23:26:02Z</dcterms:modified>
</cp:coreProperties>
</file>