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5" clrIdx="1"/>
  <p:cmAuthor id="2" name="Jenn Shropshire" initials="JS" lastIdx="12" clrIdx="2"/>
  <p:cmAuthor id="3" name="Author" initials="AU" lastIdx="3" clrIdx="3"/>
  <p:cmAuthor id="4" name="Editor" initials="EN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6389" autoAdjust="0"/>
  </p:normalViewPr>
  <p:slideViewPr>
    <p:cSldViewPr>
      <p:cViewPr varScale="1">
        <p:scale>
          <a:sx n="69" d="100"/>
          <a:sy n="69" d="100"/>
        </p:scale>
        <p:origin x="-1764" y="-108"/>
      </p:cViewPr>
      <p:guideLst>
        <p:guide orient="horz" pos="960"/>
        <p:guide orient="horz" pos="288"/>
        <p:guide orient="horz" pos="4032"/>
        <p:guide orient="horz" pos="1056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822326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4000" dirty="0"/>
              <a:t>Chapter 14</a:t>
            </a:r>
          </a:p>
        </p:txBody>
      </p:sp>
      <p:sp>
        <p:nvSpPr>
          <p:cNvPr id="8919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29000"/>
            <a:ext cx="7772400" cy="685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000" dirty="0">
                <a:ea typeface="ＭＳ Ｐゴシック" charset="-128"/>
              </a:rPr>
              <a:t>Environmental </a:t>
            </a:r>
            <a:r>
              <a:rPr lang="en-US" altLang="ja-JP" sz="3000" dirty="0" smtClean="0">
                <a:ea typeface="ＭＳ Ｐゴシック" charset="-128"/>
              </a:rPr>
              <a:t>Health</a:t>
            </a:r>
            <a:endParaRPr lang="en-US" altLang="ja-JP" sz="3000" dirty="0">
              <a:ea typeface="ＭＳ Ｐゴシック" charset="-128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461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Environmental Health </a:t>
            </a:r>
            <a:r>
              <a:rPr lang="en-US" altLang="ja-JP" dirty="0" smtClean="0">
                <a:ea typeface="ＭＳ Ｐゴシック" charset="-128"/>
              </a:rPr>
              <a:t>Is </a:t>
            </a:r>
            <a:r>
              <a:rPr lang="en-US" altLang="ja-JP" dirty="0">
                <a:ea typeface="ＭＳ Ｐゴシック" charset="-128"/>
              </a:rPr>
              <a:t>… </a:t>
            </a:r>
            <a:endParaRPr lang="en-US" altLang="en-US" dirty="0"/>
          </a:p>
        </p:txBody>
      </p:sp>
      <p:sp>
        <p:nvSpPr>
          <p:cNvPr id="89395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i="1" dirty="0"/>
              <a:t>...</a:t>
            </a:r>
            <a:r>
              <a:rPr lang="en-US" dirty="0"/>
              <a:t> all the physical, chemical, and biological factors external to a person and all the related factors impacting behaviors. </a:t>
            </a:r>
            <a:endParaRPr lang="en-US" dirty="0">
              <a:ea typeface="ＭＳ Ｐゴシック" charset="-128"/>
            </a:endParaRPr>
          </a:p>
          <a:p>
            <a:r>
              <a:rPr lang="en-US" dirty="0" smtClean="0"/>
              <a:t>… </a:t>
            </a:r>
            <a:r>
              <a:rPr lang="en-US" dirty="0"/>
              <a:t>encompasses the assessment and control of those environmental factors that can potentially affect health. </a:t>
            </a:r>
            <a:endParaRPr lang="en-US" dirty="0" smtClean="0"/>
          </a:p>
          <a:p>
            <a:r>
              <a:rPr lang="en-US" dirty="0" smtClean="0"/>
              <a:t>… targeted toward </a:t>
            </a:r>
            <a:r>
              <a:rPr lang="en-US" dirty="0"/>
              <a:t>preventing disease and creating health-supportive environments.</a:t>
            </a:r>
            <a:r>
              <a:rPr lang="en-US" i="1" dirty="0"/>
              <a:t> </a:t>
            </a:r>
            <a:endParaRPr lang="en-US" altLang="en-US" dirty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r>
              <a:rPr lang="en-US" altLang="ja-JP" sz="20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2000" dirty="0" smtClean="0">
                <a:ea typeface="ＭＳ Ｐゴシック" charset="-128"/>
              </a:rPr>
              <a:t>WHO (2013)</a:t>
            </a:r>
            <a:endParaRPr lang="en-US" alt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387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Environmental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 smtClean="0">
                <a:effectLst/>
              </a:rPr>
              <a:t>The purpose of </a:t>
            </a:r>
            <a:r>
              <a:rPr lang="en-US" dirty="0">
                <a:effectLst/>
              </a:rPr>
              <a:t>environmental health is to </a:t>
            </a:r>
            <a:r>
              <a:rPr lang="en-US" dirty="0" smtClean="0"/>
              <a:t>en</a:t>
            </a:r>
            <a:r>
              <a:rPr lang="en-US" dirty="0" smtClean="0">
                <a:effectLst/>
              </a:rPr>
              <a:t>sure </a:t>
            </a:r>
            <a:r>
              <a:rPr lang="en-US" dirty="0">
                <a:effectLst/>
              </a:rPr>
              <a:t>the conditions of human health and provide healthy environments for people to </a:t>
            </a:r>
            <a:r>
              <a:rPr lang="en-US" dirty="0" smtClean="0">
                <a:effectLst/>
              </a:rPr>
              <a:t>   live</a:t>
            </a:r>
            <a:r>
              <a:rPr lang="en-US" dirty="0">
                <a:effectLst/>
              </a:rPr>
              <a:t>, work, and play.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Accomplished through…</a:t>
            </a:r>
          </a:p>
          <a:p>
            <a:pPr lvl="1"/>
            <a:r>
              <a:rPr lang="en-US" dirty="0"/>
              <a:t>R</a:t>
            </a:r>
            <a:r>
              <a:rPr lang="en-US" dirty="0" smtClean="0">
                <a:effectLst/>
              </a:rPr>
              <a:t>isk assessment</a:t>
            </a:r>
          </a:p>
          <a:p>
            <a:pPr lvl="1"/>
            <a:r>
              <a:rPr lang="en-US" dirty="0"/>
              <a:t>P</a:t>
            </a:r>
            <a:r>
              <a:rPr lang="en-US" dirty="0" smtClean="0">
                <a:effectLst/>
              </a:rPr>
              <a:t>revention </a:t>
            </a:r>
          </a:p>
          <a:p>
            <a:pPr lvl="1"/>
            <a:r>
              <a:rPr lang="en-US" dirty="0"/>
              <a:t>I</a:t>
            </a:r>
            <a:r>
              <a:rPr lang="en-US" dirty="0" smtClean="0">
                <a:effectLst/>
              </a:rPr>
              <a:t>ntervention</a:t>
            </a:r>
            <a:r>
              <a:rPr lang="en-US" i="1" dirty="0" smtClean="0">
                <a:effectLst/>
              </a:rPr>
              <a:t> </a:t>
            </a:r>
            <a:endParaRPr lang="en-US" dirty="0"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91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Using a Critical Theory Approach </a:t>
            </a:r>
          </a:p>
        </p:txBody>
      </p:sp>
      <p:sp>
        <p:nvSpPr>
          <p:cNvPr id="89600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Uses “thinking upstream” framework.</a:t>
            </a:r>
          </a:p>
          <a:p>
            <a:r>
              <a:rPr lang="en-US" altLang="en-US" dirty="0"/>
              <a:t>Raises questions about oppressive </a:t>
            </a:r>
            <a:r>
              <a:rPr lang="en-US" altLang="en-US" dirty="0" smtClean="0"/>
              <a:t>situations.</a:t>
            </a:r>
            <a:endParaRPr lang="en-US" altLang="en-US" dirty="0"/>
          </a:p>
          <a:p>
            <a:r>
              <a:rPr lang="en-US" altLang="en-US" dirty="0"/>
              <a:t>Involves community members in the definition and solution of problems.</a:t>
            </a:r>
          </a:p>
          <a:p>
            <a:r>
              <a:rPr lang="en-US" altLang="en-US" dirty="0"/>
              <a:t>Facilitates interventions that reduce health-damaging effects of environments.</a:t>
            </a:r>
          </a:p>
          <a:p>
            <a:r>
              <a:rPr lang="en-US" altLang="ja-JP" dirty="0" smtClean="0">
                <a:ea typeface="ＭＳ Ｐゴシック" charset="-128"/>
              </a:rPr>
              <a:t>Asks </a:t>
            </a:r>
            <a:r>
              <a:rPr lang="en-US" altLang="ja-JP" dirty="0">
                <a:ea typeface="ＭＳ Ｐゴシック" charset="-128"/>
              </a:rPr>
              <a:t>critical questions about clients’ </a:t>
            </a:r>
            <a:r>
              <a:rPr lang="en-US" altLang="ja-JP" dirty="0" smtClean="0">
                <a:ea typeface="ＭＳ Ｐゴシック" charset="-128"/>
              </a:rPr>
              <a:t>work and home environments </a:t>
            </a:r>
            <a:r>
              <a:rPr lang="en-US" altLang="ja-JP" dirty="0">
                <a:ea typeface="ＭＳ Ｐゴシック" charset="-128"/>
              </a:rPr>
              <a:t>to help discern the contributions of specific hazards to health.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73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Benefits of </a:t>
            </a:r>
            <a:r>
              <a:rPr lang="en-US" altLang="en-US" sz="3600" dirty="0" smtClean="0"/>
              <a:t>an Environmental Health </a:t>
            </a:r>
            <a:r>
              <a:rPr lang="en-US" altLang="en-US" sz="3600" dirty="0"/>
              <a:t>History</a:t>
            </a:r>
          </a:p>
        </p:txBody>
      </p:sp>
      <p:sp>
        <p:nvSpPr>
          <p:cNvPr id="90419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Increased awareness of environmental/ occupational factors</a:t>
            </a:r>
          </a:p>
          <a:p>
            <a:r>
              <a:rPr lang="en-US" altLang="ja-JP" dirty="0" smtClean="0">
                <a:ea typeface="ＭＳ Ｐゴシック" charset="-128"/>
              </a:rPr>
              <a:t>Improved timelines and accuracy of diagnosis</a:t>
            </a:r>
          </a:p>
          <a:p>
            <a:r>
              <a:rPr lang="en-US" altLang="ja-JP" dirty="0" smtClean="0">
                <a:ea typeface="ＭＳ Ｐゴシック" charset="-128"/>
              </a:rPr>
              <a:t>Prevents disease and aggravation of conditions</a:t>
            </a:r>
          </a:p>
          <a:p>
            <a:r>
              <a:rPr lang="en-US" altLang="ja-JP" dirty="0" smtClean="0">
                <a:ea typeface="ＭＳ Ｐゴシック" charset="-128"/>
              </a:rPr>
              <a:t>Identifies potential work-related environmental hazards and/or environmental hazards in and around clients’ homes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956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i="1" dirty="0"/>
              <a:t>I PREPARE</a:t>
            </a:r>
            <a:r>
              <a:rPr lang="en-US" altLang="en-US" sz="3600" dirty="0"/>
              <a:t> </a:t>
            </a:r>
            <a:br>
              <a:rPr lang="en-US" altLang="en-US" sz="3600" dirty="0"/>
            </a:br>
            <a:r>
              <a:rPr lang="en-US" altLang="en-US" sz="3600" dirty="0"/>
              <a:t>Environmental Exposure History</a:t>
            </a:r>
          </a:p>
        </p:txBody>
      </p:sp>
      <p:sp>
        <p:nvSpPr>
          <p:cNvPr id="90215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I</a:t>
            </a:r>
            <a:r>
              <a:rPr lang="en-US" altLang="en-US" dirty="0"/>
              <a:t> 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 Investigate potential exposures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P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Present work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R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Residence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E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Environmental concerns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P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Past work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Activities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R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Referrals and </a:t>
            </a:r>
            <a:r>
              <a:rPr lang="en-US" altLang="en-US" dirty="0" smtClean="0"/>
              <a:t>Resources</a:t>
            </a:r>
            <a:endParaRPr lang="en-US" altLang="en-US" dirty="0"/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E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Educate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952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4800600"/>
            <a:ext cx="7415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14-1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From U.S.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Department of Health and Human Services: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Healthy People 2010,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 2,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Washington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DC,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U.S. Government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Printing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Office, 2000.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/>
          <a:srcRect l="5257" t="41506" r="2436" b="10097"/>
          <a:stretch/>
        </p:blipFill>
        <p:spPr bwMode="auto">
          <a:xfrm>
            <a:off x="2667000" y="1248410"/>
            <a:ext cx="3048000" cy="3378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29795" name="Picture 3" descr="W:\OBrien\Community Home Health Promotion\Nies projects\Nies 6e\Manuscript\Processed\Art\Chapter 14 art\f14-01-9781437708608.ep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48410"/>
            <a:ext cx="3048000" cy="3378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201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Areas of Environmental Health</a:t>
            </a:r>
          </a:p>
        </p:txBody>
      </p:sp>
      <p:sp>
        <p:nvSpPr>
          <p:cNvPr id="906247" name="Rectangle 7"/>
          <p:cNvSpPr>
            <a:spLocks noGrp="1" noChangeArrowheads="1"/>
          </p:cNvSpPr>
          <p:nvPr>
            <p:ph idx="1"/>
          </p:nvPr>
        </p:nvSpPr>
        <p:spPr>
          <a:xfrm>
            <a:off x="4267200" y="1676400"/>
            <a:ext cx="41910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Built environment</a:t>
            </a:r>
          </a:p>
          <a:p>
            <a:r>
              <a:rPr lang="en-US" altLang="en-US" dirty="0" smtClean="0"/>
              <a:t>Work-related exposures</a:t>
            </a:r>
            <a:endParaRPr lang="en-US" altLang="en-US" dirty="0"/>
          </a:p>
          <a:p>
            <a:r>
              <a:rPr lang="en-US" altLang="en-US" dirty="0" smtClean="0"/>
              <a:t>Outdoor air quality</a:t>
            </a:r>
            <a:endParaRPr lang="en-US" altLang="en-US" dirty="0"/>
          </a:p>
          <a:p>
            <a:r>
              <a:rPr lang="en-US" altLang="en-US" dirty="0" smtClean="0"/>
              <a:t>Healthy homes</a:t>
            </a:r>
          </a:p>
          <a:p>
            <a:r>
              <a:rPr lang="en-US" altLang="en-US" dirty="0" smtClean="0"/>
              <a:t>Water </a:t>
            </a:r>
            <a:r>
              <a:rPr lang="en-US" altLang="en-US" dirty="0"/>
              <a:t>quality</a:t>
            </a:r>
          </a:p>
          <a:p>
            <a:r>
              <a:rPr lang="en-US" altLang="en-US" dirty="0" smtClean="0"/>
              <a:t>Food, safety, and waste management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222969852"/>
              </p:ext>
            </p:extLst>
          </p:nvPr>
        </p:nvGraphicFramePr>
        <p:xfrm>
          <a:off x="687387" y="1676400"/>
          <a:ext cx="3351213" cy="3902075"/>
        </p:xfrm>
        <a:graphic>
          <a:graphicData uri="http://schemas.openxmlformats.org/presentationml/2006/ole">
            <p:oleObj spid="_x0000_s75810" name="Clip" r:id="rId4" imgW="3025775" imgH="325278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5401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Built Environment</a:t>
            </a:r>
            <a:endParaRPr lang="en-US" altLang="en-US" dirty="0"/>
          </a:p>
        </p:txBody>
      </p:sp>
      <p:sp>
        <p:nvSpPr>
          <p:cNvPr id="90829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4196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US" altLang="ja-JP" sz="2800" dirty="0">
                <a:ea typeface="ＭＳ Ｐゴシック" charset="-128"/>
              </a:rPr>
              <a:t>The </a:t>
            </a:r>
            <a:r>
              <a:rPr lang="en-US" altLang="ja-JP" sz="2800" dirty="0" smtClean="0">
                <a:ea typeface="ＭＳ Ｐゴシック" charset="-128"/>
              </a:rPr>
              <a:t>connection between people</a:t>
            </a:r>
            <a:r>
              <a:rPr lang="en-US" altLang="ja-JP" sz="2800" dirty="0">
                <a:ea typeface="ＭＳ Ｐゴシック" charset="-128"/>
              </a:rPr>
              <a:t>, communities, and their surrounding environments that </a:t>
            </a:r>
            <a:r>
              <a:rPr lang="en-US" altLang="ja-JP" sz="2800" dirty="0" smtClean="0">
                <a:ea typeface="ＭＳ Ｐゴシック" charset="-128"/>
              </a:rPr>
              <a:t>affects health behaviors and habits</a:t>
            </a:r>
            <a:r>
              <a:rPr lang="en-US" altLang="ja-JP" sz="2800" dirty="0">
                <a:ea typeface="ＭＳ Ｐゴシック" charset="-128"/>
              </a:rPr>
              <a:t>, interpersonal </a:t>
            </a:r>
            <a:r>
              <a:rPr lang="en-US" altLang="ja-JP" sz="2800" dirty="0" smtClean="0">
                <a:ea typeface="ＭＳ Ｐゴシック" charset="-128"/>
              </a:rPr>
              <a:t>relationships, </a:t>
            </a:r>
            <a:r>
              <a:rPr lang="en-US" altLang="ja-JP" sz="2800" dirty="0">
                <a:ea typeface="ＭＳ Ｐゴシック" charset="-128"/>
              </a:rPr>
              <a:t>cultural values, and </a:t>
            </a:r>
            <a:r>
              <a:rPr lang="en-US" altLang="ja-JP" sz="2800" dirty="0" smtClean="0">
                <a:ea typeface="ＭＳ Ｐゴシック" charset="-128"/>
              </a:rPr>
              <a:t>customs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08303" name="Picture 15" descr="C:\Documents and Settings\Penny\Local Settings\Temporary Internet Files\Content.IE5\UCV4BDVO\MC90043616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7270"/>
            <a:ext cx="3043550" cy="26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946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4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Built Environment: Examples</a:t>
            </a:r>
            <a:endParaRPr lang="en-US" altLang="en-US" dirty="0"/>
          </a:p>
        </p:txBody>
      </p:sp>
      <p:sp>
        <p:nvSpPr>
          <p:cNvPr id="91034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Drunk driving</a:t>
            </a:r>
          </a:p>
          <a:p>
            <a:r>
              <a:rPr lang="en-US" altLang="ja-JP" dirty="0" smtClean="0">
                <a:ea typeface="ＭＳ Ｐゴシック" charset="-128"/>
              </a:rPr>
              <a:t>Second-hand smoke</a:t>
            </a:r>
          </a:p>
          <a:p>
            <a:r>
              <a:rPr lang="en-US" altLang="ja-JP" dirty="0" smtClean="0">
                <a:ea typeface="ＭＳ Ｐゴシック" charset="-128"/>
              </a:rPr>
              <a:t>Noise exposure</a:t>
            </a:r>
          </a:p>
          <a:p>
            <a:r>
              <a:rPr lang="en-US" altLang="ja-JP" dirty="0" smtClean="0">
                <a:ea typeface="ＭＳ Ｐゴシック" charset="-128"/>
              </a:rPr>
              <a:t>Urban crowding </a:t>
            </a:r>
          </a:p>
          <a:p>
            <a:r>
              <a:rPr lang="en-US" altLang="en-US" dirty="0" smtClean="0"/>
              <a:t>Technological hazards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/>
        </p:nvGraphicFramePr>
        <p:xfrm>
          <a:off x="5138738" y="2119313"/>
          <a:ext cx="2828925" cy="3498850"/>
        </p:xfrm>
        <a:graphic>
          <a:graphicData uri="http://schemas.openxmlformats.org/presentationml/2006/ole">
            <p:oleObj spid="_x0000_s76834" name="Clip" r:id="rId4" imgW="2827338" imgH="3497263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1775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Work-Related Exposure</a:t>
            </a:r>
            <a:endParaRPr lang="en-US" altLang="en-US" dirty="0"/>
          </a:p>
        </p:txBody>
      </p:sp>
      <p:sp>
        <p:nvSpPr>
          <p:cNvPr id="9123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Poor working conditions that result in potential injury </a:t>
            </a:r>
            <a:r>
              <a:rPr lang="en-US" altLang="ja-JP" dirty="0">
                <a:ea typeface="ＭＳ Ｐゴシック" charset="-128"/>
              </a:rPr>
              <a:t>or </a:t>
            </a:r>
            <a:r>
              <a:rPr lang="en-US" altLang="ja-JP" dirty="0" smtClean="0">
                <a:ea typeface="ＭＳ Ｐゴシック" charset="-128"/>
              </a:rPr>
              <a:t>illness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930518661"/>
              </p:ext>
            </p:extLst>
          </p:nvPr>
        </p:nvGraphicFramePr>
        <p:xfrm>
          <a:off x="4572000" y="2717800"/>
          <a:ext cx="3808413" cy="2997200"/>
        </p:xfrm>
        <a:graphic>
          <a:graphicData uri="http://schemas.openxmlformats.org/presentationml/2006/ole">
            <p:oleObj spid="_x0000_s77858" name="Clip" r:id="rId4" imgW="4000500" imgH="3148013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80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 smtClean="0"/>
              <a:t>Work-Related Exposure: Examples</a:t>
            </a:r>
            <a:endParaRPr lang="en-US" altLang="en-US" sz="3600" dirty="0"/>
          </a:p>
        </p:txBody>
      </p:sp>
      <p:sp>
        <p:nvSpPr>
          <p:cNvPr id="91443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Asbestosis</a:t>
            </a:r>
          </a:p>
          <a:p>
            <a:r>
              <a:rPr lang="en-US" altLang="en-US" dirty="0" smtClean="0">
                <a:ea typeface="ＭＳ Ｐゴシック" charset="-128"/>
              </a:rPr>
              <a:t>Asthma</a:t>
            </a:r>
          </a:p>
          <a:p>
            <a:r>
              <a:rPr lang="en-US" altLang="en-US" dirty="0" smtClean="0">
                <a:ea typeface="ＭＳ Ｐゴシック" charset="-128"/>
              </a:rPr>
              <a:t>Lung cancer</a:t>
            </a:r>
          </a:p>
          <a:p>
            <a:r>
              <a:rPr lang="en-US" altLang="en-US" dirty="0" smtClean="0">
                <a:ea typeface="ＭＳ Ｐゴシック" charset="-128"/>
              </a:rPr>
              <a:t>Agricultural accidents</a:t>
            </a:r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4" descr="bd0516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5780" y="2197618"/>
            <a:ext cx="3003614" cy="290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156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Outdoor Air </a:t>
            </a:r>
            <a:r>
              <a:rPr lang="en-US" altLang="en-US" dirty="0"/>
              <a:t>Quality</a:t>
            </a:r>
          </a:p>
        </p:txBody>
      </p:sp>
      <p:sp>
        <p:nvSpPr>
          <p:cNvPr id="91648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0386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The purity of the air and the presence of air pollution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13" descr="C:\Documents and Settings\Penny\Local Settings\Temporary Internet Files\Content.IE5\JBQQVWUB\MC90013263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3761746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580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Outdoor Air Quality: Examples</a:t>
            </a:r>
            <a:endParaRPr lang="en-US" altLang="en-US" dirty="0"/>
          </a:p>
        </p:txBody>
      </p:sp>
      <p:sp>
        <p:nvSpPr>
          <p:cNvPr id="91853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1148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Gaseous pollutants</a:t>
            </a:r>
          </a:p>
          <a:p>
            <a:r>
              <a:rPr lang="en-US" altLang="ja-JP" dirty="0" smtClean="0">
                <a:ea typeface="ＭＳ Ｐゴシック" charset="-128"/>
              </a:rPr>
              <a:t>Greenhouse effect</a:t>
            </a:r>
          </a:p>
          <a:p>
            <a:r>
              <a:rPr lang="en-US" altLang="ja-JP" dirty="0" smtClean="0">
                <a:ea typeface="ＭＳ Ｐゴシック" charset="-128"/>
              </a:rPr>
              <a:t>Destruction of the ozone layer</a:t>
            </a:r>
          </a:p>
          <a:p>
            <a:r>
              <a:rPr lang="en-US" altLang="ja-JP" dirty="0" smtClean="0">
                <a:ea typeface="ＭＳ Ｐゴシック" charset="-128"/>
              </a:rPr>
              <a:t>Aerial spraying of herbicides and pesticides</a:t>
            </a:r>
          </a:p>
          <a:p>
            <a:r>
              <a:rPr lang="en-US" altLang="ja-JP" dirty="0" smtClean="0">
                <a:ea typeface="ＭＳ Ｐゴシック" charset="-128"/>
              </a:rPr>
              <a:t>Acid rain </a:t>
            </a:r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4" descr="bd1043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66912"/>
            <a:ext cx="327660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7197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Healthy Home</a:t>
            </a:r>
            <a:endParaRPr lang="en-US" altLang="en-US" dirty="0"/>
          </a:p>
        </p:txBody>
      </p:sp>
      <p:sp>
        <p:nvSpPr>
          <p:cNvPr id="92467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The availability, safety, structural strength, cleanliness, and location of shelter, </a:t>
            </a:r>
            <a:r>
              <a:rPr lang="en-US" altLang="ja-JP" dirty="0" smtClean="0">
                <a:ea typeface="ＭＳ Ｐゴシック" charset="-128"/>
              </a:rPr>
              <a:t>and indoor air quality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4" descr="pe0264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800" y="2930741"/>
            <a:ext cx="3699621" cy="217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698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Healthy Home: Examples</a:t>
            </a:r>
            <a:endParaRPr lang="en-US" altLang="en-US" dirty="0"/>
          </a:p>
        </p:txBody>
      </p:sp>
      <p:sp>
        <p:nvSpPr>
          <p:cNvPr id="9267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Homelessness</a:t>
            </a:r>
          </a:p>
          <a:p>
            <a:r>
              <a:rPr lang="en-US" altLang="ja-JP" dirty="0" smtClean="0">
                <a:ea typeface="ＭＳ Ｐゴシック" charset="-128"/>
              </a:rPr>
              <a:t>Rodent and insect infestation</a:t>
            </a:r>
          </a:p>
          <a:p>
            <a:r>
              <a:rPr lang="en-US" altLang="ja-JP" dirty="0" smtClean="0">
                <a:ea typeface="ＭＳ Ｐゴシック" charset="-128"/>
              </a:rPr>
              <a:t>Poisoning from lead-based paint</a:t>
            </a:r>
          </a:p>
          <a:p>
            <a:r>
              <a:rPr lang="en-US" altLang="ja-JP" dirty="0" smtClean="0">
                <a:ea typeface="ＭＳ Ｐゴシック" charset="-128"/>
              </a:rPr>
              <a:t>Sick building syndrome</a:t>
            </a:r>
          </a:p>
          <a:p>
            <a:r>
              <a:rPr lang="en-US" altLang="ja-JP" dirty="0" smtClean="0">
                <a:ea typeface="ＭＳ Ｐゴシック" charset="-128"/>
              </a:rPr>
              <a:t>Unsafe neighborhoods</a:t>
            </a:r>
            <a:endParaRPr lang="en-US" altLang="en-US" dirty="0" smtClean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4" descr="PE0146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5433" y="2362200"/>
            <a:ext cx="2462767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483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8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Water Quality</a:t>
            </a:r>
          </a:p>
        </p:txBody>
      </p:sp>
      <p:sp>
        <p:nvSpPr>
          <p:cNvPr id="92058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8768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The availability, volume, mineral content levels, toxic chemical pollution, and pathogenic microorganism levels </a:t>
            </a:r>
          </a:p>
          <a:p>
            <a:r>
              <a:rPr lang="en-US" altLang="ja-JP" dirty="0" smtClean="0">
                <a:ea typeface="ＭＳ Ｐゴシック" charset="-128"/>
              </a:rPr>
              <a:t>The balance between water contaminants and existing capabilities to purify water for human use and plant and wildlife sustenance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20588" name="Picture 12" descr="C:\Documents and Settings\Penny\Local Settings\Temporary Internet Files\Content.IE5\UCV4BDVO\MC90023135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7993" y="2473399"/>
            <a:ext cx="2850207" cy="217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283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3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Water </a:t>
            </a:r>
            <a:r>
              <a:rPr lang="en-US" altLang="en-US" dirty="0" smtClean="0"/>
              <a:t>Quality: Examples</a:t>
            </a:r>
            <a:endParaRPr lang="en-US" altLang="en-US" dirty="0"/>
          </a:p>
        </p:txBody>
      </p:sp>
      <p:sp>
        <p:nvSpPr>
          <p:cNvPr id="92263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7912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Contamination of drinking supply by human waste</a:t>
            </a:r>
          </a:p>
          <a:p>
            <a:r>
              <a:rPr lang="en-US" altLang="ja-JP" dirty="0">
                <a:ea typeface="ＭＳ Ｐゴシック" charset="-128"/>
              </a:rPr>
              <a:t>Oil spills in the world’s waterways</a:t>
            </a:r>
          </a:p>
          <a:p>
            <a:r>
              <a:rPr lang="en-US" altLang="ja-JP" dirty="0">
                <a:ea typeface="ＭＳ Ｐゴシック" charset="-128"/>
              </a:rPr>
              <a:t>Pesticide or herbicide infiltration of ground water</a:t>
            </a:r>
          </a:p>
          <a:p>
            <a:r>
              <a:rPr lang="en-US" altLang="ja-JP" dirty="0">
                <a:ea typeface="ＭＳ Ｐゴシック" charset="-128"/>
              </a:rPr>
              <a:t>Aquifer contamination by industrial pollutants</a:t>
            </a:r>
          </a:p>
          <a:p>
            <a:r>
              <a:rPr lang="en-US" altLang="ja-JP" dirty="0">
                <a:ea typeface="ＭＳ Ｐゴシック" charset="-128"/>
              </a:rPr>
              <a:t>Heavy metal poisoning of fish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22632" name="Picture 8" descr="C:\Documents and Settings\Penny\Local Settings\Temporary Internet Files\Content.IE5\UCV4BDVO\MC90028761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974" y="2422237"/>
            <a:ext cx="2209426" cy="291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67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Food </a:t>
            </a:r>
            <a:r>
              <a:rPr lang="en-US" altLang="en-US" dirty="0" smtClean="0"/>
              <a:t>Safety</a:t>
            </a:r>
            <a:endParaRPr lang="en-US" altLang="en-US" dirty="0"/>
          </a:p>
        </p:txBody>
      </p:sp>
      <p:sp>
        <p:nvSpPr>
          <p:cNvPr id="9287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2672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Availability</a:t>
            </a:r>
            <a:r>
              <a:rPr lang="en-US" altLang="ja-JP" dirty="0">
                <a:ea typeface="ＭＳ Ｐゴシック" charset="-128"/>
              </a:rPr>
              <a:t>, </a:t>
            </a:r>
            <a:r>
              <a:rPr lang="en-US" altLang="ja-JP" dirty="0" smtClean="0">
                <a:ea typeface="ＭＳ Ｐゴシック" charset="-128"/>
              </a:rPr>
              <a:t>accessibility, and relative costs of healthy food free from contamination of harmful herbicides, pesticides, and bacteria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928773" name="Object 4"/>
          <p:cNvGraphicFramePr>
            <a:graphicFrameLocks noGrp="1" noChangeAspect="1"/>
          </p:cNvGraphicFramePr>
          <p:nvPr>
            <p:ph type="clipArt" sz="half" idx="4294967295"/>
            <p:extLst>
              <p:ext uri="{D42A27DB-BD31-4B8C-83A1-F6EECF244321}">
                <p14:modId xmlns:p14="http://schemas.microsoft.com/office/powerpoint/2010/main" xmlns="" val="3654018442"/>
              </p:ext>
            </p:extLst>
          </p:nvPr>
        </p:nvGraphicFramePr>
        <p:xfrm>
          <a:off x="5181600" y="2819400"/>
          <a:ext cx="3276600" cy="2974975"/>
        </p:xfrm>
        <a:graphic>
          <a:graphicData uri="http://schemas.openxmlformats.org/presentationml/2006/ole">
            <p:oleObj spid="_x0000_s78881" name="Clip" r:id="rId4" imgW="4043881" imgH="3390523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653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Food </a:t>
            </a:r>
            <a:r>
              <a:rPr lang="en-US" altLang="en-US" dirty="0" smtClean="0"/>
              <a:t>Safety: </a:t>
            </a:r>
            <a:r>
              <a:rPr lang="en-US" altLang="en-US" dirty="0"/>
              <a:t>Examples</a:t>
            </a:r>
          </a:p>
        </p:txBody>
      </p:sp>
      <p:sp>
        <p:nvSpPr>
          <p:cNvPr id="93082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1148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Malnutrition</a:t>
            </a:r>
          </a:p>
          <a:p>
            <a:r>
              <a:rPr lang="en-US" altLang="ja-JP" dirty="0">
                <a:ea typeface="ＭＳ Ｐゴシック" charset="-128"/>
              </a:rPr>
              <a:t>Bacterial food poisoning</a:t>
            </a:r>
          </a:p>
          <a:p>
            <a:r>
              <a:rPr lang="en-US" altLang="ja-JP" dirty="0">
                <a:ea typeface="ＭＳ Ｐゴシック" charset="-128"/>
              </a:rPr>
              <a:t>Food adulteration</a:t>
            </a:r>
          </a:p>
          <a:p>
            <a:r>
              <a:rPr lang="en-US" altLang="ja-JP" dirty="0">
                <a:ea typeface="ＭＳ Ｐゴシック" charset="-128"/>
              </a:rPr>
              <a:t>Disrupted food chains by ecosystem destruction</a:t>
            </a:r>
          </a:p>
          <a:p>
            <a:r>
              <a:rPr lang="en-US" altLang="ja-JP" dirty="0">
                <a:ea typeface="ＭＳ Ｐゴシック" charset="-128"/>
              </a:rPr>
              <a:t>Carcinogenic chemical food additives 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671810"/>
            <a:ext cx="2582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http://www.foodsafety.gov/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14-5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082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95800"/>
            <a:ext cx="39616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3836014"/>
            <a:ext cx="3526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FDA food safety campaign: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http://www.fightbac.org/safe-food-handling</a:t>
            </a:r>
          </a:p>
        </p:txBody>
      </p:sp>
      <p:pic>
        <p:nvPicPr>
          <p:cNvPr id="93082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1781" y="1676400"/>
            <a:ext cx="207593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5715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7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Waste </a:t>
            </a:r>
            <a:r>
              <a:rPr lang="en-US" altLang="en-US" dirty="0" smtClean="0"/>
              <a:t>Management</a:t>
            </a:r>
            <a:endParaRPr lang="en-US" altLang="en-US" dirty="0"/>
          </a:p>
        </p:txBody>
      </p:sp>
      <p:sp>
        <p:nvSpPr>
          <p:cNvPr id="93287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6482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The handling of waste </a:t>
            </a:r>
            <a:r>
              <a:rPr lang="en-US" altLang="ja-JP" dirty="0">
                <a:ea typeface="ＭＳ Ｐゴシック" charset="-128"/>
              </a:rPr>
              <a:t>materials resulting from </a:t>
            </a:r>
            <a:r>
              <a:rPr lang="en-US" altLang="ja-JP" dirty="0" smtClean="0">
                <a:ea typeface="ＭＳ Ｐゴシック" charset="-128"/>
              </a:rPr>
              <a:t>industry, municipal </a:t>
            </a:r>
            <a:r>
              <a:rPr lang="en-US" altLang="ja-JP" dirty="0">
                <a:ea typeface="ＭＳ Ｐゴシック" charset="-128"/>
              </a:rPr>
              <a:t>processes, </a:t>
            </a:r>
            <a:r>
              <a:rPr lang="en-US" altLang="ja-JP" dirty="0" smtClean="0">
                <a:ea typeface="ＭＳ Ｐゴシック" charset="-128"/>
              </a:rPr>
              <a:t>and human consumption as well as efforts </a:t>
            </a:r>
            <a:r>
              <a:rPr lang="en-US" altLang="ja-JP" dirty="0">
                <a:ea typeface="ＭＳ Ｐゴシック" charset="-128"/>
              </a:rPr>
              <a:t>to minimize waste </a:t>
            </a:r>
            <a:r>
              <a:rPr lang="en-US" altLang="ja-JP" dirty="0" smtClean="0">
                <a:ea typeface="ＭＳ Ｐゴシック" charset="-128"/>
              </a:rPr>
              <a:t>production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32869" name="Picture 9" descr="C:\Users\leakepen\AppData\Local\Microsoft\Windows\Temporary Internet Files\Content.IE5\I1DS8XGI\MCj0311308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317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071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Waste </a:t>
            </a:r>
            <a:r>
              <a:rPr lang="en-US" altLang="en-US" dirty="0" smtClean="0"/>
              <a:t>Management: Examples</a:t>
            </a:r>
            <a:endParaRPr lang="en-US" altLang="en-US" dirty="0"/>
          </a:p>
        </p:txBody>
      </p:sp>
      <p:sp>
        <p:nvSpPr>
          <p:cNvPr id="93491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105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Use of </a:t>
            </a:r>
            <a:r>
              <a:rPr lang="en-US" altLang="ja-JP" dirty="0" err="1" smtClean="0">
                <a:ea typeface="ＭＳ Ｐゴシック" charset="-128"/>
              </a:rPr>
              <a:t>nonbiodegradable</a:t>
            </a:r>
            <a:r>
              <a:rPr lang="en-US" altLang="ja-JP" dirty="0" smtClean="0">
                <a:ea typeface="ＭＳ Ｐゴシック" charset="-128"/>
              </a:rPr>
              <a:t> </a:t>
            </a:r>
            <a:r>
              <a:rPr lang="en-US" altLang="ja-JP" dirty="0">
                <a:ea typeface="ＭＳ Ｐゴシック" charset="-128"/>
              </a:rPr>
              <a:t>plastics</a:t>
            </a:r>
          </a:p>
          <a:p>
            <a:r>
              <a:rPr lang="en-US" altLang="ja-JP" dirty="0">
                <a:ea typeface="ＭＳ Ｐゴシック" charset="-128"/>
              </a:rPr>
              <a:t>Poorly designed solid waste dumps</a:t>
            </a:r>
          </a:p>
          <a:p>
            <a:r>
              <a:rPr lang="en-US" altLang="ja-JP" dirty="0">
                <a:ea typeface="ＭＳ Ｐゴシック" charset="-128"/>
              </a:rPr>
              <a:t>Inadequate sewage </a:t>
            </a:r>
            <a:r>
              <a:rPr lang="en-US" altLang="ja-JP" dirty="0" smtClean="0">
                <a:ea typeface="ＭＳ Ｐゴシック" charset="-128"/>
              </a:rPr>
              <a:t>systems</a:t>
            </a:r>
          </a:p>
          <a:p>
            <a:r>
              <a:rPr lang="en-US" altLang="ja-JP" dirty="0" smtClean="0">
                <a:ea typeface="ＭＳ Ｐゴシック" charset="-128"/>
              </a:rPr>
              <a:t>Transport and storage of hazardous waste</a:t>
            </a:r>
          </a:p>
          <a:p>
            <a:r>
              <a:rPr lang="en-US" altLang="ja-JP" dirty="0" smtClean="0">
                <a:ea typeface="ＭＳ Ｐゴシック" charset="-128"/>
              </a:rPr>
              <a:t>Illegal industrial dumping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34917" name="Picture 10" descr="C:\Users\leakepen\AppData\Local\Microsoft\Windows\Temporary Internet Files\Content.IE5\1095EV64\MCj0199273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362200"/>
            <a:ext cx="24384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3036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 smtClean="0"/>
              <a:t>Waste Management: Examples </a:t>
            </a:r>
            <a:r>
              <a:rPr lang="en-US" sz="3600" dirty="0"/>
              <a:t>(Cont.)</a:t>
            </a:r>
            <a:endParaRPr lang="en-US" altLang="en-US" sz="3600" dirty="0"/>
          </a:p>
        </p:txBody>
      </p:sp>
      <p:sp>
        <p:nvSpPr>
          <p:cNvPr id="93901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4102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Nuclear facility emissions</a:t>
            </a:r>
          </a:p>
          <a:p>
            <a:r>
              <a:rPr lang="en-US" altLang="ja-JP" dirty="0">
                <a:ea typeface="ＭＳ Ｐゴシック" charset="-128"/>
              </a:rPr>
              <a:t>Radioactive hazardous wastes</a:t>
            </a:r>
          </a:p>
          <a:p>
            <a:r>
              <a:rPr lang="en-US" altLang="ja-JP" dirty="0">
                <a:ea typeface="ＭＳ Ｐゴシック" charset="-128"/>
              </a:rPr>
              <a:t>Radon gas seepage in homes </a:t>
            </a:r>
            <a:r>
              <a:rPr lang="en-US" altLang="ja-JP" dirty="0" smtClean="0">
                <a:ea typeface="ＭＳ Ｐゴシック" charset="-128"/>
              </a:rPr>
              <a:t>and </a:t>
            </a:r>
            <a:r>
              <a:rPr lang="en-US" altLang="ja-JP" dirty="0">
                <a:ea typeface="ＭＳ Ｐゴシック" charset="-128"/>
              </a:rPr>
              <a:t>schools</a:t>
            </a:r>
          </a:p>
          <a:p>
            <a:r>
              <a:rPr lang="en-US" altLang="ja-JP" dirty="0">
                <a:ea typeface="ＭＳ Ｐゴシック" charset="-128"/>
              </a:rPr>
              <a:t>Nuclear testing</a:t>
            </a:r>
          </a:p>
          <a:p>
            <a:r>
              <a:rPr lang="en-US" altLang="ja-JP" dirty="0">
                <a:ea typeface="ＭＳ Ｐゴシック" charset="-128"/>
              </a:rPr>
              <a:t>Excessive exposure to x-rays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39013" name="Picture 7" descr="C:\Users\leakepen\AppData\Local\Microsoft\Windows\Temporary Internet Files\Content.IE5\ARG84GKV\MCj0434729000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3517" y="2449717"/>
            <a:ext cx="2263366" cy="22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25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Effects of Environmental Hazards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7078" y="5715000"/>
            <a:ext cx="813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14-6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Environmental Protection Agency: Air Pollution and Health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Risk.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http://www.epa.gov/ttnatw01/3_90_022.html. Retrieved March 27,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2013.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764" y="1600200"/>
            <a:ext cx="7026188" cy="370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327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 smtClean="0"/>
              <a:t>Emerging Issues in Environmental Health</a:t>
            </a:r>
            <a:endParaRPr lang="en-US" altLang="en-US" sz="3600" dirty="0"/>
          </a:p>
        </p:txBody>
      </p:sp>
      <p:sp>
        <p:nvSpPr>
          <p:cNvPr id="94515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Environmental public health infrastructure</a:t>
            </a:r>
          </a:p>
          <a:p>
            <a:r>
              <a:rPr lang="en-US" altLang="en-US" dirty="0" smtClean="0"/>
              <a:t>Natural disasters</a:t>
            </a:r>
          </a:p>
          <a:p>
            <a:r>
              <a:rPr lang="en-US" altLang="en-US" dirty="0" smtClean="0"/>
              <a:t>Global climate change</a:t>
            </a:r>
          </a:p>
          <a:p>
            <a:r>
              <a:rPr lang="en-US" altLang="en-US" dirty="0" smtClean="0"/>
              <a:t>Ozone depletion</a:t>
            </a:r>
          </a:p>
          <a:p>
            <a:r>
              <a:rPr lang="en-US" altLang="en-US" dirty="0" smtClean="0"/>
              <a:t>Fossil fuel </a:t>
            </a:r>
            <a:r>
              <a:rPr lang="en-US" altLang="en-US" dirty="0"/>
              <a:t>b</a:t>
            </a:r>
            <a:r>
              <a:rPr lang="en-US" altLang="en-US" dirty="0" smtClean="0"/>
              <a:t>urning</a:t>
            </a:r>
          </a:p>
          <a:p>
            <a:r>
              <a:rPr lang="en-US" altLang="en-US" dirty="0" smtClean="0"/>
              <a:t>Marine dumping</a:t>
            </a:r>
          </a:p>
          <a:p>
            <a:r>
              <a:rPr lang="en-US" altLang="en-US" dirty="0" smtClean="0"/>
              <a:t>Active land mine abandonment in war-torn areas</a:t>
            </a:r>
          </a:p>
          <a:p>
            <a:r>
              <a:rPr lang="en-US" altLang="en-US" dirty="0" smtClean="0"/>
              <a:t>Destruction of tropical rain forests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713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Critical Community </a:t>
            </a:r>
            <a:r>
              <a:rPr lang="en-US" altLang="en-US" sz="3600" dirty="0" smtClean="0"/>
              <a:t>Health Nursing </a:t>
            </a:r>
            <a:r>
              <a:rPr lang="en-US" altLang="en-US" sz="3600" dirty="0"/>
              <a:t>Practice</a:t>
            </a:r>
          </a:p>
        </p:txBody>
      </p:sp>
      <p:sp>
        <p:nvSpPr>
          <p:cNvPr id="94720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 smtClean="0">
                <a:ea typeface="ＭＳ Ｐゴシック" charset="-128"/>
              </a:rPr>
              <a:t>Approach environmental health at the </a:t>
            </a:r>
            <a:r>
              <a:rPr lang="en-US" altLang="ja-JP" u="sng" dirty="0" smtClean="0">
                <a:ea typeface="ＭＳ Ｐゴシック" charset="-128"/>
              </a:rPr>
              <a:t>population</a:t>
            </a:r>
            <a:r>
              <a:rPr lang="en-US" altLang="ja-JP" dirty="0" smtClean="0">
                <a:ea typeface="ＭＳ Ｐゴシック" charset="-128"/>
              </a:rPr>
              <a:t> level</a:t>
            </a:r>
          </a:p>
          <a:p>
            <a:r>
              <a:rPr lang="en-US" altLang="ja-JP" dirty="0" smtClean="0">
                <a:ea typeface="ＭＳ Ｐゴシック" charset="-128"/>
              </a:rPr>
              <a:t>Take </a:t>
            </a:r>
            <a:r>
              <a:rPr lang="en-US" altLang="ja-JP" dirty="0">
                <a:ea typeface="ＭＳ Ｐゴシック" charset="-128"/>
              </a:rPr>
              <a:t>a stand; advocate for change</a:t>
            </a:r>
          </a:p>
          <a:p>
            <a:r>
              <a:rPr lang="en-US" altLang="ja-JP" dirty="0">
                <a:ea typeface="ＭＳ Ｐゴシック" charset="-128"/>
              </a:rPr>
              <a:t>Ask critical questions</a:t>
            </a:r>
          </a:p>
          <a:p>
            <a:r>
              <a:rPr lang="en-US" altLang="ja-JP" dirty="0">
                <a:ea typeface="ＭＳ Ｐゴシック" charset="-128"/>
              </a:rPr>
              <a:t>Facilitate community involvement</a:t>
            </a:r>
          </a:p>
          <a:p>
            <a:r>
              <a:rPr lang="en-US" altLang="ja-JP" dirty="0">
                <a:ea typeface="ＭＳ Ｐゴシック" charset="-128"/>
              </a:rPr>
              <a:t>Form coalitions</a:t>
            </a:r>
          </a:p>
          <a:p>
            <a:r>
              <a:rPr lang="en-US" altLang="ja-JP" dirty="0">
                <a:ea typeface="ＭＳ Ｐゴシック" charset="-128"/>
              </a:rPr>
              <a:t>Using collective strategies  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947205" name="Picture 1" descr="C:\Users\leakepen\AppData\Local\Microsoft\Windows\Temporary Internet Files\Content.IE5\DTUWK8B5\MPj0437185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00400"/>
            <a:ext cx="23622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75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3097</TotalTime>
  <Words>1312</Words>
  <Application>Microsoft Office PowerPoint</Application>
  <PresentationFormat>Letter Paper (8.5x11 in)</PresentationFormat>
  <Paragraphs>177</Paragraphs>
  <Slides>26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3_Office Theme</vt:lpstr>
      <vt:lpstr>Clip</vt:lpstr>
      <vt:lpstr>Chapter 14</vt:lpstr>
      <vt:lpstr>Environmental Health Is … </vt:lpstr>
      <vt:lpstr>Environmental Health</vt:lpstr>
      <vt:lpstr>Using a Critical Theory Approach </vt:lpstr>
      <vt:lpstr>Benefits of an Environmental Health History</vt:lpstr>
      <vt:lpstr>I PREPARE  Environmental Exposure History</vt:lpstr>
      <vt:lpstr>Slide 7</vt:lpstr>
      <vt:lpstr>Areas of Environmental Health</vt:lpstr>
      <vt:lpstr>Built Environment</vt:lpstr>
      <vt:lpstr>Built Environment: Examples</vt:lpstr>
      <vt:lpstr>Work-Related Exposure</vt:lpstr>
      <vt:lpstr>Work-Related Exposure: Examples</vt:lpstr>
      <vt:lpstr>Outdoor Air Quality</vt:lpstr>
      <vt:lpstr>Outdoor Air Quality: Examples</vt:lpstr>
      <vt:lpstr>Healthy Home</vt:lpstr>
      <vt:lpstr>Healthy Home: Examples</vt:lpstr>
      <vt:lpstr>Water Quality</vt:lpstr>
      <vt:lpstr>Water Quality: Examples</vt:lpstr>
      <vt:lpstr>Food Safety</vt:lpstr>
      <vt:lpstr>Food Safety: Examples</vt:lpstr>
      <vt:lpstr>Waste Management</vt:lpstr>
      <vt:lpstr>Waste Management: Examples</vt:lpstr>
      <vt:lpstr>Waste Management: Examples (Cont.)</vt:lpstr>
      <vt:lpstr>Effects of Environmental Hazards</vt:lpstr>
      <vt:lpstr>Emerging Issues in Environmental Health</vt:lpstr>
      <vt:lpstr>Critical Community Health Nursing Practice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330</cp:revision>
  <cp:lastPrinted>2000-11-30T21:12:40Z</cp:lastPrinted>
  <dcterms:created xsi:type="dcterms:W3CDTF">2000-10-10T03:44:32Z</dcterms:created>
  <dcterms:modified xsi:type="dcterms:W3CDTF">2014-09-05T05:32:02Z</dcterms:modified>
</cp:coreProperties>
</file>