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75" r:id="rId21"/>
    <p:sldId id="276" r:id="rId22"/>
    <p:sldId id="277" r:id="rId23"/>
    <p:sldId id="278" r:id="rId24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1" clrIdx="1"/>
  <p:cmAuthor id="2" name="Author" initials="AU" lastIdx="3" clrIdx="2"/>
  <p:cmAuthor id="3" name="Acer" initials="A" lastIdx="1" clrIdx="3"/>
  <p:cmAuthor id="4" name="Jenn Shropshire" initials="JS" lastIdx="4" clrIdx="4"/>
  <p:cmAuthor id="5" name="Editor" initials="EN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8305" autoAdjust="0"/>
  </p:normalViewPr>
  <p:slideViewPr>
    <p:cSldViewPr>
      <p:cViewPr varScale="1">
        <p:scale>
          <a:sx n="69" d="100"/>
          <a:sy n="69" d="100"/>
        </p:scale>
        <p:origin x="-1764" y="-108"/>
      </p:cViewPr>
      <p:guideLst>
        <p:guide orient="horz" pos="4032"/>
        <p:guide orient="horz" pos="288"/>
        <p:guide orient="horz" pos="960"/>
        <p:guide orient="horz" pos="1056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82232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Chapter 4</a:t>
            </a:r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13125"/>
            <a:ext cx="7772400" cy="625475"/>
          </a:xfrm>
          <a:ln w="9525"/>
        </p:spPr>
        <p:txBody>
          <a:bodyPr lIns="92075" tIns="46038" rIns="92075" bIns="46038"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en-US" altLang="en-US" sz="3000" dirty="0"/>
              <a:t>Health Promotion </a:t>
            </a:r>
            <a:r>
              <a:rPr lang="en-US" altLang="en-US" sz="3000" dirty="0" smtClean="0"/>
              <a:t>and Risk Reduction</a:t>
            </a:r>
            <a:r>
              <a:rPr lang="en-US" altLang="ja-JP" sz="3000" dirty="0">
                <a:ea typeface="ＭＳ Ｐゴシック" charset="-128"/>
              </a:rPr>
              <a:t/>
            </a:r>
            <a:br>
              <a:rPr lang="en-US" altLang="ja-JP" sz="3000" dirty="0">
                <a:ea typeface="ＭＳ Ｐゴシック" charset="-128"/>
              </a:rPr>
            </a:br>
            <a:endParaRPr lang="en-US" altLang="en-US" sz="3000" dirty="0">
              <a:ea typeface="ＭＳ Ｐゴシック" charset="-128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14400" y="6477000"/>
            <a:ext cx="716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en-US" sz="1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  <a:endParaRPr lang="en-GB" alt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Health Promotion Is…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27955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…any combination of health education and related organizational, economic, and environmental supports for behavior of individuals, groups, or communities conducive to health (Green &amp; </a:t>
            </a:r>
            <a:r>
              <a:rPr lang="en-US" altLang="en-US" dirty="0" err="1" smtClean="0"/>
              <a:t>Kreuter</a:t>
            </a:r>
            <a:r>
              <a:rPr lang="en-US" altLang="en-US" dirty="0" smtClean="0"/>
              <a:t>, 1991)</a:t>
            </a:r>
          </a:p>
          <a:p>
            <a:pPr eaLnBrk="1" hangingPunct="1"/>
            <a:r>
              <a:rPr lang="en-US" altLang="en-US" dirty="0" smtClean="0"/>
              <a:t>…that which is motivated by the desire to increase well-being and to reach the best possible health potential (Parse, 1990)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Health Protection </a:t>
            </a:r>
            <a:r>
              <a:rPr lang="en-US" dirty="0" smtClean="0">
                <a:latin typeface="+mj-lt"/>
                <a:ea typeface="+mj-ea"/>
                <a:cs typeface="+mj-cs"/>
              </a:rPr>
              <a:t>Is …</a:t>
            </a:r>
            <a:r>
              <a:rPr lang="en-US" dirty="0"/>
              <a:t>(Cont.)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28160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… those behaviors in which one engages with the specific intent to prevent disease, detect disease in the early stages, or </a:t>
            </a:r>
            <a:r>
              <a:rPr lang="en-US" altLang="en-US" dirty="0" smtClean="0"/>
              <a:t>maximize </a:t>
            </a:r>
            <a:r>
              <a:rPr lang="en-US" altLang="en-US" dirty="0"/>
              <a:t>health within the constraints of disease (Parse, 1990)</a:t>
            </a:r>
          </a:p>
          <a:p>
            <a:pPr eaLnBrk="1" hangingPunct="1"/>
            <a:r>
              <a:rPr lang="en-US" altLang="en-US" dirty="0"/>
              <a:t>… an important step in maintaining </a:t>
            </a:r>
            <a:r>
              <a:rPr lang="en-US" altLang="en-US" dirty="0" smtClean="0"/>
              <a:t>health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Defining Health</a:t>
            </a:r>
          </a:p>
        </p:txBody>
      </p:sp>
      <p:sp>
        <p:nvSpPr>
          <p:cNvPr id="28365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The way health is defined has shifted from a focus on the curative model, to a focus on multidimensional aspects such as the social, cultural, and environmental facets of life and health (Benson, 1996)</a:t>
            </a:r>
          </a:p>
          <a:p>
            <a:pPr eaLnBrk="1" hangingPunct="1"/>
            <a:r>
              <a:rPr lang="en-US" altLang="en-US" dirty="0"/>
              <a:t>Health is viewed not only as an important goal, but as a resource for living (WHO, 1986)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239000" cy="1066800"/>
          </a:xfrm>
        </p:spPr>
        <p:txBody>
          <a:bodyPr/>
          <a:lstStyle/>
          <a:p>
            <a:pPr eaLnBrk="1" hangingPunct="1"/>
            <a:r>
              <a:rPr lang="en-US" altLang="en-US" i="1" dirty="0" smtClean="0"/>
              <a:t>Healthy People 2020 </a:t>
            </a:r>
            <a:r>
              <a:rPr lang="en-US" altLang="en-US" dirty="0" smtClean="0"/>
              <a:t>…</a:t>
            </a:r>
            <a:endParaRPr lang="en-US" altLang="en-US" dirty="0"/>
          </a:p>
        </p:txBody>
      </p:sp>
      <p:sp>
        <p:nvSpPr>
          <p:cNvPr id="28570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… is the health promotion initiative for the nation.</a:t>
            </a:r>
          </a:p>
          <a:p>
            <a:pPr eaLnBrk="1" hangingPunct="1"/>
            <a:r>
              <a:rPr lang="en-US" altLang="en-US" dirty="0"/>
              <a:t>… challenges individuals, communities, and professionals … to take specific steps to ensure that good health, as well as long life, are enjoyed by all.</a:t>
            </a:r>
            <a:r>
              <a:rPr lang="en-US" altLang="en-US" sz="2400" dirty="0"/>
              <a:t> </a:t>
            </a:r>
            <a:endParaRPr lang="en-US" altLang="en-US" sz="2400" dirty="0">
              <a:cs typeface="Arial" charset="0"/>
            </a:endParaRPr>
          </a:p>
          <a:p>
            <a:pPr marL="0" indent="0" algn="r" eaLnBrk="1" hangingPunct="1">
              <a:buFont typeface="Wingdings 2" pitchFamily="18" charset="2"/>
              <a:buNone/>
            </a:pPr>
            <a:r>
              <a:rPr lang="en-US" altLang="en-US" sz="2000" dirty="0">
                <a:cs typeface="Arial" charset="0"/>
              </a:rPr>
              <a:t>– </a:t>
            </a:r>
            <a:r>
              <a:rPr lang="en-US" altLang="en-US" sz="2000" dirty="0"/>
              <a:t>U.S. Department of Health and </a:t>
            </a: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>Human </a:t>
            </a:r>
            <a:r>
              <a:rPr lang="en-US" altLang="en-US" sz="2000" dirty="0"/>
              <a:t>Services, </a:t>
            </a:r>
            <a:r>
              <a:rPr lang="en-US" altLang="en-US" sz="2000" dirty="0" smtClean="0"/>
              <a:t>2012</a:t>
            </a:r>
            <a:endParaRPr lang="en-US" alt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2" descr="Healthy Peo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38876"/>
            <a:ext cx="2019322" cy="95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54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z="3600" i="1" dirty="0" smtClean="0"/>
              <a:t>Healthy </a:t>
            </a:r>
            <a:r>
              <a:rPr lang="en-US" altLang="en-US" sz="3600" i="1" dirty="0"/>
              <a:t>People </a:t>
            </a:r>
            <a:r>
              <a:rPr lang="en-US" altLang="en-US" sz="3600" i="1" dirty="0" smtClean="0"/>
              <a:t>2020 </a:t>
            </a:r>
            <a:r>
              <a:rPr lang="en-US" altLang="en-US" sz="3600" dirty="0"/>
              <a:t>…</a:t>
            </a:r>
            <a:r>
              <a:rPr lang="en-US" altLang="en-US" sz="3600" i="1" dirty="0" smtClean="0"/>
              <a:t/>
            </a:r>
            <a:br>
              <a:rPr lang="en-US" altLang="en-US" sz="3600" i="1" dirty="0" smtClean="0"/>
            </a:br>
            <a:r>
              <a:rPr lang="en-US" sz="3600" dirty="0" smtClean="0"/>
              <a:t>(Cont</a:t>
            </a:r>
            <a:r>
              <a:rPr lang="en-US" sz="3600" dirty="0"/>
              <a:t>.)</a:t>
            </a:r>
            <a:endParaRPr lang="en-US" altLang="en-US" sz="3600" dirty="0"/>
          </a:p>
        </p:txBody>
      </p:sp>
      <p:sp>
        <p:nvSpPr>
          <p:cNvPr id="287752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Broad goals</a:t>
            </a:r>
          </a:p>
          <a:p>
            <a:pPr lvl="1" eaLnBrk="1" hangingPunct="1"/>
            <a:r>
              <a:rPr lang="en-US" dirty="0" smtClean="0"/>
              <a:t>A</a:t>
            </a:r>
            <a:r>
              <a:rPr lang="en-US" dirty="0" smtClean="0">
                <a:latin typeface="+mn-lt"/>
              </a:rPr>
              <a:t>ttain high-quality</a:t>
            </a:r>
            <a:r>
              <a:rPr lang="en-US" dirty="0">
                <a:latin typeface="+mn-lt"/>
              </a:rPr>
              <a:t>, longer lives free of preventable disease, disability, injury, and premature </a:t>
            </a:r>
            <a:r>
              <a:rPr lang="en-US" dirty="0" smtClean="0">
                <a:latin typeface="+mn-lt"/>
              </a:rPr>
              <a:t>death. </a:t>
            </a:r>
          </a:p>
          <a:p>
            <a:pPr lvl="1" eaLnBrk="1" hangingPunct="1"/>
            <a:r>
              <a:rPr lang="en-US" dirty="0" smtClean="0"/>
              <a:t>A</a:t>
            </a:r>
            <a:r>
              <a:rPr lang="en-US" dirty="0" smtClean="0">
                <a:latin typeface="+mn-lt"/>
              </a:rPr>
              <a:t>chieve </a:t>
            </a:r>
            <a:r>
              <a:rPr lang="en-US" dirty="0">
                <a:latin typeface="+mn-lt"/>
              </a:rPr>
              <a:t>high equity, eliminate </a:t>
            </a:r>
            <a:r>
              <a:rPr lang="en-US" dirty="0" smtClean="0">
                <a:latin typeface="+mn-lt"/>
              </a:rPr>
              <a:t>disparities, </a:t>
            </a:r>
            <a:r>
              <a:rPr lang="en-US" dirty="0">
                <a:latin typeface="+mn-lt"/>
              </a:rPr>
              <a:t>and improve the health of all </a:t>
            </a:r>
            <a:r>
              <a:rPr lang="en-US" dirty="0" smtClean="0">
                <a:latin typeface="+mn-lt"/>
              </a:rPr>
              <a:t>groups. </a:t>
            </a:r>
          </a:p>
          <a:p>
            <a:pPr lvl="1" eaLnBrk="1" hangingPunct="1"/>
            <a:r>
              <a:rPr lang="en-US" dirty="0" smtClean="0"/>
              <a:t>C</a:t>
            </a:r>
            <a:r>
              <a:rPr lang="en-US" dirty="0" smtClean="0">
                <a:latin typeface="+mn-lt"/>
              </a:rPr>
              <a:t>reate </a:t>
            </a:r>
            <a:r>
              <a:rPr lang="en-US" dirty="0">
                <a:latin typeface="+mn-lt"/>
              </a:rPr>
              <a:t>social and physical environments that promote good health for </a:t>
            </a:r>
            <a:r>
              <a:rPr lang="en-US" dirty="0" smtClean="0">
                <a:latin typeface="+mn-lt"/>
              </a:rPr>
              <a:t>all.</a:t>
            </a:r>
          </a:p>
          <a:p>
            <a:pPr lvl="1" eaLnBrk="1" hangingPunct="1"/>
            <a:r>
              <a:rPr lang="en-US" dirty="0" smtClean="0"/>
              <a:t>P</a:t>
            </a:r>
            <a:r>
              <a:rPr lang="en-US" dirty="0" smtClean="0">
                <a:latin typeface="+mn-lt"/>
              </a:rPr>
              <a:t>romote </a:t>
            </a:r>
            <a:r>
              <a:rPr lang="en-US" dirty="0">
                <a:latin typeface="+mn-lt"/>
              </a:rPr>
              <a:t>quality of life, healthy development, and healthy behaviors across all life </a:t>
            </a:r>
            <a:r>
              <a:rPr lang="en-US" dirty="0" smtClean="0">
                <a:latin typeface="+mn-lt"/>
              </a:rPr>
              <a:t>stages.</a:t>
            </a:r>
            <a:endParaRPr lang="en-US" altLang="en-US" dirty="0">
              <a:effectLst/>
            </a:endParaRPr>
          </a:p>
          <a:p>
            <a:pPr lvl="1" algn="r"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2" descr="Healthy Peo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2271" y="381000"/>
            <a:ext cx="1999329" cy="94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Determinants of Health</a:t>
            </a:r>
          </a:p>
        </p:txBody>
      </p:sp>
      <p:sp>
        <p:nvSpPr>
          <p:cNvPr id="28979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495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Biology</a:t>
            </a:r>
            <a:endParaRPr lang="en-US" dirty="0">
              <a:latin typeface="+mn-lt"/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Behaviors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Social environment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Physical environment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Policies and interventions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Access to </a:t>
            </a:r>
            <a:r>
              <a:rPr lang="en-US" dirty="0" smtClean="0">
                <a:latin typeface="+mn-lt"/>
                <a:ea typeface="+mn-ea"/>
                <a:cs typeface="+mn-cs"/>
              </a:rPr>
              <a:t>high-quality </a:t>
            </a:r>
            <a:r>
              <a:rPr lang="en-US" dirty="0">
                <a:latin typeface="+mn-lt"/>
                <a:ea typeface="+mn-ea"/>
                <a:cs typeface="+mn-cs"/>
              </a:rPr>
              <a:t>health care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46" name="Picture 2" descr="C:\Users\leakepen\AppData\Local\Microsoft\Windows\Temporary Internet Files\Content.IE5\DTUWK8B5\MPj0446488000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34290"/>
            <a:ext cx="3185361" cy="212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6356608"/>
              </p:ext>
            </p:extLst>
          </p:nvPr>
        </p:nvGraphicFramePr>
        <p:xfrm>
          <a:off x="5334000" y="3998173"/>
          <a:ext cx="3185361" cy="2206473"/>
        </p:xfrm>
        <a:graphic>
          <a:graphicData uri="http://schemas.openxmlformats.org/presentationml/2006/ole">
            <p:oleObj spid="_x0000_s10309" name="Image" r:id="rId5" imgW="3035557" imgH="210259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610592"/>
              </p:ext>
            </p:extLst>
          </p:nvPr>
        </p:nvGraphicFramePr>
        <p:xfrm>
          <a:off x="927545" y="533400"/>
          <a:ext cx="7530655" cy="5215464"/>
        </p:xfrm>
        <a:graphic>
          <a:graphicData uri="http://schemas.openxmlformats.org/presentationml/2006/ole">
            <p:oleObj spid="_x0000_s68674" name="Image" r:id="rId3" imgW="3035557" imgH="210259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57150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4-1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From U.S.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Department of Health and Human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72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Theories in Health Promotion</a:t>
            </a:r>
          </a:p>
        </p:txBody>
      </p:sp>
      <p:sp>
        <p:nvSpPr>
          <p:cNvPr id="29184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Pender’s Health Promotion Model (HPM)</a:t>
            </a:r>
          </a:p>
          <a:p>
            <a:pPr eaLnBrk="1" hangingPunct="1"/>
            <a:r>
              <a:rPr lang="en-US" altLang="en-US" dirty="0"/>
              <a:t>Health Belief Model (HBM)</a:t>
            </a:r>
          </a:p>
          <a:p>
            <a:pPr eaLnBrk="1" hangingPunct="1"/>
            <a:r>
              <a:rPr lang="en-US" altLang="en-US" dirty="0" err="1"/>
              <a:t>Transtheoretical</a:t>
            </a:r>
            <a:r>
              <a:rPr lang="en-US" altLang="en-US" dirty="0"/>
              <a:t> Model (TTM) </a:t>
            </a:r>
          </a:p>
          <a:p>
            <a:pPr eaLnBrk="1" hangingPunct="1"/>
            <a:r>
              <a:rPr lang="en-US" altLang="en-US" dirty="0"/>
              <a:t>Theory of Reasoned Action (TRA)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270" name="Picture 2" descr="C:\Users\leakepen\AppData\Local\Microsoft\Windows\Temporary Internet Files\Content.IE5\DTUWK8B5\MPj0443711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581400"/>
            <a:ext cx="147796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Risk and Health</a:t>
            </a:r>
          </a:p>
        </p:txBody>
      </p:sp>
      <p:sp>
        <p:nvSpPr>
          <p:cNvPr id="29389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Risk is </a:t>
            </a:r>
            <a:r>
              <a:rPr lang="en-US" dirty="0">
                <a:latin typeface="+mn-lt"/>
                <a:ea typeface="+mn-ea"/>
                <a:cs typeface="+mn-cs"/>
              </a:rPr>
              <a:t>“the probability that a specific event will occur in a given time frame” (</a:t>
            </a:r>
            <a:r>
              <a:rPr lang="en-US" dirty="0" err="1">
                <a:latin typeface="+mn-lt"/>
                <a:ea typeface="+mn-ea"/>
                <a:cs typeface="+mn-cs"/>
              </a:rPr>
              <a:t>Oleckno</a:t>
            </a:r>
            <a:r>
              <a:rPr lang="en-US" dirty="0">
                <a:latin typeface="+mn-lt"/>
                <a:ea typeface="+mn-ea"/>
                <a:cs typeface="+mn-cs"/>
              </a:rPr>
              <a:t>, 2002</a:t>
            </a:r>
            <a:r>
              <a:rPr lang="en-US" dirty="0" smtClean="0">
                <a:latin typeface="+mn-lt"/>
                <a:ea typeface="+mn-ea"/>
                <a:cs typeface="+mn-cs"/>
              </a:rPr>
              <a:t>).</a:t>
            </a:r>
            <a:endParaRPr lang="en-US" dirty="0">
              <a:latin typeface="+mn-lt"/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 risk factor is an exposure that is associated with a disease (</a:t>
            </a:r>
            <a:r>
              <a:rPr lang="en-US" dirty="0" err="1">
                <a:latin typeface="+mn-lt"/>
                <a:ea typeface="+mn-ea"/>
                <a:cs typeface="+mn-cs"/>
              </a:rPr>
              <a:t>Friis</a:t>
            </a:r>
            <a:r>
              <a:rPr lang="en-US" dirty="0">
                <a:latin typeface="+mn-lt"/>
                <a:ea typeface="+mn-ea"/>
                <a:cs typeface="+mn-cs"/>
              </a:rPr>
              <a:t> &amp; Sellers, 2004</a:t>
            </a:r>
            <a:r>
              <a:rPr lang="en-US" dirty="0" smtClean="0">
                <a:latin typeface="+mn-lt"/>
                <a:ea typeface="+mn-ea"/>
                <a:cs typeface="+mn-cs"/>
              </a:rPr>
              <a:t>).</a:t>
            </a:r>
          </a:p>
          <a:p>
            <a:pPr marL="0" indent="0" eaLnBrk="1" hangingPunct="1">
              <a:buNone/>
              <a:defRPr/>
            </a:pPr>
            <a:endParaRPr lang="en-US" dirty="0" smtClean="0">
              <a:latin typeface="+mn-lt"/>
              <a:ea typeface="+mn-ea"/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b="1" dirty="0" smtClean="0"/>
              <a:t>Risk Assessment </a:t>
            </a:r>
            <a:r>
              <a:rPr lang="en-US" dirty="0">
                <a:latin typeface="+mn-lt"/>
                <a:ea typeface="+mn-ea"/>
                <a:cs typeface="+mn-cs"/>
              </a:rPr>
              <a:t>is a systematic way of distinguishing the risks posed by potentially harmful exposures.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50" name="Rectangle 1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Steps in Risk Assessment</a:t>
            </a:r>
          </a:p>
        </p:txBody>
      </p:sp>
      <p:sp>
        <p:nvSpPr>
          <p:cNvPr id="295951" name="Rectangle 15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Hazard identification 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Risk description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Exposure assessment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Risk </a:t>
            </a:r>
            <a:r>
              <a:rPr lang="en-US" dirty="0" smtClean="0">
                <a:latin typeface="+mn-lt"/>
                <a:ea typeface="+mn-ea"/>
                <a:cs typeface="+mn-cs"/>
              </a:rPr>
              <a:t>estimation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3318" name="Picture 2" descr="C:\Users\leakepen\AppData\Local\Microsoft\Windows\Temporary Internet Files\Content.IE5\M827Q9I7\MPj0444249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52800"/>
            <a:ext cx="13652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3" descr="C:\Users\leakepen\AppData\Local\Microsoft\Windows\Temporary Internet Files\Content.IE5\DTUWK8B5\MPj0439299000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28800"/>
            <a:ext cx="13716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4" descr="C:\Users\leakepen\AppData\Local\Microsoft\Windows\Temporary Internet Files\Content.IE5\I1DS8XGI\MPj04074910000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463" y="4800600"/>
            <a:ext cx="10668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 descr="C:\Users\leakepen\AppData\Local\Microsoft\Windows\Temporary Internet Files\Content.IE5\I1DS8XGI\MPj04439840000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343400"/>
            <a:ext cx="10890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8" descr="C:\Users\leakepen\AppData\Local\Microsoft\Windows\Temporary Internet Files\Content.IE5\ARG84GKV\MPj04440080000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5563" y="4648200"/>
            <a:ext cx="10683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9" descr="C:\Users\leakepen\AppData\Local\Microsoft\Windows\Temporary Internet Files\Content.IE5\DTUWK8B5\MPj04435070000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257800"/>
            <a:ext cx="14954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1" descr="C:\Users\leakepen\AppData\Local\Microsoft\Windows\Temporary Internet Files\Content.IE5\M827Q9I7\MPj04464850000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800600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2" descr="C:\Users\leakepen\AppData\Local\Microsoft\Windows\Temporary Internet Files\Content.IE5\DTUWK8B5\MPj04393160000[1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3" descr="C:\Users\leakepen\AppData\Local\Microsoft\Windows\Temporary Internet Files\Content.IE5\DTUWK8B5\MPj04228020000[1]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8336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Risk Assessment</a:t>
            </a:r>
          </a:p>
        </p:txBody>
      </p:sp>
      <p:sp>
        <p:nvSpPr>
          <p:cNvPr id="2979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257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Modifiable risks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Individual has control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Examples: smoking, </a:t>
            </a:r>
            <a:r>
              <a:rPr lang="en-US" dirty="0" smtClean="0">
                <a:latin typeface="+mn-lt"/>
              </a:rPr>
              <a:t>lifestyle, eating habits, activities</a:t>
            </a:r>
            <a:endParaRPr lang="en-US" dirty="0">
              <a:latin typeface="+mn-lt"/>
            </a:endParaRPr>
          </a:p>
          <a:p>
            <a:pPr eaLnBrk="1" hangingPunct="1">
              <a:defRPr/>
            </a:pPr>
            <a:r>
              <a:rPr lang="en-US" dirty="0" err="1">
                <a:latin typeface="+mn-lt"/>
                <a:ea typeface="+mn-ea"/>
                <a:cs typeface="+mn-cs"/>
              </a:rPr>
              <a:t>Nonmodifiable</a:t>
            </a:r>
            <a:r>
              <a:rPr lang="en-US" dirty="0">
                <a:latin typeface="+mn-lt"/>
                <a:ea typeface="+mn-ea"/>
                <a:cs typeface="+mn-cs"/>
              </a:rPr>
              <a:t> risks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Individual has little or no control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Examples: genetics, gender, </a:t>
            </a:r>
            <a:r>
              <a:rPr lang="en-US" dirty="0" smtClean="0">
                <a:latin typeface="+mn-lt"/>
              </a:rPr>
              <a:t>age, environmental </a:t>
            </a:r>
            <a:r>
              <a:rPr lang="en-US" dirty="0">
                <a:latin typeface="+mn-lt"/>
              </a:rPr>
              <a:t>exposure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4342" name="Picture 2" descr="C:\Users\leakepen\AppData\Local\Microsoft\Windows\Temporary Internet Files\Content.IE5\I1DS8XGI\MPj0442809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49392"/>
            <a:ext cx="2003384" cy="30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943600" cy="4724400"/>
          </a:xfrm>
        </p:spPr>
        <p:txBody>
          <a:bodyPr/>
          <a:lstStyle/>
          <a:p>
            <a:r>
              <a:rPr lang="en-US" dirty="0" smtClean="0"/>
              <a:t>Risk Reduction … </a:t>
            </a:r>
            <a:endParaRPr lang="en-US" altLang="en-US" dirty="0" smtClean="0"/>
          </a:p>
          <a:p>
            <a:pPr lvl="1"/>
            <a:r>
              <a:rPr lang="en-US" altLang="en-US" dirty="0"/>
              <a:t>… is a proactive process</a:t>
            </a:r>
          </a:p>
          <a:p>
            <a:pPr lvl="1"/>
            <a:r>
              <a:rPr lang="en-US" altLang="en-US" dirty="0"/>
              <a:t>… enables individuals to react to actual </a:t>
            </a:r>
            <a:r>
              <a:rPr lang="en-US" altLang="en-US" dirty="0" smtClean="0"/>
              <a:t>or potential </a:t>
            </a:r>
            <a:r>
              <a:rPr lang="en-US" altLang="en-US" dirty="0"/>
              <a:t>threats to their </a:t>
            </a:r>
            <a:r>
              <a:rPr lang="en-US" altLang="en-US" dirty="0" smtClean="0"/>
              <a:t>health</a:t>
            </a:r>
          </a:p>
          <a:p>
            <a:r>
              <a:rPr lang="en-US" altLang="en-US" dirty="0" smtClean="0"/>
              <a:t>Risk communication …</a:t>
            </a:r>
          </a:p>
          <a:p>
            <a:pPr lvl="1"/>
            <a:r>
              <a:rPr lang="en-US" altLang="en-US" dirty="0" smtClean="0"/>
              <a:t>… is the process of informing the public regarding threats</a:t>
            </a:r>
          </a:p>
          <a:p>
            <a:pPr lvl="1"/>
            <a:r>
              <a:rPr lang="en-US" altLang="en-US" dirty="0" smtClean="0"/>
              <a:t>… is affected by perceptions, process, and actions</a:t>
            </a: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5366" name="Picture 2" descr="C:\Users\leakepen\AppData\Local\Microsoft\Windows\Temporary Internet Files\Content.IE5\ARG84GKV\MPj0446463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200400"/>
            <a:ext cx="1422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Tobacco and Health Risk</a:t>
            </a:r>
            <a:endParaRPr lang="en-US" dirty="0"/>
          </a:p>
        </p:txBody>
      </p:sp>
      <p:sp>
        <p:nvSpPr>
          <p:cNvPr id="3020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 smtClean="0"/>
              <a:t>Leading cause of preventable death</a:t>
            </a:r>
          </a:p>
          <a:p>
            <a:r>
              <a:rPr lang="en-US" dirty="0" smtClean="0"/>
              <a:t>Most common in less educated populations and those living below poverty level</a:t>
            </a:r>
          </a:p>
          <a:p>
            <a:r>
              <a:rPr lang="en-US" dirty="0" smtClean="0"/>
              <a:t>Most common form of chemical dependency</a:t>
            </a:r>
          </a:p>
          <a:p>
            <a:r>
              <a:rPr lang="en-US" dirty="0" smtClean="0"/>
              <a:t>Tobacco in all forms is harmful.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2" name="Picture 2" descr="C:\Users\leakepen\AppData\Local\Microsoft\Windows\Temporary Internet Files\Content.IE5\DTUWK8B5\MPj0443691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0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Health Promotion Activities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0413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683568" y="1676400"/>
            <a:ext cx="7774632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Look for teachable moments</a:t>
            </a:r>
          </a:p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Assess client’s tobacco </a:t>
            </a:r>
            <a:r>
              <a:rPr lang="en-US" dirty="0">
                <a:latin typeface="+mn-lt"/>
                <a:ea typeface="+mn-ea"/>
                <a:cs typeface="+mn-cs"/>
              </a:rPr>
              <a:t>use</a:t>
            </a:r>
          </a:p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Explore </a:t>
            </a:r>
            <a:r>
              <a:rPr lang="en-US" dirty="0">
                <a:latin typeface="+mn-lt"/>
                <a:ea typeface="+mn-ea"/>
                <a:cs typeface="+mn-cs"/>
              </a:rPr>
              <a:t>willingness to quit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Refer to cessation programs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Encourage attempts to quit</a:t>
            </a:r>
          </a:p>
        </p:txBody>
      </p:sp>
      <p:pic>
        <p:nvPicPr>
          <p:cNvPr id="16" name="Picture 2" descr="C:\Users\leakepen\AppData\Local\Microsoft\Windows\Temporary Internet Files\Content.IE5\DTUWK8B5\MPj0399548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05050"/>
            <a:ext cx="20574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Alcohol Consumption and Health</a:t>
            </a:r>
          </a:p>
        </p:txBody>
      </p:sp>
      <p:sp>
        <p:nvSpPr>
          <p:cNvPr id="30618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953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Third leading lifestyle-related cause of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death for the nation</a:t>
            </a:r>
            <a:endParaRPr lang="en-US" sz="2400" dirty="0">
              <a:latin typeface="+mn-lt"/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Short-term use causes acute risks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Long-term effects have major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impact </a:t>
            </a:r>
            <a:r>
              <a:rPr lang="en-US" sz="2400" dirty="0">
                <a:latin typeface="+mn-lt"/>
                <a:ea typeface="+mn-ea"/>
                <a:cs typeface="+mn-cs"/>
              </a:rPr>
              <a:t>on health and social issues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Influenced by legal drinking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age</a:t>
            </a:r>
          </a:p>
          <a:p>
            <a:pPr lvl="1" eaLnBrk="1" hangingPunct="1">
              <a:defRPr/>
            </a:pPr>
            <a:r>
              <a:rPr lang="en-US" sz="2000" dirty="0" smtClean="0"/>
              <a:t># 1 used and abused drug among U.S. youth</a:t>
            </a: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9634" name="Picture 2" descr="C:\Documents and Settings\Penny\Local Settings\Temporary Internet Files\Content.IE5\FJAXEYFB\MP90044243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95600"/>
            <a:ext cx="2514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 smtClean="0"/>
              <a:t>Health Promotion Activities </a:t>
            </a:r>
            <a:r>
              <a:rPr lang="en-US" altLang="ja-JP" sz="3600" dirty="0" smtClean="0"/>
              <a:t>(Cont.)</a:t>
            </a:r>
            <a:endParaRPr lang="en-US" altLang="en-US" sz="3600" dirty="0"/>
          </a:p>
        </p:txBody>
      </p:sp>
      <p:sp>
        <p:nvSpPr>
          <p:cNvPr id="30823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 smtClean="0"/>
              <a:t>Prevent underage drinking</a:t>
            </a:r>
          </a:p>
          <a:p>
            <a:r>
              <a:rPr lang="en-US" dirty="0" smtClean="0"/>
              <a:t>Assist with enforcement of legal drinking age</a:t>
            </a:r>
          </a:p>
          <a:p>
            <a:r>
              <a:rPr lang="en-US" dirty="0" smtClean="0"/>
              <a:t>Identify individuals and groups at risk of abuse and dependence</a:t>
            </a:r>
          </a:p>
          <a:p>
            <a:r>
              <a:rPr lang="en-US" dirty="0" smtClean="0"/>
              <a:t>Educate adults and youth on dangers of alcohol</a:t>
            </a:r>
          </a:p>
          <a:p>
            <a:r>
              <a:rPr lang="en-US" dirty="0" smtClean="0"/>
              <a:t>Requires a community-wide effort to address the problem on several fronts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0659" name="Picture 3" descr="C:\Documents and Settings\Penny\Local Settings\Temporary Internet Files\Content.IE5\4BSNVYGI\MP900440899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595"/>
          <a:stretch/>
        </p:blipFill>
        <p:spPr bwMode="auto">
          <a:xfrm>
            <a:off x="7696200" y="2971800"/>
            <a:ext cx="77724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Diet and Health</a:t>
            </a:r>
            <a:endParaRPr lang="en-US" dirty="0"/>
          </a:p>
        </p:txBody>
      </p:sp>
      <p:sp>
        <p:nvSpPr>
          <p:cNvPr id="31027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486400" cy="4724400"/>
          </a:xfrm>
        </p:spPr>
        <p:txBody>
          <a:bodyPr/>
          <a:lstStyle/>
          <a:p>
            <a:r>
              <a:rPr lang="en-US" altLang="en-US" sz="2400" dirty="0" smtClean="0"/>
              <a:t>Diet—one of most modifiable risk factors</a:t>
            </a:r>
          </a:p>
          <a:p>
            <a:r>
              <a:rPr lang="en-US" altLang="en-US" sz="2400" dirty="0" smtClean="0"/>
              <a:t>Imbalance of caloric intake and physical activity</a:t>
            </a:r>
          </a:p>
          <a:p>
            <a:r>
              <a:rPr lang="en-US" altLang="en-US" sz="2400" dirty="0" smtClean="0"/>
              <a:t>Complex interplay among metabolism, genetics, behavior, environment, culture, and socioeconomic status </a:t>
            </a:r>
          </a:p>
          <a:p>
            <a:r>
              <a:rPr lang="en-US" altLang="en-US" sz="2400" dirty="0" smtClean="0"/>
              <a:t>Geographic areas, age, ethnicity all influence weight</a:t>
            </a:r>
            <a:endParaRPr lang="en-US" alt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0486" name="Picture 6" descr="C:\Users\leakepen\AppData\Local\Microsoft\Windows\Temporary Internet Files\Content.IE5\DTUWK8B5\MPj0439576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0"/>
            <a:ext cx="2239944" cy="21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Health Promotion Activities </a:t>
            </a:r>
            <a:r>
              <a:rPr lang="en-US" altLang="ja-JP" sz="3600" dirty="0" smtClean="0">
                <a:ea typeface="ＭＳ Ｐゴシック" charset="-128"/>
              </a:rPr>
              <a:t>(Cont.)</a:t>
            </a:r>
            <a:endParaRPr lang="en-US" altLang="en-US" sz="3600" dirty="0"/>
          </a:p>
        </p:txBody>
      </p:sp>
      <p:sp>
        <p:nvSpPr>
          <p:cNvPr id="3123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Special populations have different nutritional needs</a:t>
            </a:r>
          </a:p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For individualized plans, see </a:t>
            </a:r>
            <a:r>
              <a:rPr lang="en-US" dirty="0" smtClean="0"/>
              <a:t>http://myplate.gov/ </a:t>
            </a:r>
          </a:p>
          <a:p>
            <a:pPr eaLnBrk="1" hangingPunct="1"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Educate </a:t>
            </a:r>
            <a:r>
              <a:rPr lang="en-US" dirty="0">
                <a:latin typeface="+mn-lt"/>
                <a:ea typeface="+mn-ea"/>
                <a:cs typeface="+mn-cs"/>
              </a:rPr>
              <a:t>clients about: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Balancing caloric intake and physical activity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Servings vs. portion control</a:t>
            </a:r>
          </a:p>
          <a:p>
            <a:pPr lvl="1" eaLnBrk="1" hangingPunct="1">
              <a:defRPr/>
            </a:pPr>
            <a:r>
              <a:rPr lang="en-US" altLang="en-US" dirty="0"/>
              <a:t>Eating away from home affects “portion distortion</a:t>
            </a:r>
            <a:r>
              <a:rPr lang="en-US" altLang="en-US" dirty="0" smtClean="0"/>
              <a:t>”</a:t>
            </a:r>
          </a:p>
          <a:p>
            <a:pPr lvl="1" eaLnBrk="1" hangingPunct="1">
              <a:defRPr/>
            </a:pPr>
            <a:r>
              <a:rPr lang="en-US" altLang="en-US" dirty="0" smtClean="0"/>
              <a:t>Using social media and mobile applications to help</a:t>
            </a: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54" b="28862"/>
          <a:stretch/>
        </p:blipFill>
        <p:spPr bwMode="auto">
          <a:xfrm>
            <a:off x="6248400" y="2133600"/>
            <a:ext cx="2141933" cy="189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5731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Physical Activity and Health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676400"/>
            <a:ext cx="4419600" cy="47244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Physical activity serves both health promotion and disease prevention purposes</a:t>
            </a:r>
          </a:p>
          <a:p>
            <a:pPr eaLnBrk="1" hangingPunct="1"/>
            <a:r>
              <a:rPr lang="en-US" altLang="en-US" sz="2400" dirty="0"/>
              <a:t>Leisure activities are influenced by </a:t>
            </a:r>
            <a:r>
              <a:rPr lang="en-US" altLang="en-US" sz="2400" dirty="0" smtClean="0"/>
              <a:t>level </a:t>
            </a:r>
            <a:r>
              <a:rPr lang="en-US" altLang="en-US" sz="2400" dirty="0"/>
              <a:t>of education, gender, age, </a:t>
            </a:r>
            <a:r>
              <a:rPr lang="en-US" altLang="en-US" sz="2400" dirty="0" smtClean="0"/>
              <a:t>economic </a:t>
            </a:r>
            <a:r>
              <a:rPr lang="en-US" altLang="en-US" sz="2400" dirty="0"/>
              <a:t>level, geography</a:t>
            </a:r>
          </a:p>
          <a:p>
            <a:pPr eaLnBrk="1" hangingPunct="1"/>
            <a:r>
              <a:rPr lang="en-US" altLang="en-US" sz="2400" dirty="0"/>
              <a:t>One’s environment plays a </a:t>
            </a:r>
            <a:r>
              <a:rPr lang="en-US" altLang="en-US" sz="2400" dirty="0" smtClean="0"/>
              <a:t>significant </a:t>
            </a:r>
            <a:r>
              <a:rPr lang="en-US" altLang="en-US" sz="2400" dirty="0"/>
              <a:t>role in activity </a:t>
            </a:r>
            <a:r>
              <a:rPr lang="en-US" altLang="en-US" sz="2400" dirty="0" smtClean="0"/>
              <a:t>level</a:t>
            </a:r>
            <a:endParaRPr lang="en-US" altLang="en-US" sz="2400" dirty="0"/>
          </a:p>
        </p:txBody>
      </p:sp>
      <p:pic>
        <p:nvPicPr>
          <p:cNvPr id="16" name="Picture 2" descr="C:\Users\leakepen\AppData\Local\Microsoft\Windows\Temporary Internet Files\Content.IE5\I1DS8XGI\MPj0430802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97998"/>
            <a:ext cx="2060737" cy="323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 smtClean="0"/>
              <a:t>Health Promotion Activities </a:t>
            </a:r>
            <a:r>
              <a:rPr lang="en-US" altLang="ja-JP" sz="3600" dirty="0" smtClean="0"/>
              <a:t>(Cont.)</a:t>
            </a:r>
            <a:endParaRPr lang="en-US" alt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85800" y="1676400"/>
            <a:ext cx="5486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Support </a:t>
            </a:r>
            <a:r>
              <a:rPr lang="en-US" dirty="0"/>
              <a:t>and develop “walkable” </a:t>
            </a:r>
            <a:r>
              <a:rPr lang="en-US" dirty="0" smtClean="0"/>
              <a:t>neighborhoods and </a:t>
            </a:r>
            <a:r>
              <a:rPr lang="en-US" dirty="0"/>
              <a:t>cities</a:t>
            </a:r>
          </a:p>
          <a:p>
            <a:pPr eaLnBrk="1" hangingPunct="1">
              <a:defRPr/>
            </a:pPr>
            <a:r>
              <a:rPr lang="en-US" dirty="0"/>
              <a:t>Determine recommended exercise </a:t>
            </a:r>
            <a:r>
              <a:rPr lang="en-US" dirty="0" smtClean="0"/>
              <a:t>levels for </a:t>
            </a:r>
            <a:r>
              <a:rPr lang="en-US" dirty="0"/>
              <a:t>individuals</a:t>
            </a:r>
          </a:p>
          <a:p>
            <a:r>
              <a:rPr lang="en-US" dirty="0"/>
              <a:t>Visit  http://</a:t>
            </a:r>
            <a:r>
              <a:rPr lang="en-US" dirty="0" smtClean="0"/>
              <a:t>www.cdc.gov/physicalactivity/data/facts.html</a:t>
            </a:r>
            <a:endParaRPr lang="en-US" dirty="0"/>
          </a:p>
        </p:txBody>
      </p:sp>
      <p:pic>
        <p:nvPicPr>
          <p:cNvPr id="20" name="Picture 2" descr="C:\Users\leakepen\AppData\Local\Microsoft\Windows\Temporary Internet Files\Content.IE5\ARG84GKV\MPPH01458J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5459" y="1694714"/>
            <a:ext cx="1898212" cy="287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7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 smtClean="0"/>
              <a:t>Sleep and Health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5486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Sleep is an essential component of chronic disease prevention and health promotion</a:t>
            </a:r>
          </a:p>
          <a:p>
            <a:pPr eaLnBrk="1" hangingPunct="1">
              <a:defRPr/>
            </a:pPr>
            <a:r>
              <a:rPr lang="en-US" sz="2400" dirty="0"/>
              <a:t>Requirements change with age and life circumstances</a:t>
            </a:r>
          </a:p>
          <a:p>
            <a:pPr eaLnBrk="1" hangingPunct="1">
              <a:defRPr/>
            </a:pPr>
            <a:r>
              <a:rPr lang="en-US" sz="2400" dirty="0"/>
              <a:t>Regulated by waking time and </a:t>
            </a:r>
            <a:r>
              <a:rPr lang="en-US" sz="2400" dirty="0" smtClean="0"/>
              <a:t>circadian </a:t>
            </a:r>
            <a:r>
              <a:rPr lang="en-US" sz="2400" dirty="0"/>
              <a:t>rhythms</a:t>
            </a:r>
          </a:p>
          <a:p>
            <a:pPr eaLnBrk="1" hangingPunct="1">
              <a:defRPr/>
            </a:pPr>
            <a:r>
              <a:rPr lang="en-US" sz="2400" dirty="0"/>
              <a:t>Hormones during sleep affect  memory, blood pressure, and kidney </a:t>
            </a:r>
            <a:r>
              <a:rPr lang="en-US" sz="2400" dirty="0" smtClean="0"/>
              <a:t>function.</a:t>
            </a:r>
            <a:endParaRPr lang="en-US" sz="2400" dirty="0"/>
          </a:p>
        </p:txBody>
      </p:sp>
      <p:pic>
        <p:nvPicPr>
          <p:cNvPr id="12" name="Picture 2" descr="C:\Users\leakepen\AppData\Local\Microsoft\Windows\Temporary Internet Files\Content.IE5\I1DS8XGI\MPj0422198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95600"/>
            <a:ext cx="23907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 smtClean="0"/>
              <a:t>Health Promotion Activities </a:t>
            </a:r>
            <a:r>
              <a:rPr lang="en-US" altLang="ja-JP" sz="3600" dirty="0" smtClean="0"/>
              <a:t>(Cont.)</a:t>
            </a:r>
            <a:endParaRPr lang="en-US" alt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55626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Sleep assessment is important</a:t>
            </a:r>
          </a:p>
          <a:p>
            <a:pPr lvl="1" eaLnBrk="1" hangingPunct="1"/>
            <a:r>
              <a:rPr lang="en-US" altLang="en-US" dirty="0"/>
              <a:t>Identify disorders that may affect daily activities</a:t>
            </a:r>
          </a:p>
          <a:p>
            <a:pPr lvl="1" eaLnBrk="1" hangingPunct="1"/>
            <a:r>
              <a:rPr lang="en-US" altLang="en-US" dirty="0"/>
              <a:t>Keep sleep log</a:t>
            </a:r>
          </a:p>
          <a:p>
            <a:pPr eaLnBrk="1" hangingPunct="1"/>
            <a:r>
              <a:rPr lang="en-US" altLang="en-US" dirty="0"/>
              <a:t>Practice sleep hygiene</a:t>
            </a:r>
          </a:p>
          <a:p>
            <a:pPr lvl="1" eaLnBrk="1" hangingPunct="1"/>
            <a:r>
              <a:rPr lang="en-US" altLang="en-US" dirty="0"/>
              <a:t>Establish environment that </a:t>
            </a:r>
            <a:r>
              <a:rPr lang="en-US" altLang="en-US" dirty="0" smtClean="0"/>
              <a:t>promotes </a:t>
            </a:r>
            <a:r>
              <a:rPr lang="en-US" altLang="en-US" dirty="0"/>
              <a:t>sleep</a:t>
            </a:r>
          </a:p>
          <a:p>
            <a:pPr lvl="1" eaLnBrk="1" hangingPunct="1"/>
            <a:r>
              <a:rPr lang="en-US" altLang="en-US" dirty="0"/>
              <a:t>Avoid food and activities that </a:t>
            </a:r>
            <a:r>
              <a:rPr lang="en-US" altLang="en-US" dirty="0" smtClean="0"/>
              <a:t>interfere </a:t>
            </a:r>
            <a:r>
              <a:rPr lang="en-US" altLang="en-US" dirty="0"/>
              <a:t>with </a:t>
            </a:r>
            <a:r>
              <a:rPr lang="en-US" altLang="en-US" dirty="0" smtClean="0"/>
              <a:t>sleep</a:t>
            </a:r>
            <a:endParaRPr lang="en-US" altLang="en-US" dirty="0"/>
          </a:p>
        </p:txBody>
      </p:sp>
      <p:pic>
        <p:nvPicPr>
          <p:cNvPr id="12" name="Picture 2" descr="C:\Users\leakepen\AppData\Local\Microsoft\Windows\Temporary Internet Files\Content.IE5\ARG84GKV\MPj0422197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819400"/>
            <a:ext cx="2514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3060</TotalTime>
  <Words>1418</Words>
  <Application>Microsoft Office PowerPoint</Application>
  <PresentationFormat>Letter Paper (8.5x11 in)</PresentationFormat>
  <Paragraphs>160</Paragraphs>
  <Slides>23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2_Office Theme</vt:lpstr>
      <vt:lpstr>Image</vt:lpstr>
      <vt:lpstr>Chapter 4</vt:lpstr>
      <vt:lpstr>Health Promotion Is…</vt:lpstr>
      <vt:lpstr>Health Protection Is …(Cont.)</vt:lpstr>
      <vt:lpstr>Defining Health</vt:lpstr>
      <vt:lpstr>Healthy People 2020 …</vt:lpstr>
      <vt:lpstr>Healthy People 2020 … (Cont.)</vt:lpstr>
      <vt:lpstr>Determinants of Health</vt:lpstr>
      <vt:lpstr>Slide 8</vt:lpstr>
      <vt:lpstr>Theories in Health Promotion</vt:lpstr>
      <vt:lpstr>Risk and Health</vt:lpstr>
      <vt:lpstr>Steps in Risk Assessment</vt:lpstr>
      <vt:lpstr>Risk Assessment</vt:lpstr>
      <vt:lpstr>Slide 13</vt:lpstr>
      <vt:lpstr>Tobacco and Health Risk</vt:lpstr>
      <vt:lpstr>Health Promotion Activities</vt:lpstr>
      <vt:lpstr>Alcohol Consumption and Health</vt:lpstr>
      <vt:lpstr>Health Promotion Activities (Cont.)</vt:lpstr>
      <vt:lpstr>Diet and Health</vt:lpstr>
      <vt:lpstr>Health Promotion Activities (Cont.)</vt:lpstr>
      <vt:lpstr>Physical Activity and Health</vt:lpstr>
      <vt:lpstr>Health Promotion Activities (Cont.)</vt:lpstr>
      <vt:lpstr>Sleep and Health</vt:lpstr>
      <vt:lpstr>Health Promotion Activities (Cont.)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322</cp:revision>
  <cp:lastPrinted>2000-11-30T21:12:40Z</cp:lastPrinted>
  <dcterms:created xsi:type="dcterms:W3CDTF">2000-10-10T03:44:32Z</dcterms:created>
  <dcterms:modified xsi:type="dcterms:W3CDTF">2014-09-05T04:39:04Z</dcterms:modified>
</cp:coreProperties>
</file>