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367" r:id="rId2"/>
    <p:sldId id="368" r:id="rId3"/>
    <p:sldId id="369" r:id="rId4"/>
    <p:sldId id="370" r:id="rId5"/>
    <p:sldId id="371" r:id="rId6"/>
    <p:sldId id="372" r:id="rId7"/>
    <p:sldId id="373" r:id="rId8"/>
    <p:sldId id="374" r:id="rId9"/>
    <p:sldId id="375" r:id="rId10"/>
    <p:sldId id="386" r:id="rId11"/>
    <p:sldId id="376" r:id="rId12"/>
    <p:sldId id="377" r:id="rId13"/>
    <p:sldId id="378" r:id="rId14"/>
    <p:sldId id="379" r:id="rId15"/>
    <p:sldId id="380" r:id="rId16"/>
    <p:sldId id="381" r:id="rId17"/>
    <p:sldId id="382" r:id="rId18"/>
    <p:sldId id="383" r:id="rId19"/>
    <p:sldId id="384" r:id="rId20"/>
    <p:sldId id="38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4635"/>
  </p:normalViewPr>
  <p:slideViewPr>
    <p:cSldViewPr snapToGrid="0" snapToObjects="1">
      <p:cViewPr varScale="1">
        <p:scale>
          <a:sx n="90" d="100"/>
          <a:sy n="90" d="100"/>
        </p:scale>
        <p:origin x="232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830FE-FCE4-BE43-BFEB-E1DF580A0140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147CE-90F6-724D-BA77-F49B74E48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50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9AB801-2026-4F9D-AE67-EE4CF724B25B}" type="slidenum">
              <a:rPr lang="en-US"/>
              <a:pPr/>
              <a:t>5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64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A8D3B3-96A4-42DD-8E43-C3C88961E5FD}" type="slidenum">
              <a:rPr lang="en-US"/>
              <a:pPr/>
              <a:t>6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797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CB460A-0CAB-4C03-8B7C-DEF23F61A1B1}" type="slidenum">
              <a:rPr lang="en-US"/>
              <a:pPr/>
              <a:t>7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26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D7362A-3E4C-48F0-A198-396F21735085}" type="slidenum">
              <a:rPr lang="en-US"/>
              <a:pPr/>
              <a:t>8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684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912BC8-0442-4A02-99F6-5D4132CEE926}" type="slidenum">
              <a:rPr lang="en-US"/>
              <a:pPr/>
              <a:t>9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23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35C4D9-A611-4DA4-80C8-4CF0D5C8B1B8}" type="slidenum">
              <a:rPr lang="en-US"/>
              <a:pPr/>
              <a:t>14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986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71F02E-3CB4-4255-9B87-8D132CF4DC7B}" type="slidenum">
              <a:rPr lang="en-US"/>
              <a:pPr/>
              <a:t>15</a:t>
            </a:fld>
            <a:endParaRPr lang="en-US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4127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827D2A-7133-4E6F-B446-40C55554E732}" type="slidenum">
              <a:rPr lang="en-US"/>
              <a:pPr/>
              <a:t>16</a:t>
            </a:fld>
            <a:endParaRPr lang="en-US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66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55A3EC-AC15-4B98-9868-E17E71A654BA}" type="slidenum">
              <a:rPr lang="en-US"/>
              <a:pPr/>
              <a:t>18</a:t>
            </a:fld>
            <a:endParaRPr lang="en-US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78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818EF5-9922-4B24-A145-602576DC67B2}" type="slidenum">
              <a:rPr lang="en-US"/>
              <a:pPr/>
              <a:t>19</a:t>
            </a:fld>
            <a:endParaRPr lang="en-US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89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393CD-FC82-7542-A689-870C62E3D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B96B4-B1B5-5E4C-838B-B6579B785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2F597-7FCD-EF4D-BC91-3AF3556DA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94760-52EC-F14F-9771-D45ABAAB2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1F1BC-BCEF-B448-B545-61C7E8E0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96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0C5E1-BD61-F64A-B25D-8BB211CE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7CC83-2978-2743-B933-E8F886776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953E3-48E3-154E-8BFD-56C83DC5E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2B2EE-D19E-D340-AC3E-DE5BA4CDD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809C-8A01-3642-8F57-C31BE5C2F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99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9478A-AF9B-EC48-BF5C-1C32C9B84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A65CC-7B2C-5E48-8C84-FC6ED099E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20F69-A5DC-D349-8178-93E9A5C1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97532-7B09-F045-B5AB-FE19FCECB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5299A-8EED-7D43-8941-9C75B585F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1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3B28E-AC2B-B149-A86F-E87A610E6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72279-0F2C-E248-B879-790B565B70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84F01-C70C-1649-B851-43A8FD6D5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490A26-AC95-2341-B457-B7999F928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01EF61-C34E-8140-A84B-47647806C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91D41-A93F-1A4D-A6EA-F9BB53B99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D15FC-A91B-6346-BA78-A770D4968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35210-B826-BC4D-BFDA-C1426D260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5F6D51-35FB-8249-8BE7-1A5E7C3AF1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07BC7A-D023-6E4F-AF1E-982395979D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80200E-9997-8B4B-A8A1-A8FBA619E5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2691C3-2F92-7446-8918-9572AAA41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3C17A4-C426-8E4F-9CF3-28B61241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7A3F7E-8C0E-C14F-A1D5-B4AFDA44F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6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C1DFE-ADEA-B54A-B176-8A82C5D52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D1774-4BA3-A14A-BB20-605ED7F62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5DF9DB-5891-294D-8819-B403F06F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C5BD76-3984-AE49-AA46-E2A4F80A6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813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111618-9ED7-5640-A6EC-5F3F4E194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B0C796-B986-3C4F-885B-0BB8AFA72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77F54D-1DBA-BB47-BD16-69EAC8E8B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02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21115-AA45-C64C-99C8-7B597F685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CA85E-4073-9041-8A3A-DDE81566C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97EF4-2A55-C949-8BD5-51DF3F0DC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EB519B-F3B9-DB4E-82E9-7C94251AD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530E2E-F225-BB49-A180-5FD52EEAF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2FC08-70E3-2049-B722-269B6308D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7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90E3A-8758-1E44-BBCC-36934F6D0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4C3D49-53FA-1849-8FEB-CC29213032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EB3CC-F3E9-EF47-8EA0-4994B410F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9B332-B484-3F44-9702-71822CBF5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DDF13-BDAE-8248-9FFC-18901576D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743986-2790-934E-89FC-2B756AD9B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876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B22EA-F5E6-0743-BE04-1AB36806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CEABC3-C59F-AD4F-8127-81273BFA7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80EA-8B34-CF43-86A9-8BD04D09C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4CE95-41ED-A94D-81BD-8F14F7F0C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EDD34-3A31-114F-9631-D72CCA001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307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F0D12C-A658-604A-BDBE-1AD0250D92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FAF9B4-9EE4-1847-8918-9455976AED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FED3F-A8CD-A348-9778-D6854CE45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7C1F1-C3E9-9843-9D26-AB7EF59A3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3F561-569B-374C-86D4-2E94FE246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79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4FDE1D-0229-E146-82BC-EF7FB0696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67018A-938B-B84A-A421-CBB8E09CD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740E5-6426-924B-BC2A-9563D63461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DB83EE-559D-694B-B492-29009DAFF7B6}" type="datetimeFigureOut">
              <a:rPr lang="en-US" smtClean="0"/>
              <a:t>11/25/19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30ACC-99D1-E242-A9E2-BD67F53B1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AF194-1DF6-F240-BD18-2934F78FDB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49743-EDB1-AC49-A7CA-8F497C5224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59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325" y="418609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PERT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144255" y="1131372"/>
          <a:ext cx="7903491" cy="539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Image" r:id="rId3" imgW="17409240" imgH="11885400" progId="Photoshop.Image.16">
                  <p:embed/>
                </p:oleObj>
              </mc:Choice>
              <mc:Fallback>
                <p:oleObj name="Image" r:id="rId3" imgW="17409240" imgH="11885400" progId="Photoshop.Image.16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4255" y="1131372"/>
                        <a:ext cx="7903491" cy="53958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38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33400"/>
            <a:ext cx="7772400" cy="609600"/>
          </a:xfrm>
        </p:spPr>
        <p:txBody>
          <a:bodyPr>
            <a:noAutofit/>
          </a:bodyPr>
          <a:lstStyle/>
          <a:p>
            <a:r>
              <a:rPr lang="en-US" dirty="0"/>
              <a:t>Gantt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84836" y="1593024"/>
          <a:ext cx="8969097" cy="493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Image" r:id="rId3" imgW="24850440" imgH="13676040" progId="Photoshop.Image.16">
                  <p:embed/>
                </p:oleObj>
              </mc:Choice>
              <mc:Fallback>
                <p:oleObj name="Image" r:id="rId3" imgW="24850440" imgH="13676040" progId="Photoshop.Image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4836" y="1593024"/>
                        <a:ext cx="8969097" cy="493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75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– Other Views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00201" y="3048001"/>
          <a:ext cx="9100989" cy="251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Image" r:id="rId3" imgW="25282440" imgH="6996600" progId="Photoshop.Image.16">
                  <p:embed/>
                </p:oleObj>
              </mc:Choice>
              <mc:Fallback>
                <p:oleObj name="Image" r:id="rId3" imgW="25282440" imgH="6996600" progId="Photoshop.Image.16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0201" y="3048001"/>
                        <a:ext cx="9100989" cy="2519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ight Brace 4"/>
          <p:cNvSpPr/>
          <p:nvPr/>
        </p:nvSpPr>
        <p:spPr bwMode="auto">
          <a:xfrm rot="16200000">
            <a:off x="2904054" y="1362390"/>
            <a:ext cx="440295" cy="2895600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" charset="0"/>
            </a:endParaRPr>
          </a:p>
        </p:txBody>
      </p:sp>
      <p:sp>
        <p:nvSpPr>
          <p:cNvPr id="6" name="Right Brace 5"/>
          <p:cNvSpPr/>
          <p:nvPr/>
        </p:nvSpPr>
        <p:spPr bwMode="auto">
          <a:xfrm rot="16200000">
            <a:off x="6142554" y="1095690"/>
            <a:ext cx="440295" cy="3429001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" charset="0"/>
            </a:endParaRPr>
          </a:p>
        </p:txBody>
      </p:sp>
      <p:sp>
        <p:nvSpPr>
          <p:cNvPr id="7" name="Right Brace 6"/>
          <p:cNvSpPr/>
          <p:nvPr/>
        </p:nvSpPr>
        <p:spPr bwMode="auto">
          <a:xfrm rot="16200000">
            <a:off x="9114355" y="1627323"/>
            <a:ext cx="440295" cy="2362201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latin typeface="Times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9800" y="2110716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Unfreezing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72100" y="211071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Change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43901" y="210718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Refreezing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3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 4: Common Project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sure everyone knows what the following mean:</a:t>
            </a:r>
          </a:p>
          <a:p>
            <a:pPr lvl="1"/>
            <a:r>
              <a:rPr lang="en-US" dirty="0"/>
              <a:t>“End of year”</a:t>
            </a:r>
          </a:p>
          <a:p>
            <a:pPr lvl="1"/>
            <a:r>
              <a:rPr lang="en-US" dirty="0"/>
              <a:t>“Divestment” vs “sale”</a:t>
            </a:r>
          </a:p>
          <a:p>
            <a:pPr lvl="1"/>
            <a:r>
              <a:rPr lang="en-US" dirty="0"/>
              <a:t>“Acquisition” vs “purchase”</a:t>
            </a:r>
          </a:p>
          <a:p>
            <a:pPr lvl="1"/>
            <a:r>
              <a:rPr lang="en-US" dirty="0"/>
              <a:t>“Customer” vs “user”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69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/>
              <a:t>Difficulties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676400"/>
            <a:ext cx="769620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>
                <a:cs typeface="Times New Roman" pitchFamily="18" charset="0"/>
              </a:rPr>
              <a:t>IT projects are difficult to estimate and most fail to meet their schedules and budgets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cs typeface="Times New Roman" pitchFamily="18" charset="0"/>
              </a:rPr>
              <a:t>Highly interactive, complex sets of tasks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>
                <a:cs typeface="Times New Roman" pitchFamily="18" charset="0"/>
              </a:rPr>
              <a:t>Closely interrelated with each other (coupled)</a:t>
            </a:r>
          </a:p>
          <a:p>
            <a:pPr eaLnBrk="1" hangingPunct="1">
              <a:lnSpc>
                <a:spcPct val="80000"/>
              </a:lnSpc>
            </a:pPr>
            <a:r>
              <a:rPr lang="en-US" dirty="0">
                <a:cs typeface="Times New Roman" pitchFamily="18" charset="0"/>
              </a:rPr>
              <a:t>Most projects cannot be made more efficient simply by adding labor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Some are actually slowed down (Brooks’ Law)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6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84582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/>
              <a:t>Systems Development Life Cycle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1447800"/>
            <a:ext cx="8382000" cy="3962400"/>
          </a:xfrm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en-US" dirty="0">
                <a:cs typeface="Times New Roman" pitchFamily="18" charset="0"/>
              </a:rPr>
              <a:t>SDLC typically consists of typical phases such as:</a:t>
            </a:r>
          </a:p>
          <a:p>
            <a:pPr marL="990600" lvl="1" indent="-533400">
              <a:buFontTx/>
              <a:buAutoNum type="arabicPeriod"/>
            </a:pPr>
            <a:r>
              <a:rPr lang="en-US" dirty="0">
                <a:cs typeface="Times New Roman" pitchFamily="18" charset="0"/>
              </a:rPr>
              <a:t>Initiation of the project</a:t>
            </a:r>
          </a:p>
          <a:p>
            <a:pPr marL="990600" lvl="1" indent="-533400">
              <a:buFontTx/>
              <a:buAutoNum type="arabicPeriod"/>
            </a:pPr>
            <a:r>
              <a:rPr lang="en-US" dirty="0">
                <a:cs typeface="Times New Roman" pitchFamily="18" charset="0"/>
              </a:rPr>
              <a:t>The requirements definition phase</a:t>
            </a:r>
          </a:p>
          <a:p>
            <a:pPr marL="990600" lvl="1" indent="-533400">
              <a:buFontTx/>
              <a:buAutoNum type="arabicPeriod"/>
            </a:pPr>
            <a:r>
              <a:rPr lang="en-US" dirty="0">
                <a:cs typeface="Times New Roman" pitchFamily="18" charset="0"/>
              </a:rPr>
              <a:t>The functional design phase</a:t>
            </a:r>
          </a:p>
          <a:p>
            <a:pPr marL="990600" lvl="1" indent="-533400">
              <a:buFontTx/>
              <a:buAutoNum type="arabicPeriod"/>
            </a:pPr>
            <a:r>
              <a:rPr lang="en-US" dirty="0">
                <a:cs typeface="Times New Roman" pitchFamily="18" charset="0"/>
              </a:rPr>
              <a:t>The system is actually built</a:t>
            </a:r>
          </a:p>
          <a:p>
            <a:pPr marL="990600" lvl="1" indent="-533400">
              <a:buFontTx/>
              <a:buAutoNum type="arabicPeriod"/>
            </a:pPr>
            <a:r>
              <a:rPr lang="en-US" dirty="0">
                <a:cs typeface="Times New Roman" pitchFamily="18" charset="0"/>
              </a:rPr>
              <a:t>Verification phase</a:t>
            </a:r>
          </a:p>
          <a:p>
            <a:pPr marL="990600" lvl="1" indent="-533400">
              <a:buFontTx/>
              <a:buAutoNum type="arabicPeriod"/>
            </a:pPr>
            <a:r>
              <a:rPr lang="en-US" dirty="0">
                <a:cs typeface="Times New Roman" pitchFamily="18" charset="0"/>
              </a:rPr>
              <a:t>The “cut over:” The new system is put in operation</a:t>
            </a:r>
          </a:p>
          <a:p>
            <a:pPr marL="990600" lvl="1" indent="-533400">
              <a:buFontTx/>
              <a:buAutoNum type="arabicPeriod"/>
            </a:pPr>
            <a:r>
              <a:rPr lang="en-US" dirty="0">
                <a:cs typeface="Times New Roman" pitchFamily="18" charset="0"/>
              </a:rPr>
              <a:t>The maintenance and review phase </a:t>
            </a:r>
          </a:p>
          <a:p>
            <a:pPr marL="609600" indent="-609600">
              <a:buNone/>
            </a:pPr>
            <a:r>
              <a:rPr lang="en-US" dirty="0"/>
              <a:t>Different models have different numbers of phases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138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457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>
                <a:cs typeface="Times New Roman" pitchFamily="18" charset="0"/>
              </a:rPr>
              <a:t>Limitations of SDLC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447800"/>
            <a:ext cx="8305800" cy="4648200"/>
          </a:xfrm>
        </p:spPr>
        <p:txBody>
          <a:bodyPr/>
          <a:lstStyle/>
          <a:p>
            <a:pPr eaLnBrk="1" hangingPunct="1"/>
            <a:r>
              <a:rPr lang="en-US" dirty="0">
                <a:cs typeface="Times New Roman" pitchFamily="18" charset="0"/>
              </a:rPr>
              <a:t>Traditional SDLC methodology for current IT projects</a:t>
            </a:r>
            <a:r>
              <a:rPr lang="en-US" dirty="0"/>
              <a:t> are not always appropriate: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Sometimes costs are difficult to estimate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Sometimes uniqueness makes previous experience hard or impossible to find</a:t>
            </a:r>
            <a:endParaRPr lang="en-US" dirty="0"/>
          </a:p>
          <a:p>
            <a:pPr lvl="1" eaLnBrk="1" hangingPunct="1"/>
            <a:r>
              <a:rPr lang="en-US" dirty="0">
                <a:cs typeface="Times New Roman" pitchFamily="18" charset="0"/>
              </a:rPr>
              <a:t>Objectives may reflect a scope that is </a:t>
            </a:r>
          </a:p>
          <a:p>
            <a:pPr lvl="2" eaLnBrk="1" hangingPunct="1"/>
            <a:r>
              <a:rPr lang="en-US" dirty="0">
                <a:cs typeface="Times New Roman" pitchFamily="18" charset="0"/>
              </a:rPr>
              <a:t>Too broad (can’t solve it), or </a:t>
            </a:r>
          </a:p>
          <a:p>
            <a:pPr lvl="2" eaLnBrk="1" hangingPunct="1"/>
            <a:r>
              <a:rPr lang="en-US" dirty="0">
                <a:cs typeface="Times New Roman" pitchFamily="18" charset="0"/>
              </a:rPr>
              <a:t>Too narrow (not ambitious enough)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Might take too long when the business environment is very dynamic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18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595532"/>
            <a:ext cx="89916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/>
              <a:t>Alternative Approaches – for speed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676400"/>
            <a:ext cx="8382000" cy="4495800"/>
          </a:xfrm>
        </p:spPr>
        <p:txBody>
          <a:bodyPr/>
          <a:lstStyle/>
          <a:p>
            <a:pPr eaLnBrk="1" hangingPunct="1"/>
            <a:r>
              <a:rPr lang="en-US" dirty="0"/>
              <a:t>Iterative approaches enable evolutionary development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124201"/>
            <a:ext cx="8516022" cy="241331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03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8382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/>
              <a:t>Other Approaches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066800"/>
            <a:ext cx="83058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Prototyping </a:t>
            </a:r>
          </a:p>
          <a:p>
            <a:pPr lvl="1"/>
            <a:r>
              <a:rPr lang="en-US" sz="2100" dirty="0"/>
              <a:t>Build a high-level version of the system very quickly and get feedback</a:t>
            </a:r>
          </a:p>
          <a:p>
            <a:pPr lvl="1"/>
            <a:r>
              <a:rPr lang="en-US" sz="2500" dirty="0"/>
              <a:t>Advantages:</a:t>
            </a:r>
          </a:p>
          <a:p>
            <a:pPr lvl="2"/>
            <a:r>
              <a:rPr lang="en-US" sz="1700" dirty="0"/>
              <a:t>User involvement early and throughout the development process</a:t>
            </a:r>
          </a:p>
          <a:p>
            <a:pPr lvl="1"/>
            <a:r>
              <a:rPr lang="en-US" sz="2500" dirty="0"/>
              <a:t>Disadvantages:</a:t>
            </a:r>
          </a:p>
          <a:p>
            <a:pPr lvl="2"/>
            <a:r>
              <a:rPr lang="en-US" sz="1700" dirty="0"/>
              <a:t>Documentation may be difficult to write</a:t>
            </a:r>
          </a:p>
          <a:p>
            <a:pPr lvl="2"/>
            <a:r>
              <a:rPr lang="en-US" sz="1700" dirty="0"/>
              <a:t>Users may not have a realistic scope of the system while making decisions</a:t>
            </a: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RAD (Rapid Application Development) prototyping + 4-step SDLC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Like prototyping, RAD uses iterative development tools to speed up development: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GUI, reusable code, code generation, databases, testing, debugging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Goal is much faster building of the system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06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Approaches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JAD (Joint Application Development) – IBM</a:t>
            </a:r>
          </a:p>
          <a:p>
            <a:pPr lvl="1"/>
            <a:r>
              <a:rPr lang="en-US" dirty="0"/>
              <a:t>Users are involved throughout the process</a:t>
            </a:r>
          </a:p>
          <a:p>
            <a:r>
              <a:rPr lang="en-US" dirty="0"/>
              <a:t>“Agile” approaches speed things up</a:t>
            </a:r>
          </a:p>
          <a:p>
            <a:pPr lvl="1"/>
            <a:r>
              <a:rPr lang="en-US" dirty="0"/>
              <a:t>XP (Extreme Programming), Scrum,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793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01649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Other Approaches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0" y="1447800"/>
            <a:ext cx="8763000" cy="50292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User-centered design</a:t>
            </a:r>
          </a:p>
          <a:p>
            <a:r>
              <a:rPr lang="en-US" sz="2400" dirty="0"/>
              <a:t>Focuses on usability but uses many of the tools of RAD, JAD, Agile, prototyping</a:t>
            </a:r>
          </a:p>
          <a:p>
            <a:r>
              <a:rPr lang="en-US" sz="2400" dirty="0"/>
              <a:t>Users participate and continuously evaluate usability</a:t>
            </a:r>
          </a:p>
          <a:p>
            <a:r>
              <a:rPr lang="en-US" sz="2400" dirty="0"/>
              <a:t>Usability.gov provides 209 guidelines</a:t>
            </a:r>
          </a:p>
          <a:p>
            <a:r>
              <a:rPr lang="en-US" sz="2400" dirty="0"/>
              <a:t>Technology is advancing so they are dated (e.g., touchscreen tablets are not included)</a:t>
            </a:r>
          </a:p>
          <a:p>
            <a:r>
              <a:rPr lang="en-US" sz="2400" dirty="0"/>
              <a:t>“How or why” for touch PC O/S not yet settled</a:t>
            </a:r>
          </a:p>
          <a:p>
            <a:r>
              <a:rPr lang="en-US" sz="2400" dirty="0"/>
              <a:t>Requires multidisciplinary approach: psychology, graphic art, Internet technologies, business needs, etc.</a:t>
            </a: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44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8815" y="533400"/>
            <a:ext cx="77724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Other Approaches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524000"/>
            <a:ext cx="87630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Open source approach</a:t>
            </a:r>
          </a:p>
          <a:p>
            <a:r>
              <a:rPr lang="en-US" dirty="0"/>
              <a:t>Uses crowdsourcing</a:t>
            </a:r>
          </a:p>
          <a:p>
            <a:r>
              <a:rPr lang="en-US" dirty="0"/>
              <a:t>Code is available for all to see and improve</a:t>
            </a:r>
          </a:p>
          <a:p>
            <a:r>
              <a:rPr lang="en-US" dirty="0"/>
              <a:t>Linux: the basis for </a:t>
            </a:r>
          </a:p>
          <a:p>
            <a:pPr lvl="1"/>
            <a:r>
              <a:rPr lang="en-US" dirty="0"/>
              <a:t>Android</a:t>
            </a:r>
          </a:p>
          <a:p>
            <a:pPr lvl="1"/>
            <a:r>
              <a:rPr lang="en-US" dirty="0"/>
              <a:t>Some Garmin GPS</a:t>
            </a:r>
          </a:p>
          <a:p>
            <a:pPr lvl="1"/>
            <a:r>
              <a:rPr lang="en-US" dirty="0"/>
              <a:t>Some Sony TVs</a:t>
            </a:r>
          </a:p>
          <a:p>
            <a:r>
              <a:rPr lang="en-US" dirty="0"/>
              <a:t>OS/X is based on BSD</a:t>
            </a:r>
          </a:p>
          <a:p>
            <a:r>
              <a:rPr lang="en-US" dirty="0"/>
              <a:t>BSD and Linux come from Unix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15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52400"/>
            <a:ext cx="7772400" cy="838200"/>
          </a:xfrm>
        </p:spPr>
        <p:txBody>
          <a:bodyPr>
            <a:normAutofit/>
          </a:bodyPr>
          <a:lstStyle/>
          <a:p>
            <a:r>
              <a:rPr lang="en-US" dirty="0"/>
              <a:t>Comparison of approaches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05000" y="914400"/>
          <a:ext cx="8610600" cy="5539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3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57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5477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Aharoni" panose="02010803020104030203" pitchFamily="2" charset="-79"/>
                          <a:ea typeface="+mn-ea"/>
                          <a:cs typeface="Aharoni" panose="02010803020104030203" pitchFamily="2" charset="-79"/>
                        </a:rPr>
                        <a:t>Methodology</a:t>
                      </a: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>
                          <a:effectLst/>
                        </a:rPr>
                        <a:t>Advantages</a:t>
                      </a:r>
                      <a:endParaRPr lang="en-US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b="1" dirty="0">
                          <a:effectLst/>
                        </a:rPr>
                        <a:t>Disadvantages</a:t>
                      </a:r>
                      <a:endParaRPr lang="en-US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5676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SDLC</a:t>
                      </a: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Structured approach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Phase</a:t>
                      </a:r>
                      <a:r>
                        <a:rPr lang="en-US" sz="1400" baseline="0" dirty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milestones and approvals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Uses system approach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Focuses on goals and trade-offs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Emphasizes documentation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Requires user sign-offs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Systems often fail to meet objectives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Needed skills are often difficult to obtain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Scope may be defined too broadly or too narrowly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Very time consuming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433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Agile Development</a:t>
                      </a: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Good for adapting to changing requirements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Works well when user requirements change continuously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Allows face-to-face communication and continuous inputs from users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Speeds up development process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Users like it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Hard to estimate system deliverables at start of project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Under-emphasizes designing and documentation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Easy to get project off-track if user goals</a:t>
                      </a:r>
                      <a:r>
                        <a:rPr lang="en-US" sz="1400" baseline="0" dirty="0">
                          <a:effectLst/>
                        </a:rPr>
                        <a:t> are u</a:t>
                      </a:r>
                      <a:r>
                        <a:rPr lang="en-US" sz="1400" dirty="0">
                          <a:effectLst/>
                        </a:rPr>
                        <a:t>nclear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780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Prototyping</a:t>
                      </a: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Improved user communications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Users like it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Speeds up development process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Good for eliciting system requirements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Provides a tangible model to serve as basis for production version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Often under-documented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Not designed to be an operational version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Often creates unrealistic expectations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Difficult-to-manage development process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Integration often difficult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Design flaws more prevalent than in SDLC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n-US" sz="1400" dirty="0">
                          <a:effectLst/>
                        </a:rPr>
                        <a:t>Often hard to maintain </a:t>
                      </a:r>
                      <a:endParaRPr lang="en-US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731" marR="5973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47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/>
              <a:t>What Makes a Project Risky?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524000"/>
            <a:ext cx="8305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Risk Framework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Complexity</a:t>
            </a:r>
          </a:p>
          <a:p>
            <a:pPr lvl="2"/>
            <a:r>
              <a:rPr lang="en-US" dirty="0"/>
              <a:t>Many parts? Impacts on rest of system? Global? Unfamiliar hardware/software/databases? Changing requirements?</a:t>
            </a:r>
          </a:p>
          <a:p>
            <a:pPr lvl="1"/>
            <a:r>
              <a:rPr lang="en-US" dirty="0"/>
              <a:t>Clarity</a:t>
            </a:r>
          </a:p>
          <a:p>
            <a:pPr lvl="2"/>
            <a:r>
              <a:rPr lang="en-US" dirty="0"/>
              <a:t>Hard to define the purpose, input, and output?</a:t>
            </a:r>
          </a:p>
          <a:p>
            <a:pPr lvl="1"/>
            <a:r>
              <a:rPr lang="en-US" dirty="0"/>
              <a:t>Size</a:t>
            </a:r>
          </a:p>
          <a:p>
            <a:pPr lvl="2"/>
            <a:r>
              <a:rPr lang="en-US" dirty="0"/>
              <a:t>Cost, staff, duration, team, departments affected, lines of code</a:t>
            </a:r>
          </a:p>
          <a:p>
            <a:pPr>
              <a:lnSpc>
                <a:spcPct val="90000"/>
              </a:lnSpc>
            </a:pPr>
            <a:r>
              <a:rPr lang="en-US" dirty="0"/>
              <a:t>They are geometric, not linear (additive):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Having all three of these would be much more than three times as bad as one of these.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08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dirty="0">
                <a:cs typeface="Times New Roman" pitchFamily="18" charset="0"/>
              </a:rPr>
              <a:t>Managing Risk from Complexity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981200" y="1690689"/>
            <a:ext cx="8382000" cy="4710110"/>
          </a:xfrm>
        </p:spPr>
        <p:txBody>
          <a:bodyPr>
            <a:normAutofit/>
          </a:bodyPr>
          <a:lstStyle/>
          <a:p>
            <a:r>
              <a:rPr lang="en-US" dirty="0"/>
              <a:t>Strategies to deal with complexity:</a:t>
            </a:r>
          </a:p>
          <a:p>
            <a:pPr lvl="1"/>
            <a:r>
              <a:rPr lang="en-US" dirty="0"/>
              <a:t>Leverage the Technical Skills of the Team such as having a leader or team members who have had significant experience  </a:t>
            </a:r>
          </a:p>
          <a:p>
            <a:pPr lvl="1"/>
            <a:r>
              <a:rPr lang="en-US" dirty="0"/>
              <a:t>Rely on Consultants and Vendors – for additional expertise</a:t>
            </a:r>
          </a:p>
          <a:p>
            <a:pPr lvl="1"/>
            <a:r>
              <a:rPr lang="en-US" dirty="0"/>
              <a:t>Integrate Within the Organization such as</a:t>
            </a:r>
          </a:p>
          <a:p>
            <a:pPr lvl="2"/>
            <a:r>
              <a:rPr lang="en-US" dirty="0"/>
              <a:t>Having frequent team meetings</a:t>
            </a:r>
          </a:p>
          <a:p>
            <a:pPr lvl="1"/>
            <a:r>
              <a:rPr lang="en-US" dirty="0"/>
              <a:t>Extensive documentation</a:t>
            </a:r>
          </a:p>
          <a:p>
            <a:pPr lvl="1"/>
            <a:r>
              <a:rPr lang="en-US" dirty="0"/>
              <a:t>Regular technical status reviews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08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7772400" cy="12954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dirty="0">
                <a:cs typeface="Times New Roman" pitchFamily="18" charset="0"/>
              </a:rPr>
              <a:t>Managing Risk from Clarity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057400" y="1981200"/>
            <a:ext cx="7848600" cy="3886200"/>
          </a:xfrm>
        </p:spPr>
        <p:txBody>
          <a:bodyPr/>
          <a:lstStyle/>
          <a:p>
            <a:pPr eaLnBrk="1" hangingPunct="1"/>
            <a:r>
              <a:rPr lang="en-US" dirty="0">
                <a:latin typeface="Univers 75 Black" charset="0"/>
                <a:cs typeface="Times New Roman" pitchFamily="18" charset="0"/>
              </a:rPr>
              <a:t>Strategies to deal with low clarity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Rely more heavily upon the users to define system requirements 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Manage stakeholders by balancing the disparate goals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Sustain Project Commitment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478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799" y="515301"/>
            <a:ext cx="77724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Project Commitment – </a:t>
            </a:r>
            <a:br>
              <a:rPr lang="en-US" dirty="0"/>
            </a:br>
            <a:r>
              <a:rPr lang="en-US" dirty="0"/>
              <a:t>Important for project success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66899" y="1676401"/>
          <a:ext cx="8458200" cy="46183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83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002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820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Determinant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Description</a:t>
                      </a:r>
                      <a:endParaRPr lang="en-US" sz="1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Examples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More likely for commitment if: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Project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Objective attributes of the project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Cost, benefits, expected difficulty, and duration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There</a:t>
                      </a:r>
                      <a:r>
                        <a:rPr lang="en-US" sz="1600" baseline="0" dirty="0">
                          <a:effectLst/>
                        </a:rPr>
                        <a:t> is </a:t>
                      </a:r>
                      <a:r>
                        <a:rPr lang="en-US" sz="1600" dirty="0">
                          <a:effectLst/>
                        </a:rPr>
                        <a:t>a large potential payoff.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91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Psychological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Factors managers use to convince themselves things are not so bad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Previous experience, personal responsibility for outcome, and biases.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There is a previous history of success.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Social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Elements of the various groups involved in the process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Rivalry, norms for consistency, and need for external validation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External stakeholders have been publicly led to believe the project will be successful.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Organizational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Structural attributes of the organization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Political support, and alignment with values and goals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There is strong political support from executive levels.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49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800" b="1" dirty="0">
                          <a:effectLst/>
                        </a:rPr>
                        <a:t>Cultural 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Cultural attributes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Appreciation for teamwork or a focus on technical issues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</a:rPr>
                        <a:t>There is a culture of teamwork.</a:t>
                      </a:r>
                      <a:endParaRPr lang="en-US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61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1625"/>
            <a:ext cx="7772400" cy="9175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>
                <a:cs typeface="Times New Roman" pitchFamily="18" charset="0"/>
              </a:rPr>
              <a:t>Pulling the Plug</a:t>
            </a:r>
            <a:r>
              <a:rPr lang="en-US" dirty="0"/>
              <a:t>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371600"/>
            <a:ext cx="8839200" cy="4648200"/>
          </a:xfrm>
        </p:spPr>
        <p:txBody>
          <a:bodyPr/>
          <a:lstStyle/>
          <a:p>
            <a:pPr eaLnBrk="1" hangingPunct="1"/>
            <a:r>
              <a:rPr lang="en-US" dirty="0">
                <a:cs typeface="Times New Roman" pitchFamily="18" charset="0"/>
              </a:rPr>
              <a:t>Often projects in trouble persist long after they should have been abandoned—Pull the plug!</a:t>
            </a:r>
          </a:p>
          <a:p>
            <a:pPr lvl="1"/>
            <a:r>
              <a:rPr lang="en-US" dirty="0"/>
              <a:t>Many projects are 99% complete for 50% of the project!</a:t>
            </a:r>
            <a:endParaRPr lang="en-US" dirty="0">
              <a:cs typeface="Times New Roman" pitchFamily="18" charset="0"/>
            </a:endParaRPr>
          </a:p>
          <a:p>
            <a:pPr eaLnBrk="1" hangingPunct="1"/>
            <a:r>
              <a:rPr lang="en-US" dirty="0"/>
              <a:t>People can go to great lengths to sustain a doomed project when there are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Sunk costs</a:t>
            </a:r>
            <a:endParaRPr lang="en-US" dirty="0"/>
          </a:p>
          <a:p>
            <a:pPr lvl="1" eaLnBrk="1" hangingPunct="1"/>
            <a:r>
              <a:rPr lang="en-US" dirty="0">
                <a:cs typeface="Times New Roman" pitchFamily="18" charset="0"/>
              </a:rPr>
              <a:t>High penalties for failure</a:t>
            </a:r>
          </a:p>
          <a:p>
            <a:pPr lvl="1" eaLnBrk="1" hangingPunct="1"/>
            <a:r>
              <a:rPr lang="en-US" dirty="0">
                <a:cs typeface="Times New Roman" pitchFamily="18" charset="0"/>
              </a:rPr>
              <a:t>Emotional attachment to the project by powerful individuals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421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381000"/>
            <a:ext cx="8382000" cy="1143000"/>
          </a:xfrm>
        </p:spPr>
        <p:txBody>
          <a:bodyPr/>
          <a:lstStyle/>
          <a:p>
            <a:pPr algn="ctr" eaLnBrk="1" hangingPunct="1"/>
            <a:r>
              <a:rPr lang="en-US" sz="4000" dirty="0"/>
              <a:t>Four dimensions of success</a:t>
            </a:r>
            <a:endParaRPr lang="en-US" sz="3200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752600"/>
            <a:ext cx="77724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/>
              <a:t>Shenhar</a:t>
            </a:r>
            <a:r>
              <a:rPr lang="en-US" dirty="0"/>
              <a:t>, </a:t>
            </a:r>
            <a:r>
              <a:rPr lang="en-US" dirty="0" err="1"/>
              <a:t>Dvir</a:t>
            </a:r>
            <a:r>
              <a:rPr lang="en-US" dirty="0"/>
              <a:t> and Levy’s (1998) four dimensions of success:</a:t>
            </a:r>
            <a:r>
              <a:rPr lang="en-US" b="1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/>
              <a:t>Resource constraints</a:t>
            </a:r>
            <a:r>
              <a:rPr lang="en-US" dirty="0"/>
              <a:t>: does the project meet the time and budget criteria?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/>
              <a:t>Impact on customers</a:t>
            </a:r>
            <a:r>
              <a:rPr lang="en-US" dirty="0"/>
              <a:t>: how much benefit does the customer receive from the project?</a:t>
            </a:r>
            <a:endParaRPr lang="en-US" b="1" dirty="0"/>
          </a:p>
          <a:p>
            <a:pPr lvl="1" eaLnBrk="1" hangingPunct="1">
              <a:lnSpc>
                <a:spcPct val="90000"/>
              </a:lnSpc>
            </a:pPr>
            <a:r>
              <a:rPr lang="en-US" b="1" dirty="0"/>
              <a:t>Business success</a:t>
            </a:r>
            <a:r>
              <a:rPr lang="en-US" dirty="0"/>
              <a:t>: how high and long are the profits produced by the project?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/>
              <a:t>Prepare for the future</a:t>
            </a:r>
            <a:r>
              <a:rPr lang="en-US" dirty="0"/>
              <a:t>: has the project enabled future success? Future impact?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9B9C6-5EFD-47CD-B9A5-7DA91BC82E6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17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524000" y="609600"/>
            <a:ext cx="9144000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Figure 11.11  Success dimensions for various project types.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600200"/>
            <a:ext cx="8839200" cy="350520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2016 John Wiley &amp; Sons,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84FC29-E264-4055-9FDD-790AC6ED552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117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1320</Words>
  <Application>Microsoft Macintosh PowerPoint</Application>
  <PresentationFormat>Widescreen</PresentationFormat>
  <Paragraphs>222</Paragraphs>
  <Slides>20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Aharoni</vt:lpstr>
      <vt:lpstr>Arial</vt:lpstr>
      <vt:lpstr>Calibri</vt:lpstr>
      <vt:lpstr>Calibri Light</vt:lpstr>
      <vt:lpstr>Symbol</vt:lpstr>
      <vt:lpstr>Times</vt:lpstr>
      <vt:lpstr>Univers 75 Black</vt:lpstr>
      <vt:lpstr>Office Theme</vt:lpstr>
      <vt:lpstr>Image</vt:lpstr>
      <vt:lpstr>PERT</vt:lpstr>
      <vt:lpstr>Gantt</vt:lpstr>
      <vt:lpstr>Template – Other Views</vt:lpstr>
      <vt:lpstr>Element 4: Common Project Vocabulary</vt:lpstr>
      <vt:lpstr>Difficulties</vt:lpstr>
      <vt:lpstr>Systems Development Life Cycle</vt:lpstr>
      <vt:lpstr>Limitations of SDLC </vt:lpstr>
      <vt:lpstr>Alternative Approaches – for speed</vt:lpstr>
      <vt:lpstr>Other Approaches</vt:lpstr>
      <vt:lpstr>Other Approaches (continued)</vt:lpstr>
      <vt:lpstr>Other Approaches (continued)</vt:lpstr>
      <vt:lpstr>Other Approaches (continued)</vt:lpstr>
      <vt:lpstr>Comparison of approaches</vt:lpstr>
      <vt:lpstr>What Makes a Project Risky?</vt:lpstr>
      <vt:lpstr>Managing Risk from Complexity</vt:lpstr>
      <vt:lpstr>Managing Risk from Clarity</vt:lpstr>
      <vt:lpstr>Project Commitment –  Important for project success</vt:lpstr>
      <vt:lpstr>Pulling the Plug </vt:lpstr>
      <vt:lpstr>Four dimensions of success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 Part 2</dc:title>
  <dc:subject/>
  <dc:creator>hhhh</dc:creator>
  <cp:keywords/>
  <dc:description/>
  <cp:lastModifiedBy>Microsoft Office User</cp:lastModifiedBy>
  <cp:revision>2</cp:revision>
  <dcterms:created xsi:type="dcterms:W3CDTF">2019-11-26T02:45:03Z</dcterms:created>
  <dcterms:modified xsi:type="dcterms:W3CDTF">2019-11-26T02:46:10Z</dcterms:modified>
  <cp:category/>
</cp:coreProperties>
</file>