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21"/>
  </p:notesMasterIdLst>
  <p:sldIdLst>
    <p:sldId id="256" r:id="rId3"/>
    <p:sldId id="259" r:id="rId4"/>
    <p:sldId id="264" r:id="rId5"/>
    <p:sldId id="265" r:id="rId6"/>
    <p:sldId id="266" r:id="rId7"/>
    <p:sldId id="267" r:id="rId8"/>
    <p:sldId id="274" r:id="rId9"/>
    <p:sldId id="268" r:id="rId10"/>
    <p:sldId id="269" r:id="rId11"/>
    <p:sldId id="270" r:id="rId12"/>
    <p:sldId id="271" r:id="rId13"/>
    <p:sldId id="272" r:id="rId14"/>
    <p:sldId id="273" r:id="rId15"/>
    <p:sldId id="261" r:id="rId16"/>
    <p:sldId id="257" r:id="rId17"/>
    <p:sldId id="258" r:id="rId18"/>
    <p:sldId id="263" r:id="rId19"/>
    <p:sldId id="260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80576" autoAdjust="0"/>
  </p:normalViewPr>
  <p:slideViewPr>
    <p:cSldViewPr>
      <p:cViewPr varScale="1">
        <p:scale>
          <a:sx n="34" d="100"/>
          <a:sy n="34" d="100"/>
        </p:scale>
        <p:origin x="14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1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E3C1F1-10EB-4157-B59B-6404E0BA7DB4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D73EB7-94DD-450F-B060-CD03B67F9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36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2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this mean for you</a:t>
            </a:r>
            <a:r>
              <a:rPr lang="en-US" baseline="0" dirty="0" smtClean="0"/>
              <a:t> as the Nurse?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68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18671D-40A9-430A-A5E5-E138F1D1B12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EEA858-7BA6-4D4B-B0BD-DBE0B154B7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8EBF35-3E0C-45B5-B3F1-43F6E6BAFCA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788D6D-C8C3-457E-8973-8594D1B939D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97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5C21DC-8BFE-4F49-9DB8-C3AFC5A60C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Safe: </a:t>
            </a:r>
            <a:r>
              <a:rPr lang="en-US" altLang="en-US" dirty="0" smtClean="0"/>
              <a:t>avoiding injuries to patients from the care that is intended to help them.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Effective: </a:t>
            </a:r>
            <a:r>
              <a:rPr lang="en-US" altLang="en-US" dirty="0" smtClean="0"/>
              <a:t>providing services based on scientific knowledge to all who could benefit and refraining from providing services to those not likely to benefit (avoiding underuse and overuse).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Patient-centered: </a:t>
            </a:r>
            <a:r>
              <a:rPr lang="en-US" altLang="en-US" dirty="0" smtClean="0"/>
              <a:t>providing care that is respectful of and responsive to individual patient preferences, needs, and values and ensuring that patient values guide all clinical decisions.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Timely</a:t>
            </a:r>
            <a:r>
              <a:rPr lang="en-US" altLang="en-US" dirty="0" smtClean="0"/>
              <a:t>: reducing waits and sometimes harmful delays for both those who receive and those who give care.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Efficient: </a:t>
            </a:r>
            <a:r>
              <a:rPr lang="en-US" altLang="en-US" dirty="0" smtClean="0"/>
              <a:t>avoiding waste, in particular waste of equipment, supplies, ideas, and energy.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 smtClean="0"/>
              <a:t>Equitable: </a:t>
            </a:r>
            <a:r>
              <a:rPr lang="en-US" altLang="en-US" dirty="0" smtClean="0"/>
              <a:t>providing care that does not vary in quality because of personal characteristics such as gender, ethnicity, geographic location, and socioeconomic status.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E5F2A-4B3C-45CF-BADD-B0C3D0222CE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/>
              <a:t>What does Risk Management</a:t>
            </a:r>
            <a:r>
              <a:rPr lang="en-US" altLang="en-US" baseline="0" dirty="0" smtClean="0"/>
              <a:t> do?   RM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 liabilities that could lead to financial losses in an organization.  Assesses factors leading to such losses if they occur.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 Management aka Continuous Quality Improvement (CQI) in health care is a structured process in an organization which does planning for a continuous flow of improvements to provide quality health care.  Could be things already needing improvement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things in progress.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260206-0211-4FAE-98F5-65BD9D6A699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Objectives:</a:t>
            </a:r>
          </a:p>
          <a:p>
            <a:pPr>
              <a:defRPr/>
            </a:pPr>
            <a:r>
              <a:rPr lang="en-US" dirty="0" smtClean="0"/>
              <a:t>Analyze historical, social, political, and economic trends affecting the nursing profession and the healthcare delivery system. </a:t>
            </a:r>
          </a:p>
          <a:p>
            <a:pPr>
              <a:defRPr/>
            </a:pPr>
            <a:r>
              <a:rPr lang="en-US" dirty="0" smtClean="0"/>
              <a:t>Explain the importance of quality improvement to the nurse, patient, organization, and healthcare delivery system. </a:t>
            </a:r>
          </a:p>
          <a:p>
            <a:pPr>
              <a:defRPr/>
            </a:pPr>
            <a:r>
              <a:rPr lang="en-US" dirty="0" smtClean="0"/>
              <a:t>Promote the role of the nurse in the contemporary healthcare environment. 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OUTLINE:</a:t>
            </a:r>
          </a:p>
          <a:p>
            <a:pPr>
              <a:defRPr/>
            </a:pPr>
            <a:r>
              <a:rPr lang="en-US" b="1" cap="all" dirty="0" smtClean="0">
                <a:solidFill>
                  <a:srgbClr val="FF0000"/>
                </a:solidFill>
              </a:rPr>
              <a:t>The Economic Climate In The Health Care System</a:t>
            </a:r>
          </a:p>
          <a:p>
            <a:pPr>
              <a:defRPr/>
            </a:pPr>
            <a:r>
              <a:rPr lang="en-US" b="1" dirty="0" smtClean="0"/>
              <a:t>Economic Perspective</a:t>
            </a:r>
          </a:p>
          <a:p>
            <a:pPr>
              <a:defRPr/>
            </a:pPr>
            <a:r>
              <a:rPr lang="en-US" b="1" dirty="0" smtClean="0"/>
              <a:t>Regulation and Competition</a:t>
            </a:r>
            <a:endParaRPr lang="en-US" dirty="0" smtClean="0"/>
          </a:p>
          <a:p>
            <a:pPr>
              <a:defRPr/>
            </a:pPr>
            <a:r>
              <a:rPr lang="en-US" b="1" dirty="0" smtClean="0"/>
              <a:t>Nursing Labor Market </a:t>
            </a:r>
          </a:p>
          <a:p>
            <a:pPr>
              <a:defRPr/>
            </a:pPr>
            <a:r>
              <a:rPr lang="en-US" i="1" dirty="0" smtClean="0"/>
              <a:t>Defining and Identifying the Nursing Shortage</a:t>
            </a:r>
            <a:endParaRPr lang="en-US" b="1" dirty="0" smtClean="0"/>
          </a:p>
          <a:p>
            <a:pPr>
              <a:defRPr/>
            </a:pPr>
            <a:r>
              <a:rPr lang="en-US" i="1" dirty="0" smtClean="0"/>
              <a:t>Factors contributing to the Nursing Shortage</a:t>
            </a:r>
            <a:endParaRPr lang="en-US" b="1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16A508-CB38-4652-801C-D596BB612C7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0497A2-F2E2-4232-A332-4125C39E90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Objectives:</a:t>
            </a:r>
          </a:p>
          <a:p>
            <a:pPr>
              <a:defRPr/>
            </a:pPr>
            <a:r>
              <a:rPr lang="en-US" dirty="0" smtClean="0"/>
              <a:t>Discuss the history of quality and safety within the U.S. healthcare system.</a:t>
            </a:r>
            <a:endParaRPr lang="en-US" i="1" dirty="0" smtClean="0"/>
          </a:p>
          <a:p>
            <a:pPr>
              <a:defRPr/>
            </a:pPr>
            <a:r>
              <a:rPr lang="en-US" dirty="0" smtClean="0"/>
              <a:t>Analyze historical, social, political, and economic trends affecting the nursing profession and the healthcare delivery system. </a:t>
            </a:r>
          </a:p>
          <a:p>
            <a:pPr>
              <a:defRPr/>
            </a:pPr>
            <a:r>
              <a:rPr lang="en-US" dirty="0" smtClean="0"/>
              <a:t>Examine factors contributing to medical errors and evidence-based methods for the prevention of medical errors.</a:t>
            </a:r>
          </a:p>
          <a:p>
            <a:pPr>
              <a:defRPr/>
            </a:pPr>
            <a:r>
              <a:rPr lang="en-US" dirty="0" smtClean="0"/>
              <a:t>Explain the use of technology to enhance and promote safe patient care, educate patients and consumers, evaluate healthcare delivery, and enhance the nurse’s knowledge base.</a:t>
            </a:r>
          </a:p>
          <a:p>
            <a:pPr>
              <a:defRPr/>
            </a:pPr>
            <a:r>
              <a:rPr lang="en-US" dirty="0" smtClean="0"/>
              <a:t>Promote the role of the nurse in the contemporary healthcare environment. 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OUTLINE: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SAFETY IN THE U.S. HEALTH CARE SYSTEM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b="1" dirty="0" smtClean="0"/>
              <a:t>Types of Errors</a:t>
            </a:r>
          </a:p>
          <a:p>
            <a:pPr>
              <a:defRPr/>
            </a:pPr>
            <a:r>
              <a:rPr lang="en-US" b="1" dirty="0" smtClean="0"/>
              <a:t>Error Identification and Reporting </a:t>
            </a:r>
            <a:endParaRPr lang="en-US" dirty="0" smtClean="0"/>
          </a:p>
          <a:p>
            <a:pPr>
              <a:defRPr/>
            </a:pPr>
            <a:r>
              <a:rPr lang="en-US" b="1" dirty="0" smtClean="0"/>
              <a:t>Developing a Culture of Safety</a:t>
            </a:r>
            <a:endParaRPr lang="en-US" dirty="0" smtClean="0"/>
          </a:p>
          <a:p>
            <a:pPr>
              <a:defRPr/>
            </a:pPr>
            <a:r>
              <a:rPr lang="en-US" b="1" dirty="0" smtClean="0"/>
              <a:t>Organizations, Agencies, and Initiatives supporting Quality and Safety in the HC System  </a:t>
            </a:r>
            <a:endParaRPr lang="en-US" dirty="0" smtClean="0"/>
          </a:p>
          <a:p>
            <a:pPr>
              <a:defRPr/>
            </a:pPr>
            <a:r>
              <a:rPr lang="en-US" i="1" dirty="0" smtClean="0"/>
              <a:t>Government Agencies</a:t>
            </a:r>
            <a:endParaRPr lang="en-US" b="1" dirty="0" smtClean="0"/>
          </a:p>
          <a:p>
            <a:pPr>
              <a:defRPr/>
            </a:pPr>
            <a:r>
              <a:rPr lang="en-US" i="1" dirty="0" smtClean="0"/>
              <a:t>Healthcare Provider Professional Organizations</a:t>
            </a:r>
            <a:endParaRPr lang="en-US" b="1" dirty="0" smtClean="0"/>
          </a:p>
          <a:p>
            <a:pPr>
              <a:defRPr/>
            </a:pPr>
            <a:r>
              <a:rPr lang="en-US" i="1" dirty="0" smtClean="0"/>
              <a:t>Non-profit Organizations and Foundations</a:t>
            </a:r>
            <a:endParaRPr lang="en-US" b="1" dirty="0" smtClean="0"/>
          </a:p>
          <a:p>
            <a:pPr>
              <a:defRPr/>
            </a:pPr>
            <a:r>
              <a:rPr lang="en-US" i="1" dirty="0" smtClean="0"/>
              <a:t>Quality Organizations</a:t>
            </a:r>
            <a:endParaRPr lang="en-US" b="1" dirty="0" smtClean="0"/>
          </a:p>
          <a:p>
            <a:pPr>
              <a:defRPr/>
            </a:pPr>
            <a:r>
              <a:rPr lang="en-US" b="1" dirty="0" smtClean="0"/>
              <a:t>Integrating Initiatives and Evidenced-based Practices into Client Care 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3506CD-F8B3-44C4-B542-B1468FA607E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action should the infection control nurse take to most effectively reduce the incidence of health care-associated infections?
http://www.polleverywhere.com/multiple_choice_polls/5qgWsGuulYEFsBl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72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baseline="0" dirty="0" smtClean="0"/>
              <a:t> is QI?  What is QM?  Why do we need these in nursing?</a:t>
            </a:r>
          </a:p>
          <a:p>
            <a:r>
              <a:rPr lang="en-US" dirty="0" smtClean="0"/>
              <a:t>Continuous quality improvement (CQI) is a</a:t>
            </a:r>
          </a:p>
          <a:p>
            <a:r>
              <a:rPr lang="en-US" dirty="0" smtClean="0"/>
              <a:t>process of identifying areas of concern (indicators),</a:t>
            </a:r>
            <a:r>
              <a:rPr lang="en-US" baseline="0" dirty="0" smtClean="0"/>
              <a:t> </a:t>
            </a:r>
            <a:r>
              <a:rPr lang="en-US" dirty="0" smtClean="0"/>
              <a:t>continuously collecting data on these indicators,</a:t>
            </a:r>
          </a:p>
          <a:p>
            <a:r>
              <a:rPr lang="en-US" dirty="0" smtClean="0"/>
              <a:t>analyzing and evaluating the data, and implementing needed changes.</a:t>
            </a:r>
          </a:p>
          <a:p>
            <a:r>
              <a:rPr lang="en-US" dirty="0" smtClean="0"/>
              <a:t>QM: a set of management practices throughout the organization, geared to ensure the organization consistently meets or exceeds customer requirements.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4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Age, mobility, cognitive/sensory awareness,</a:t>
            </a:r>
            <a:r>
              <a:rPr lang="en-US" baseline="0" dirty="0" smtClean="0"/>
              <a:t> emotional state, lifestyle &amp; safety awareness</a:t>
            </a:r>
          </a:p>
          <a:p>
            <a:r>
              <a:rPr lang="en-US" baseline="0" dirty="0" smtClean="0"/>
              <a:t>Be prepared to Assess, Know procedural safety guidelines &amp; protocols, Know security plans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81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Which policy will the infection control RN implement to most effectively reduce the incidence of catheter-associated UTI's?
http://www.polleverywhere.com/multiple_choice_polls/amEiIcAXqrT1Dur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72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JCAHO?  What happens if facility is cited?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73EB7-94DD-450F-B060-CD03B67F901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3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07F5-FE32-9745-9440-E836A675344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47FFA-FB94-B749-9438-0D1AF91720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2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54F3EE0-10A3-42B1-85DE-F5BA5C1C7663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752A807-85EB-4DE5-B351-D624977B0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BD607F5-FE32-9745-9440-E836A675344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4/15/2019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C547FFA-FB94-B749-9438-0D1AF91720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26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hyperlink" Target="http://www.polleverywhere.com/multiple_choice_polls/5qgWsGuulYEFsBl?preview=true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hyperlink" Target="http://www.polleverywhere.com/app/help" TargetMode="External"/><Relationship Id="rId5" Type="http://schemas.openxmlformats.org/officeDocument/2006/relationships/hyperlink" Target="http://www.polleverywhere.com/app" TargetMode="Externa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hyperlink" Target="http://www.polleverywhere.com/multiple_choice_polls/amEiIcAXqrT1Dur?preview=true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http://www.polleverywhere.com/app/help" TargetMode="External"/><Relationship Id="rId5" Type="http://schemas.openxmlformats.org/officeDocument/2006/relationships/hyperlink" Target="http://www.polleverywhere.com/app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Quality Improvement &amp; Patient Safety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Rev. Fall 2014</a:t>
            </a:r>
          </a:p>
          <a:p>
            <a:r>
              <a:rPr lang="en-US" dirty="0" smtClean="0"/>
              <a:t>L. Landseadel, MS, RN-C, CNE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Maintaining safe environments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1638300" cy="19050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343" y="505599"/>
            <a:ext cx="3048000" cy="2286000"/>
          </a:xfrm>
        </p:spPr>
      </p:pic>
      <p:sp>
        <p:nvSpPr>
          <p:cNvPr id="6" name="TextBox 5"/>
          <p:cNvSpPr txBox="1"/>
          <p:nvPr/>
        </p:nvSpPr>
        <p:spPr>
          <a:xfrm>
            <a:off x="0" y="2514600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http://www.momentumpeople.co.uk/204.htm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279159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http://www.co.monroe.mi.us/government/department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033016"/>
            <a:ext cx="1783443" cy="28628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19400" y="3895911"/>
            <a:ext cx="213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http://www.cdc.gov/niosh/topics/hazdrug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8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Statement of Quality of Care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Wingdings" pitchFamily="2" charset="2"/>
              <a:buNone/>
            </a:pPr>
            <a:r>
              <a:rPr lang="en-US" altLang="en-US" smtClean="0"/>
              <a:t>The IOM concluded that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smtClean="0"/>
              <a:t>Quality can be defined and measured </a:t>
            </a:r>
            <a:endParaRPr lang="en-US" altLang="en-US" b="1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smtClean="0"/>
              <a:t>Quality problems are serious and extensive </a:t>
            </a:r>
            <a:endParaRPr lang="en-US" altLang="en-US" b="1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smtClean="0"/>
              <a:t>Current approaches to quality improvement are inadequate</a:t>
            </a:r>
            <a:endParaRPr lang="en-US" altLang="en-US" b="1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smtClean="0"/>
              <a:t>There is an urgent need for rapid change</a:t>
            </a:r>
            <a:endParaRPr lang="en-US" altLang="en-US" b="1" smtClean="0"/>
          </a:p>
          <a:p>
            <a:pPr marL="514350" indent="-514350"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Focus Areas of </a:t>
            </a:r>
            <a:r>
              <a:rPr lang="en-US" altLang="en-US" i="1" smtClean="0"/>
              <a:t>To Err is Human</a:t>
            </a:r>
            <a:r>
              <a:rPr lang="en-US" altLang="en-US" smtClean="0"/>
              <a:t>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smtClean="0"/>
              <a:t>The IOM recommended (Box 10-3)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Enhance knowledge and leadership regarding safety</a:t>
            </a:r>
            <a:endParaRPr lang="en-US" altLang="en-US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Identify and learn from errors</a:t>
            </a:r>
            <a:endParaRPr lang="en-US" altLang="en-US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Set performance standards and expectations for safety</a:t>
            </a:r>
            <a:endParaRPr lang="en-US" altLang="en-US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Implement safety systems within health care organizations</a:t>
            </a:r>
            <a:endParaRPr lang="en-US" altLang="en-US" b="1" smtClean="0"/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i="1" smtClean="0"/>
              <a:t>Crossing the Quality Chasm </a:t>
            </a:r>
            <a:r>
              <a:rPr lang="en-US" altLang="en-US" smtClean="0"/>
              <a:t>Conclusions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331200" cy="3562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 smtClean="0"/>
              <a:t>The gaps between actual care and high-quality care could be attributed to key inter-related areas in the health care system</a:t>
            </a:r>
          </a:p>
          <a:p>
            <a:pPr marL="741363" lvl="1" indent="-284163" eaLnBrk="1" hangingPunct="1">
              <a:lnSpc>
                <a:spcPct val="90000"/>
              </a:lnSpc>
            </a:pPr>
            <a:r>
              <a:rPr lang="en-US" altLang="en-US" dirty="0" smtClean="0"/>
              <a:t>The growing complexity of science and technology</a:t>
            </a:r>
          </a:p>
          <a:p>
            <a:pPr marL="741363" lvl="1" indent="-284163" eaLnBrk="1" hangingPunct="1">
              <a:lnSpc>
                <a:spcPct val="90000"/>
              </a:lnSpc>
            </a:pPr>
            <a:r>
              <a:rPr lang="en-US" altLang="en-US" dirty="0" smtClean="0"/>
              <a:t>An increase in chronic conditions</a:t>
            </a:r>
          </a:p>
          <a:p>
            <a:pPr marL="741363" lvl="1" indent="-284163" eaLnBrk="1" hangingPunct="1">
              <a:lnSpc>
                <a:spcPct val="90000"/>
              </a:lnSpc>
            </a:pPr>
            <a:r>
              <a:rPr lang="en-US" altLang="en-US" dirty="0" smtClean="0"/>
              <a:t>A poorly organized delivery system of care and constraints on exploiting the revolution in information technology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Ten Rules to Govern Health Care Reform for the 21st Century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>
          <a:xfrm>
            <a:off x="685800" y="381000"/>
            <a:ext cx="7543800" cy="3886200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dirty="0" smtClean="0"/>
              <a:t>Care is based on a continuous healing relationship</a:t>
            </a:r>
            <a:endParaRPr lang="en-US" altLang="en-US" b="1" dirty="0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dirty="0" smtClean="0"/>
              <a:t>Care is provided based on patient needs and values</a:t>
            </a:r>
            <a:endParaRPr lang="en-US" altLang="en-US" b="1" dirty="0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dirty="0" smtClean="0"/>
              <a:t>Patient is source of control of care</a:t>
            </a:r>
            <a:endParaRPr lang="en-US" altLang="en-US" b="1" dirty="0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dirty="0" smtClean="0"/>
              <a:t>Knowledge is shared and free-flowing</a:t>
            </a:r>
            <a:endParaRPr lang="en-US" altLang="en-US" b="1" dirty="0" smtClean="0"/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altLang="en-US" dirty="0" smtClean="0"/>
              <a:t>Decisions are evidence-based</a:t>
            </a:r>
            <a:endParaRPr lang="en-US" altLang="en-US" b="1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609600" y="3048000"/>
            <a:ext cx="76962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spcBef>
                <a:spcPct val="20000"/>
              </a:spcBef>
              <a:buClr>
                <a:srgbClr val="990033"/>
              </a:buClr>
              <a:buFont typeface="Wingdings" pitchFamily="2" charset="2"/>
              <a:buChar char="§"/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90033"/>
              </a:buClr>
              <a:buFont typeface="Wingdings" pitchFamily="2" charset="2"/>
              <a:buChar char="§"/>
              <a:defRPr kumimoji="1"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90033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Font typeface="Wingdings" pitchFamily="2" charset="2"/>
              <a:buChar char="§"/>
              <a:defRPr kumimoji="1"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0000"/>
              </a:buClr>
              <a:buFont typeface="Arial" charset="0"/>
              <a:buAutoNum type="arabicPeriod" startAt="6"/>
            </a:pPr>
            <a:r>
              <a:rPr kumimoji="0" lang="en-US" altLang="en-US"/>
              <a:t>Safety as a system property</a:t>
            </a:r>
            <a:endParaRPr kumimoji="0" lang="en-US" altLang="en-US" b="1"/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Arial" charset="0"/>
              <a:buAutoNum type="arabicPeriod" startAt="6"/>
            </a:pPr>
            <a:r>
              <a:rPr kumimoji="0" lang="en-US" altLang="en-US"/>
              <a:t>Transparency is necessary; secrecy is harmful</a:t>
            </a:r>
            <a:endParaRPr kumimoji="0" lang="en-US" altLang="en-US" b="1"/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Arial" charset="0"/>
              <a:buAutoNum type="arabicPeriod" startAt="6"/>
            </a:pPr>
            <a:r>
              <a:rPr kumimoji="0" lang="en-US" altLang="en-US"/>
              <a:t>Anticipate patient needs</a:t>
            </a:r>
            <a:endParaRPr kumimoji="0" lang="en-US" altLang="en-US" b="1"/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Arial" charset="0"/>
              <a:buAutoNum type="arabicPeriod" startAt="6"/>
            </a:pPr>
            <a:r>
              <a:rPr kumimoji="0" lang="en-US" altLang="en-US"/>
              <a:t>Waste is continually decreased</a:t>
            </a:r>
            <a:endParaRPr kumimoji="0" lang="en-US" altLang="en-US" b="1"/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Arial" charset="0"/>
              <a:buAutoNum type="arabicPeriod" startAt="6"/>
            </a:pPr>
            <a:r>
              <a:rPr kumimoji="0" lang="en-US" altLang="en-US"/>
              <a:t>Cooperation between health care providers</a:t>
            </a:r>
            <a:endParaRPr kumimoji="0" lang="en-US" altLang="en-US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Quality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The Institute of Medicine (IOM) defines </a:t>
            </a:r>
            <a:r>
              <a:rPr lang="en-US" altLang="en-US" b="1" smtClean="0"/>
              <a:t>quality </a:t>
            </a:r>
            <a:r>
              <a:rPr lang="en-US" altLang="en-US" smtClean="0"/>
              <a:t>as “the degree to which health services for individuals and populations increase the likelihood of desired health outcomes and are consistent with current and professional knowledge” 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mtClean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mtClean="0"/>
              <a:t>(IOM, 2001, p. 232)</a:t>
            </a:r>
          </a:p>
          <a:p>
            <a:pPr marL="0" indent="0"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95300" y="1524000"/>
            <a:ext cx="81534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Six Aims for Improving Quality in Health Care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533400" y="2819400"/>
            <a:ext cx="8331200" cy="3562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mtClean="0"/>
              <a:t>Health care should be</a:t>
            </a:r>
            <a:endParaRPr lang="en-US" altLang="en-US" b="1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Safe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Effective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Patient-centered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Timely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Efficient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Equitable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Risk Management 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Service occurrence</a:t>
            </a:r>
          </a:p>
          <a:p>
            <a:pPr eaLnBrk="1" hangingPunct="1"/>
            <a:r>
              <a:rPr lang="en-US" altLang="en-US" smtClean="0"/>
              <a:t>Serious error</a:t>
            </a:r>
          </a:p>
          <a:p>
            <a:pPr eaLnBrk="1" hangingPunct="1"/>
            <a:r>
              <a:rPr lang="en-US" altLang="en-US" smtClean="0"/>
              <a:t>Sentinel event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85800" y="18288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 sz="3600" cap="none" dirty="0" smtClean="0"/>
              <a:t>The Economic Climate in the Health Care System</a:t>
            </a:r>
          </a:p>
        </p:txBody>
      </p:sp>
      <p:sp>
        <p:nvSpPr>
          <p:cNvPr id="39939" name="Text Placeholder 2"/>
          <p:cNvSpPr>
            <a:spLocks noGrp="1"/>
          </p:cNvSpPr>
          <p:nvPr>
            <p:ph type="body" idx="1"/>
          </p:nvPr>
        </p:nvSpPr>
        <p:spPr>
          <a:xfrm>
            <a:off x="685800" y="3581400"/>
            <a:ext cx="7772400" cy="150018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§"/>
            </a:pPr>
            <a:r>
              <a:rPr lang="en-US" altLang="en-US" sz="2800" dirty="0" smtClean="0"/>
              <a:t>  Economic perspective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800" dirty="0" smtClean="0"/>
              <a:t>  Regulation and competition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sz="2800" dirty="0" smtClean="0"/>
              <a:t>  Nursing labor market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Factors Influencing Economic Climate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31200" cy="2438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Economic</a:t>
            </a:r>
          </a:p>
          <a:p>
            <a:pPr eaLnBrk="1" hangingPunct="1"/>
            <a:r>
              <a:rPr lang="en-US" altLang="en-US" dirty="0" smtClean="0"/>
              <a:t>Regulation</a:t>
            </a:r>
          </a:p>
          <a:p>
            <a:pPr eaLnBrk="1" hangingPunct="1"/>
            <a:r>
              <a:rPr lang="en-US" altLang="en-US" dirty="0" smtClean="0"/>
              <a:t>Competition</a:t>
            </a:r>
          </a:p>
          <a:p>
            <a:pPr eaLnBrk="1" hangingPunct="1"/>
            <a:r>
              <a:rPr lang="en-US" altLang="en-US" dirty="0" smtClean="0"/>
              <a:t>Nursing labor market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cap="none" smtClean="0"/>
              <a:t>Safety in the U.S. Health Care System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19" y="1670304"/>
            <a:ext cx="1621536" cy="1688592"/>
          </a:xfrm>
        </p:spPr>
      </p:pic>
      <p:sp>
        <p:nvSpPr>
          <p:cNvPr id="41987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284163" indent="-284163" eaLnBrk="1" hangingPunct="1">
              <a:buFont typeface="Wingdings" pitchFamily="2" charset="2"/>
              <a:buChar char="§"/>
            </a:pPr>
            <a:r>
              <a:rPr lang="en-US" altLang="en-US" sz="2800" smtClean="0"/>
              <a:t>Types of errors</a:t>
            </a:r>
          </a:p>
          <a:p>
            <a:pPr marL="284163" indent="-284163" eaLnBrk="1" hangingPunct="1">
              <a:buFont typeface="Wingdings" pitchFamily="2" charset="2"/>
              <a:buChar char="§"/>
            </a:pPr>
            <a:r>
              <a:rPr lang="en-US" altLang="en-US" sz="2800" smtClean="0"/>
              <a:t>Error identification and reporting </a:t>
            </a:r>
          </a:p>
          <a:p>
            <a:pPr marL="284163" indent="-284163" eaLnBrk="1" hangingPunct="1">
              <a:buFont typeface="Wingdings" pitchFamily="2" charset="2"/>
              <a:buChar char="§"/>
            </a:pPr>
            <a:r>
              <a:rPr lang="en-US" altLang="en-US" sz="2800" smtClean="0"/>
              <a:t>Developing a culture of safety</a:t>
            </a:r>
          </a:p>
          <a:p>
            <a:pPr marL="284163" indent="-284163" eaLnBrk="1" hangingPunct="1">
              <a:buFont typeface="Wingdings" pitchFamily="2" charset="2"/>
              <a:buChar char="§"/>
            </a:pPr>
            <a:r>
              <a:rPr lang="en-US" altLang="en-US" sz="2800" smtClean="0"/>
              <a:t>Organizations, agencies, and initiatives supporting quality and safety in the health-care system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4" y="274638"/>
            <a:ext cx="8411633" cy="6308725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1863656" y="2266525"/>
            <a:ext cx="2333023" cy="20548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>
            <a:hlinkClick r:id="rId6"/>
          </p:cNvPr>
          <p:cNvSpPr/>
          <p:nvPr/>
        </p:nvSpPr>
        <p:spPr>
          <a:xfrm>
            <a:off x="4973258" y="4597460"/>
            <a:ext cx="2191469" cy="3704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hlinkClick r:id="rId7" action="ppaction://hlinkfile"/>
          </p:cNvPr>
          <p:cNvSpPr/>
          <p:nvPr/>
        </p:nvSpPr>
        <p:spPr>
          <a:xfrm>
            <a:off x="2915415" y="5194487"/>
            <a:ext cx="3313169" cy="3704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Quality Improvement: Not just another department!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9600"/>
            <a:ext cx="8761276" cy="38862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5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Accident &amp; Injury Prevention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003" y="304800"/>
            <a:ext cx="2663197" cy="23622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CONSIDER: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04800"/>
            <a:ext cx="2438400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667000"/>
            <a:ext cx="259080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3" y="2895600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4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4" y="274638"/>
            <a:ext cx="8411633" cy="6308725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1863656" y="2266525"/>
            <a:ext cx="2333023" cy="20548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/>
          </p:cNvPr>
          <p:cNvSpPr/>
          <p:nvPr/>
        </p:nvSpPr>
        <p:spPr>
          <a:xfrm>
            <a:off x="4973258" y="4597460"/>
            <a:ext cx="2191469" cy="3704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hlinkClick r:id="rId7" action="ppaction://hlinkfile"/>
          </p:cNvPr>
          <p:cNvSpPr/>
          <p:nvPr/>
        </p:nvSpPr>
        <p:spPr>
          <a:xfrm>
            <a:off x="2912827" y="5194487"/>
            <a:ext cx="3313169" cy="3704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86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Safety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575" y="381000"/>
            <a:ext cx="5127625" cy="4953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457200"/>
            <a:ext cx="2902258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SAFE NURSES: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Prevent Falls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Know Restraint Policy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Teach Fire &amp; Home Safety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Advocate for Community Safety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Practice Ergonomics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Administer Medications Safely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 smtClean="0"/>
              <a:t>Use Patient Identification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5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85</TotalTime>
  <Words>1027</Words>
  <Application>Microsoft Office PowerPoint</Application>
  <PresentationFormat>On-screen Show (4:3)</PresentationFormat>
  <Paragraphs>146</Paragraphs>
  <Slides>18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Impact</vt:lpstr>
      <vt:lpstr>Times New Roman</vt:lpstr>
      <vt:lpstr>Wingdings</vt:lpstr>
      <vt:lpstr>NewsPrint</vt:lpstr>
      <vt:lpstr>Office Theme</vt:lpstr>
      <vt:lpstr>Quality Improvement &amp; Patient Safety</vt:lpstr>
      <vt:lpstr>Maintaining safe environments</vt:lpstr>
      <vt:lpstr>Statement of Quality of Care</vt:lpstr>
      <vt:lpstr>Focus Areas of To Err is Human </vt:lpstr>
      <vt:lpstr>Crossing the Quality Chasm Conclusions</vt:lpstr>
      <vt:lpstr>Ten Rules to Govern Health Care Reform for the 21st Century</vt:lpstr>
      <vt:lpstr>PowerPoint Presentation</vt:lpstr>
      <vt:lpstr>Quality</vt:lpstr>
      <vt:lpstr>Six Aims for Improving Quality in Health Care</vt:lpstr>
      <vt:lpstr>Risk Management </vt:lpstr>
      <vt:lpstr>The Economic Climate in the Health Care System</vt:lpstr>
      <vt:lpstr>Factors Influencing Economic Climate</vt:lpstr>
      <vt:lpstr>Safety in the U.S. Health Care System</vt:lpstr>
      <vt:lpstr>PowerPoint Presentation</vt:lpstr>
      <vt:lpstr>Quality Improvement: Not just another department!</vt:lpstr>
      <vt:lpstr>Accident &amp; Injury Prevention</vt:lpstr>
      <vt:lpstr>PowerPoint Presentation</vt:lpstr>
      <vt:lpstr>Patient Safety</vt:lpstr>
    </vt:vector>
  </TitlesOfParts>
  <Company>Rasmussen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Improvement &amp; Patient Safety</dc:title>
  <dc:creator>Lynn Landseadel</dc:creator>
  <cp:lastModifiedBy>Rayette Heise</cp:lastModifiedBy>
  <cp:revision>11</cp:revision>
  <cp:lastPrinted>2014-10-23T17:24:17Z</cp:lastPrinted>
  <dcterms:created xsi:type="dcterms:W3CDTF">2014-04-23T18:58:00Z</dcterms:created>
  <dcterms:modified xsi:type="dcterms:W3CDTF">2019-04-15T23:21:26Z</dcterms:modified>
</cp:coreProperties>
</file>