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7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462A51-C3D0-43C5-A524-0E39C76FF455}" type="datetimeFigureOut">
              <a:rPr lang="en-US" smtClean="0"/>
              <a:t>5/12/2019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6FD255-7363-4D3C-AC6B-4F639D707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684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335CE5C-6246-4A96-AE62-6FF47CBA69B0}" type="datetime1">
              <a:rPr lang="en-US" smtClean="0"/>
              <a:t>5/12/2019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B6F05-4B46-4633-9105-297AA4D1C456}" type="datetime1">
              <a:rPr lang="en-US" smtClean="0"/>
              <a:t>5/12/2019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C2A61A6-B14D-4629-806B-B2FCC880F0ED}" type="datetime1">
              <a:rPr lang="en-US" smtClean="0"/>
              <a:t>5/12/2019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B940D-341F-4529-9D94-D8A1A9BB5A9F}" type="datetime1">
              <a:rPr lang="en-US" smtClean="0"/>
              <a:t>5/12/2019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034E5-DDEB-457F-8FDF-0BC01FEB68EF}" type="datetime1">
              <a:rPr lang="en-US" smtClean="0"/>
              <a:t>5/12/2019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E4868-3739-4366-8AE7-6C266A3A94F5}" type="datetime1">
              <a:rPr lang="en-US" smtClean="0"/>
              <a:t>5/12/2019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F8959-2366-465D-B38E-837E21EF94BA}" type="datetime1">
              <a:rPr lang="en-US" smtClean="0"/>
              <a:t>5/12/2019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F3E78C1-C8BB-4FF8-AB24-0E7CD30895CA}" type="datetime1">
              <a:rPr lang="en-US" smtClean="0"/>
              <a:t>5/12/2019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35BF2-B8F3-4D70-B0C8-644A74D39033}" type="datetime1">
              <a:rPr lang="en-US" smtClean="0"/>
              <a:t>5/12/2019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6D321-14CF-428A-8D64-36AFDEE2A56E}" type="datetime1">
              <a:rPr lang="en-US" smtClean="0"/>
              <a:t>5/12/2019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BA36CC0-294F-489E-8FBA-4D9AF0A13D26}" type="datetime1">
              <a:rPr lang="en-US" smtClean="0"/>
              <a:t>5/12/2019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CB1E2BE-4F08-4A70-BBC1-29C76A7F4F0F}" type="datetime1">
              <a:rPr lang="en-US" smtClean="0"/>
              <a:t>5/12/2019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20859-D3A7-4F9F-9EFD-5790F62482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ITS 835 enterprise risk management</a:t>
            </a:r>
            <a:br>
              <a:rPr lang="en-US" dirty="0"/>
            </a:br>
            <a:r>
              <a:rPr lang="en-US" dirty="0"/>
              <a:t>Chapter 6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36028B-5D35-4C20-B3C0-B94D7595C1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Strategic Risk Management at the LEGO Group</a:t>
            </a:r>
          </a:p>
        </p:txBody>
      </p:sp>
    </p:spTree>
    <p:extLst>
      <p:ext uri="{BB962C8B-B14F-4D97-AF65-F5344CB8AC3E}">
        <p14:creationId xmlns:p14="http://schemas.microsoft.com/office/powerpoint/2010/main" val="3547276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A6407-BE55-4AF9-B970-77852FE8D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D3452C-4562-4BBE-902F-21E9A1E267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>
            <a:normAutofit lnSpcReduction="10000"/>
          </a:bodyPr>
          <a:lstStyle/>
          <a:p>
            <a:r>
              <a:rPr lang="en-US" dirty="0"/>
              <a:t>LEGO Group history </a:t>
            </a:r>
          </a:p>
          <a:p>
            <a:r>
              <a:rPr lang="en-US" dirty="0"/>
              <a:t>Strategy </a:t>
            </a:r>
          </a:p>
          <a:p>
            <a:r>
              <a:rPr lang="en-US" dirty="0"/>
              <a:t>Legacy risk management </a:t>
            </a:r>
          </a:p>
          <a:p>
            <a:r>
              <a:rPr lang="en-US" dirty="0"/>
              <a:t>Enterprise risk management at LEGO </a:t>
            </a:r>
          </a:p>
          <a:p>
            <a:pPr lvl="1"/>
            <a:r>
              <a:rPr lang="en-US" dirty="0"/>
              <a:t>Initial ERM </a:t>
            </a:r>
          </a:p>
          <a:p>
            <a:pPr lvl="1"/>
            <a:r>
              <a:rPr lang="en-US" dirty="0"/>
              <a:t>Monte Carlo simulation </a:t>
            </a:r>
          </a:p>
          <a:p>
            <a:pPr lvl="1"/>
            <a:r>
              <a:rPr lang="en-US" dirty="0"/>
              <a:t>Active Risk Assessment of Business Projects (AROP) </a:t>
            </a:r>
          </a:p>
          <a:p>
            <a:pPr lvl="1"/>
            <a:r>
              <a:rPr lang="en-US" dirty="0"/>
              <a:t>Preparing for Uncertainty </a:t>
            </a:r>
          </a:p>
          <a:p>
            <a:r>
              <a:rPr lang="en-US" dirty="0"/>
              <a:t>The PAPA model </a:t>
            </a:r>
          </a:p>
          <a:p>
            <a:r>
              <a:rPr lang="en-US" dirty="0"/>
              <a:t>Risk management ROI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0D5D9D-3E24-4309-8705-96EDBB14E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936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258F1-10AC-4BCD-B0D2-B1B70F0C4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Lego group 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97C532-54AC-42CB-A36A-658577FA10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Headquarters in Billund, Denmark </a:t>
            </a:r>
          </a:p>
          <a:p>
            <a:r>
              <a:rPr lang="en-US" dirty="0"/>
              <a:t>Family owned </a:t>
            </a:r>
          </a:p>
          <a:p>
            <a:r>
              <a:rPr lang="en-US" dirty="0"/>
              <a:t>Second largest toy manufacturer (globally) </a:t>
            </a:r>
          </a:p>
          <a:p>
            <a:r>
              <a:rPr lang="en-US" dirty="0"/>
              <a:t>Founded in 1932 </a:t>
            </a:r>
          </a:p>
          <a:p>
            <a:pPr lvl="1"/>
            <a:r>
              <a:rPr lang="en-US" dirty="0"/>
              <a:t>Iconic bricks first introduced </a:t>
            </a:r>
          </a:p>
          <a:p>
            <a:pPr lvl="1"/>
            <a:r>
              <a:rPr lang="en-US" dirty="0"/>
              <a:t>Bricks manufactured since 1958 fit with one another </a:t>
            </a:r>
          </a:p>
          <a:p>
            <a:r>
              <a:rPr lang="en-US" dirty="0"/>
              <a:t>2400 different brick shapes </a:t>
            </a:r>
          </a:p>
          <a:p>
            <a:r>
              <a:rPr lang="en-US" dirty="0"/>
              <a:t>Manufactured in plants across four countries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582199-BDAB-4B68-93E6-BB6E66E76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349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ECAF1-A125-4B79-AD23-7735B4845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Lego strategy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A57530-D98F-4986-8AFB-E92CD61146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r>
              <a:rPr lang="en-US" dirty="0"/>
              <a:t>LEGO mission </a:t>
            </a:r>
          </a:p>
          <a:p>
            <a:pPr lvl="1"/>
            <a:r>
              <a:rPr lang="en-US" dirty="0"/>
              <a:t>“Inspire and develop the builders of tomorrow” </a:t>
            </a:r>
          </a:p>
          <a:p>
            <a:r>
              <a:rPr lang="en-US" dirty="0"/>
              <a:t>LEGO vision </a:t>
            </a:r>
          </a:p>
          <a:p>
            <a:pPr lvl="1"/>
            <a:r>
              <a:rPr lang="en-US" dirty="0"/>
              <a:t>“Inventing the future of play” </a:t>
            </a:r>
          </a:p>
          <a:p>
            <a:r>
              <a:rPr lang="en-US" dirty="0"/>
              <a:t>Growth strategy</a:t>
            </a:r>
          </a:p>
          <a:p>
            <a:r>
              <a:rPr lang="en-US" dirty="0"/>
              <a:t>Innovation strategy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6073B3-8C89-4DEE-B024-1AA0AA032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407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B2D0E-202D-465A-8D19-2148D7E5E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ERM at </a:t>
            </a:r>
            <a:r>
              <a:rPr lang="en-US" dirty="0" err="1"/>
              <a:t>lego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ABC723F-AA7E-4D9B-975C-17ABB5BE5C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r>
              <a:rPr lang="en-US" dirty="0"/>
              <a:t>Risk management developed in 4 stages </a:t>
            </a:r>
          </a:p>
          <a:p>
            <a:pPr lvl="1"/>
            <a:r>
              <a:rPr lang="en-US" dirty="0"/>
              <a:t>Step 1: Enterprise risk management </a:t>
            </a:r>
          </a:p>
          <a:p>
            <a:pPr lvl="1"/>
            <a:r>
              <a:rPr lang="en-US" dirty="0"/>
              <a:t>Step 2: Monte Carlo simulations </a:t>
            </a:r>
          </a:p>
          <a:p>
            <a:pPr lvl="1"/>
            <a:r>
              <a:rPr lang="en-US" dirty="0"/>
              <a:t>Step 3: Active Risk &amp; Opportunity Planning (AROP) </a:t>
            </a:r>
          </a:p>
          <a:p>
            <a:pPr lvl="1"/>
            <a:r>
              <a:rPr lang="en-US" dirty="0"/>
              <a:t>Step 4: Preparing for Uncertainty </a:t>
            </a:r>
          </a:p>
          <a:p>
            <a:r>
              <a:rPr lang="en-US" dirty="0"/>
              <a:t>Order is by initiation sequence </a:t>
            </a:r>
          </a:p>
          <a:p>
            <a:pPr lvl="1"/>
            <a:r>
              <a:rPr lang="en-US" dirty="0"/>
              <a:t>Steps 1 &amp; 2 are damage control </a:t>
            </a:r>
          </a:p>
          <a:p>
            <a:pPr lvl="1"/>
            <a:r>
              <a:rPr lang="en-US" dirty="0"/>
              <a:t>Steps 3 &amp; 4 are proactive</a:t>
            </a:r>
          </a:p>
          <a:p>
            <a:pPr lvl="1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8BC4FB4-C0F1-409A-8215-45A7510C4E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2274" y="5105400"/>
            <a:ext cx="6267450" cy="175260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E8C85F-F1F1-4622-A2D0-E960DFABE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28783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8E96387-12F1-45E4-9322-ABBF2EE04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F421DD-DE4E-4547-A904-3F80E25E3F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9985DEC-1215-4209-9708-B45CC9774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0EB7086-616E-4D44-94BE-D0F7635617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F115DB35-53D7-4EDC-A965-A434929617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Content Placeholder 2">
            <a:extLst>
              <a:ext uri="{FF2B5EF4-FFF2-40B4-BE49-F238E27FC236}">
                <a16:creationId xmlns:a16="http://schemas.microsoft.com/office/drawing/2014/main" id="{1D274927-4C0D-48E3-A6DA-1D8385C4F0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9722" y="1208531"/>
            <a:ext cx="4981687" cy="4735069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B610F9C-62FE-46FC-8607-C35030B63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D1C796-A3E3-4E0A-9AF2-DA029C858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6275" y="1419225"/>
            <a:ext cx="3081576" cy="208586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Erm Step 1:  enterprise risk management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16E360-9AA3-45C1-91C4-97C75A15B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6249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BDE61-9746-4295-B212-FCF5233BB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ERM Step 2: Monte Carlo Simulations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ABB528D-E49B-4E16-A8DB-9335DE53E9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r>
              <a:rPr lang="en-US" dirty="0"/>
              <a:t>Monte Carlo simulation </a:t>
            </a:r>
          </a:p>
          <a:p>
            <a:pPr lvl="1"/>
            <a:r>
              <a:rPr lang="en-US" dirty="0"/>
              <a:t>Method of evaluating the effect of input variances on a model of a complex system </a:t>
            </a:r>
          </a:p>
          <a:p>
            <a:pPr lvl="1"/>
            <a:r>
              <a:rPr lang="en-US" dirty="0"/>
              <a:t>In short, it helps to see how input variances affect outcomes </a:t>
            </a:r>
          </a:p>
          <a:p>
            <a:r>
              <a:rPr lang="en-US" dirty="0"/>
              <a:t>Helps to define risk tolerance </a:t>
            </a:r>
          </a:p>
          <a:p>
            <a:r>
              <a:rPr lang="en-US" dirty="0"/>
              <a:t>Implemented in three areas </a:t>
            </a:r>
          </a:p>
          <a:p>
            <a:pPr lvl="1"/>
            <a:r>
              <a:rPr lang="en-US" dirty="0"/>
              <a:t>Budget simulation</a:t>
            </a:r>
          </a:p>
          <a:p>
            <a:pPr lvl="1"/>
            <a:r>
              <a:rPr lang="en-US" dirty="0"/>
              <a:t>Credit risk portfolio </a:t>
            </a:r>
          </a:p>
          <a:p>
            <a:pPr lvl="1"/>
            <a:r>
              <a:rPr lang="en-US" dirty="0"/>
              <a:t>Consolidation of risk exposure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A3E740-C10D-4E2F-B86A-E3340DE57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5169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CAF69-79F4-48F1-8060-C7ABAD61E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Erm step 3: </a:t>
            </a:r>
            <a:r>
              <a:rPr lang="en-US" dirty="0" err="1"/>
              <a:t>arop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6EC7615-F57F-4F2F-9F26-C2BCFFB7E0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Active Risk Assessment of Business Projects (AROP) </a:t>
            </a:r>
          </a:p>
          <a:p>
            <a:r>
              <a:rPr lang="en-US" dirty="0"/>
              <a:t>Formal approach to defining and handling project risk </a:t>
            </a:r>
          </a:p>
          <a:p>
            <a:r>
              <a:rPr lang="en-US" dirty="0"/>
              <a:t>Includes multiple steps </a:t>
            </a:r>
          </a:p>
          <a:p>
            <a:pPr lvl="1"/>
            <a:r>
              <a:rPr lang="en-US" dirty="0"/>
              <a:t>Identification </a:t>
            </a:r>
          </a:p>
          <a:p>
            <a:pPr lvl="1"/>
            <a:r>
              <a:rPr lang="en-US" dirty="0"/>
              <a:t>Assessment </a:t>
            </a:r>
          </a:p>
          <a:p>
            <a:pPr lvl="1"/>
            <a:r>
              <a:rPr lang="en-US" dirty="0"/>
              <a:t>Handling </a:t>
            </a:r>
          </a:p>
          <a:p>
            <a:pPr lvl="1"/>
            <a:r>
              <a:rPr lang="en-US" dirty="0"/>
              <a:t>Reassessment </a:t>
            </a:r>
          </a:p>
          <a:p>
            <a:pPr lvl="1"/>
            <a:r>
              <a:rPr lang="en-US" dirty="0"/>
              <a:t>Follow-up </a:t>
            </a:r>
          </a:p>
          <a:p>
            <a:pPr lvl="1"/>
            <a:r>
              <a:rPr lang="en-US" dirty="0"/>
              <a:t>Reporting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00E8C1-AC96-420C-8D77-C029BB0FD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50798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B4F82-3773-4C3D-BCFA-C5F18F884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Erm step 4: preparing for </a:t>
            </a:r>
            <a:r>
              <a:rPr lang="en-US" dirty="0" err="1"/>
              <a:t>uncertainity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AC7020-02C9-4317-BD5F-03C54BBD1A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Preparing for Uncertainty </a:t>
            </a:r>
          </a:p>
          <a:p>
            <a:pPr lvl="1"/>
            <a:r>
              <a:rPr lang="en-US" dirty="0"/>
              <a:t>Defining and Testing Strategies </a:t>
            </a:r>
          </a:p>
          <a:p>
            <a:r>
              <a:rPr lang="en-US" dirty="0"/>
              <a:t>Workshops precede strategic planning sessions </a:t>
            </a:r>
          </a:p>
          <a:p>
            <a:r>
              <a:rPr lang="en-US" dirty="0"/>
              <a:t>Four scenarios </a:t>
            </a:r>
          </a:p>
          <a:p>
            <a:pPr lvl="1"/>
            <a:r>
              <a:rPr lang="en-US" dirty="0"/>
              <a:t>Agree on two key drivers of uncertainty </a:t>
            </a:r>
          </a:p>
          <a:p>
            <a:pPr lvl="1"/>
            <a:r>
              <a:rPr lang="en-US" dirty="0"/>
              <a:t>Describe each of four quadrants of 2x2 matrix </a:t>
            </a:r>
          </a:p>
          <a:p>
            <a:pPr lvl="1"/>
            <a:r>
              <a:rPr lang="en-US" dirty="0"/>
              <a:t>Define  strategic issues </a:t>
            </a:r>
          </a:p>
          <a:p>
            <a:pPr lvl="1"/>
            <a:r>
              <a:rPr lang="en-US" dirty="0"/>
              <a:t>Actions to take </a:t>
            </a:r>
          </a:p>
          <a:p>
            <a:pPr lvl="2"/>
            <a:r>
              <a:rPr lang="en-US" dirty="0"/>
              <a:t>“who is doing what by when?”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6A071F-1E12-41CF-B486-CE43F31B1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13054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E5F9E-8074-4D2D-BCBD-E8DA0F490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>
            <a:normAutofit/>
          </a:bodyPr>
          <a:lstStyle/>
          <a:p>
            <a:r>
              <a:rPr lang="en-US" dirty="0"/>
              <a:t>The papa model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E9758B-E361-4084-8D9F-729FA6C4AD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3" y="2180496"/>
            <a:ext cx="5404639" cy="4045683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CA6F4E-7601-4BF1-8EDF-C646ECFCC6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347" y="2361056"/>
            <a:ext cx="4898281" cy="364921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E44181-223E-4FD2-BF1E-1CAEBE3B6F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5805" y="2180496"/>
            <a:ext cx="5275001" cy="4045683"/>
          </a:xfrm>
        </p:spPr>
        <p:txBody>
          <a:bodyPr>
            <a:normAutofit/>
          </a:bodyPr>
          <a:lstStyle/>
          <a:p>
            <a:r>
              <a:rPr lang="en-US" dirty="0"/>
              <a:t>Park, Adapt, Prepare, Act: PAPA </a:t>
            </a:r>
          </a:p>
          <a:p>
            <a:pPr lvl="1"/>
            <a:r>
              <a:rPr lang="en-US" dirty="0"/>
              <a:t>Park </a:t>
            </a:r>
          </a:p>
          <a:p>
            <a:pPr lvl="1"/>
            <a:r>
              <a:rPr lang="en-US" dirty="0"/>
              <a:t>Adapt </a:t>
            </a:r>
          </a:p>
          <a:p>
            <a:pPr lvl="1"/>
            <a:r>
              <a:rPr lang="en-US" dirty="0"/>
              <a:t>Prepare </a:t>
            </a:r>
          </a:p>
          <a:p>
            <a:pPr lvl="1"/>
            <a:r>
              <a:rPr lang="en-US" dirty="0"/>
              <a:t>Act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B3BEA3-99DA-4B82-A79E-C0D15C1B4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9283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4D72E-EF5F-4360-8AD3-19A38FEFA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 management </a:t>
            </a:r>
            <a:r>
              <a:rPr lang="en-US" dirty="0" err="1"/>
              <a:t>roi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6DA59E-379C-4821-BFA6-16555FBEDB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r>
              <a:rPr lang="en-US" dirty="0"/>
              <a:t>Strong support from upper management </a:t>
            </a:r>
          </a:p>
          <a:p>
            <a:r>
              <a:rPr lang="en-US" dirty="0"/>
              <a:t>Efforts have resulted in value </a:t>
            </a:r>
          </a:p>
          <a:p>
            <a:r>
              <a:rPr lang="en-US" dirty="0"/>
              <a:t>Many LEGO key planning processes now include risk management </a:t>
            </a:r>
          </a:p>
          <a:p>
            <a:r>
              <a:rPr lang="en-US" dirty="0"/>
              <a:t>More visibility of enterprise risk </a:t>
            </a:r>
          </a:p>
          <a:p>
            <a:pPr lvl="1"/>
            <a:r>
              <a:rPr lang="en-US" dirty="0"/>
              <a:t>More opportunity to address risk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7B2CA3-F95B-4C38-A10F-C1306603F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5873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ED88B49-1989-42CF-AAD4-E3D86BAFF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A4AC9F6-30B4-42B6-AAB9-6A5E43ECF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r>
              <a:rPr lang="en-US" dirty="0"/>
              <a:t>Risk management is not risk aversion </a:t>
            </a:r>
          </a:p>
          <a:p>
            <a:r>
              <a:rPr lang="en-US" dirty="0"/>
              <a:t>ERM allows LEGO to take risks when appropriate </a:t>
            </a:r>
          </a:p>
          <a:p>
            <a:pPr lvl="1"/>
            <a:r>
              <a:rPr lang="en-US" dirty="0"/>
              <a:t>Grow</a:t>
            </a:r>
          </a:p>
          <a:p>
            <a:pPr lvl="1"/>
            <a:r>
              <a:rPr lang="en-US" dirty="0"/>
              <a:t>Create value </a:t>
            </a:r>
          </a:p>
          <a:p>
            <a:r>
              <a:rPr lang="en-US" dirty="0"/>
              <a:t>LEGO strategic risk management mission </a:t>
            </a:r>
          </a:p>
          <a:p>
            <a:pPr lvl="1"/>
            <a:r>
              <a:rPr lang="en-US" dirty="0"/>
              <a:t>“Drive conscious choices”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D7B32D-8ACB-4C35-B873-3524662A0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750312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402</Words>
  <Application>Microsoft Office PowerPoint</Application>
  <PresentationFormat>Widescreen</PresentationFormat>
  <Paragraphs>98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Calibri</vt:lpstr>
      <vt:lpstr>Gill Sans MT</vt:lpstr>
      <vt:lpstr>Wingdings 2</vt:lpstr>
      <vt:lpstr>Dividend</vt:lpstr>
      <vt:lpstr>ITS 835 enterprise risk management Chapter 6</vt:lpstr>
      <vt:lpstr>introduction</vt:lpstr>
      <vt:lpstr>Lego group history</vt:lpstr>
      <vt:lpstr>Lego strategy</vt:lpstr>
      <vt:lpstr>ERM at lego</vt:lpstr>
      <vt:lpstr>Erm Step 1:  enterprise risk management</vt:lpstr>
      <vt:lpstr>ERM Step 2: Monte Carlo Simulations</vt:lpstr>
      <vt:lpstr>Erm step 3: arop</vt:lpstr>
      <vt:lpstr>Erm step 4: preparing for uncertainity</vt:lpstr>
      <vt:lpstr>The papa model</vt:lpstr>
      <vt:lpstr>Risk management roi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ITS 835 enterprise risk management Chapter 6</dc:title>
  <dc:creator>Jamia Mills</dc:creator>
  <cp:lastModifiedBy>Jamia Mills</cp:lastModifiedBy>
  <cp:revision>3</cp:revision>
  <dcterms:created xsi:type="dcterms:W3CDTF">2019-05-12T22:28:42Z</dcterms:created>
  <dcterms:modified xsi:type="dcterms:W3CDTF">2019-05-12T22:49:40Z</dcterms:modified>
</cp:coreProperties>
</file>