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/>
    <p:restoredTop sz="94664"/>
  </p:normalViewPr>
  <p:slideViewPr>
    <p:cSldViewPr snapToGrid="0" snapToObjects="1">
      <p:cViewPr varScale="1">
        <p:scale>
          <a:sx n="85" d="100"/>
          <a:sy n="85" d="100"/>
        </p:scale>
        <p:origin x="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6290D-2E40-7E4E-9837-28DD387C48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The Forms of Capital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D2C19-0299-6840-A88E-8F0FE1862E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Pierre Bourdieu</a:t>
            </a:r>
          </a:p>
        </p:txBody>
      </p:sp>
    </p:spTree>
    <p:extLst>
      <p:ext uri="{BB962C8B-B14F-4D97-AF65-F5344CB8AC3E}">
        <p14:creationId xmlns:p14="http://schemas.microsoft.com/office/powerpoint/2010/main" val="173292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F31E-553D-2747-81B4-F75AC187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69DD1-00C8-194E-8279-0B2BCA98B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“The social world is accumulated history.”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6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9C84-7B83-9E4C-BCC0-01529E4F3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Normative Belief in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AF31B-4C50-DF4C-91A1-2A88089E2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Roulette </a:t>
            </a:r>
            <a:r>
              <a:rPr lang="en-US" sz="3200" dirty="0">
                <a:sym typeface="Wingdings"/>
              </a:rPr>
              <a:t> imaginary universe of perfect competition or perfect equality of opportunity</a:t>
            </a:r>
          </a:p>
          <a:p>
            <a:pPr marL="0" indent="0">
              <a:buNone/>
            </a:pPr>
            <a:r>
              <a:rPr lang="en-US" sz="3200" dirty="0">
                <a:sym typeface="Wingdings"/>
              </a:rPr>
              <a:t>Reality: heredity and acquired properties  accumulation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3203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B8119-C219-A94E-BE3C-661949AF5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 of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0D82B-65C6-7144-898B-573921A0D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Structure of the distribution of different types of capital represents the immanent structure of the social world </a:t>
            </a:r>
            <a:r>
              <a:rPr lang="en-US" sz="3200" dirty="0">
                <a:sym typeface="Wingdings"/>
              </a:rPr>
              <a:t> </a:t>
            </a:r>
          </a:p>
          <a:p>
            <a:pPr marL="0" indent="0">
              <a:buNone/>
            </a:pPr>
            <a:r>
              <a:rPr lang="en-US" sz="3200" dirty="0">
                <a:sym typeface="Wingdings"/>
              </a:rPr>
              <a:t>Set of advantages and constraints inscribed in the reality of life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23709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11613-DB7C-B34D-B793-1E3B6B82B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7E372-3559-F848-88CE-B59ED49E7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Economic </a:t>
            </a:r>
            <a:r>
              <a:rPr lang="en-US" sz="3200" dirty="0">
                <a:sym typeface="Wingdings"/>
              </a:rPr>
              <a:t> money/property</a:t>
            </a:r>
          </a:p>
          <a:p>
            <a:r>
              <a:rPr lang="en-US" sz="3200" dirty="0">
                <a:sym typeface="Wingdings"/>
              </a:rPr>
              <a:t>Cultural capital  knowledge/educational credentials</a:t>
            </a:r>
          </a:p>
          <a:p>
            <a:r>
              <a:rPr lang="en-US" sz="3200" dirty="0">
                <a:sym typeface="Wingdings"/>
              </a:rPr>
              <a:t>Social capital  networks/connections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93829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C4F5A-6951-1B46-A6B2-6C954D45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40338-690A-8349-A9FF-D68AF8A44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** notion of cultural capital made it possible to explain the unequal academic achievement of children from different social classes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Norm </a:t>
            </a:r>
            <a:r>
              <a:rPr lang="en-US" sz="2800" dirty="0">
                <a:sym typeface="Wingdings"/>
              </a:rPr>
              <a:t> academic success/failure is an effect of natural aptitudes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3481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CF0CA-74D8-7242-9491-2FD1F31DC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F8B3D-DAC0-B84D-8000-BEE13B98D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** Academic ability/talent is itself the product of an investment of TIME and cultural capital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** Scholastic yield from education </a:t>
            </a:r>
            <a:r>
              <a:rPr lang="en-US" sz="2800" dirty="0">
                <a:sym typeface="Wingdings"/>
              </a:rPr>
              <a:t> cultural capital invested by family mobilized by Social Capital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410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9583-AEA2-4747-BDFD-30863483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Embodied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E0868-FCDD-464F-AD61-6136970A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sym typeface="Wingdings"/>
              </a:rPr>
              <a:t>** Accumulation of Cultural Capital starts at the outset only for families endowed with Cultural Capital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Covers the entire period of socialization; specifically free from TIME from economic necessity; ** precondition for initial accumulation</a:t>
            </a:r>
          </a:p>
          <a:p>
            <a:pPr marL="0" indent="0">
              <a:buNone/>
            </a:pPr>
            <a:r>
              <a:rPr lang="en-US" sz="2800" dirty="0"/>
              <a:t>**External wealth converted into an integral part of the person </a:t>
            </a:r>
            <a:r>
              <a:rPr lang="en-US" sz="2800" dirty="0">
                <a:sym typeface="Wingdings"/>
              </a:rPr>
              <a:t> recognized as legitimate competence; as inherent in the person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1498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9D26-67AC-A249-8F40-026002ACD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Objectified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23B73-1EE5-CC4F-AF38-9321C4A97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Material objects:</a:t>
            </a:r>
          </a:p>
          <a:p>
            <a:r>
              <a:rPr lang="en-US" sz="2800" dirty="0"/>
              <a:t>Books</a:t>
            </a:r>
          </a:p>
          <a:p>
            <a:r>
              <a:rPr lang="en-US" sz="2800" dirty="0"/>
              <a:t>Writings</a:t>
            </a:r>
          </a:p>
          <a:p>
            <a:r>
              <a:rPr lang="en-US" sz="2800" dirty="0"/>
              <a:t>Paintings</a:t>
            </a:r>
          </a:p>
          <a:p>
            <a:r>
              <a:rPr lang="en-US" sz="2800" dirty="0"/>
              <a:t>Art</a:t>
            </a:r>
          </a:p>
          <a:p>
            <a:pPr marL="0" indent="0">
              <a:buNone/>
            </a:pPr>
            <a:r>
              <a:rPr lang="en-US" sz="2800" dirty="0"/>
              <a:t>** can be appropriated both symbolically or materially </a:t>
            </a:r>
            <a:r>
              <a:rPr lang="en-US" sz="2800" dirty="0">
                <a:sym typeface="Wingdings"/>
              </a:rPr>
              <a:t> obtain profits based on mastery of the object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4267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82612-F047-8942-AF71-C9C46C3DE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Institutionalized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83F44-4E33-4149-9FED-9DAB7CDA8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Academic qualifications </a:t>
            </a:r>
            <a:r>
              <a:rPr lang="en-US" sz="2800" dirty="0">
                <a:sym typeface="Wingdings"/>
              </a:rPr>
              <a:t> certificate of competence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** Performative magic of the power of instituting  impose recognition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Chance of profit offered specific to types  depend on scarcity and investment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9535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C8901-9045-9B41-88AE-BC9A2FC19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9A9C3-ADAD-BC42-AB4F-77AB6BFF7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Network of institutionalized relationships of mutual acquaintance and recognition:</a:t>
            </a:r>
          </a:p>
          <a:p>
            <a:r>
              <a:rPr lang="en-US" sz="2400" dirty="0">
                <a:sym typeface="Wingdings"/>
              </a:rPr>
              <a:t>membership in a group </a:t>
            </a:r>
          </a:p>
          <a:p>
            <a:r>
              <a:rPr lang="en-US" sz="2400" dirty="0">
                <a:sym typeface="Wingdings"/>
              </a:rPr>
              <a:t>provides members with collectively owned capital</a:t>
            </a:r>
          </a:p>
          <a:p>
            <a:r>
              <a:rPr lang="en-US" sz="2400" dirty="0">
                <a:sym typeface="Wingdings"/>
              </a:rPr>
              <a:t>credentials that entitles them to credit i.e. family name</a:t>
            </a:r>
          </a:p>
          <a:p>
            <a:r>
              <a:rPr lang="en-US" sz="2400" dirty="0">
                <a:sym typeface="Wingdings"/>
              </a:rPr>
              <a:t>size of the network s/he can mobilize and the volume of capital possessed by each</a:t>
            </a:r>
          </a:p>
          <a:p>
            <a:r>
              <a:rPr lang="en-US" sz="2400" dirty="0">
                <a:sym typeface="Wingdings"/>
              </a:rPr>
              <a:t>group as homogenous as possible</a:t>
            </a:r>
          </a:p>
          <a:p>
            <a:pPr marL="0" indent="0">
              <a:buNone/>
            </a:pPr>
            <a:r>
              <a:rPr lang="en-US" sz="2400" dirty="0">
                <a:sym typeface="Wingdings"/>
              </a:rPr>
              <a:t>Reproduction  continuous series of exchanges in which recognition is offered and reoffered  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4363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6220-0F51-5247-9C23-486ADA9F9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D825A-CF76-DA43-B2AF-C06D49E5A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Economic capital is at the root</a:t>
            </a:r>
          </a:p>
          <a:p>
            <a:r>
              <a:rPr lang="en-US" sz="2800" dirty="0"/>
              <a:t>Transmitted by family</a:t>
            </a:r>
          </a:p>
          <a:p>
            <a:r>
              <a:rPr lang="en-US" sz="2800" dirty="0"/>
              <a:t>Ability to purchase time</a:t>
            </a:r>
          </a:p>
          <a:p>
            <a:r>
              <a:rPr lang="en-US" sz="2800" dirty="0"/>
              <a:t>Transmission of Cultural Capital</a:t>
            </a:r>
          </a:p>
          <a:p>
            <a:r>
              <a:rPr lang="en-US" sz="2800" dirty="0"/>
              <a:t>Delay entry into the work force</a:t>
            </a:r>
          </a:p>
          <a:p>
            <a:r>
              <a:rPr lang="en-US" sz="2800" dirty="0"/>
              <a:t>Prolonged schooling</a:t>
            </a:r>
          </a:p>
          <a:p>
            <a:r>
              <a:rPr lang="en-US" sz="2800" dirty="0"/>
              <a:t>Invisible in the process of status attainment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5817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FA622-2AFF-A948-B289-0AAD0476D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FF1B1-8E58-CE48-BE0C-7AF2FFF37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Birth determines transmission of entitlements </a:t>
            </a:r>
            <a:r>
              <a:rPr lang="en-US" sz="2800" dirty="0">
                <a:sym typeface="Wingdings"/>
              </a:rPr>
              <a:t>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Institutional mechanisms control the official direct transmission of power and privilege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9043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3EDD2-51FE-984A-82B5-D10D871B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Unequal Childhoods: </a:t>
            </a:r>
            <a:br>
              <a:rPr lang="en-US" sz="3200" dirty="0"/>
            </a:br>
            <a:r>
              <a:rPr lang="en-US" sz="3200" dirty="0"/>
              <a:t>class, race and  family life</a:t>
            </a:r>
            <a:br>
              <a:rPr lang="en-US" sz="3200" dirty="0"/>
            </a:br>
            <a:r>
              <a:rPr lang="en-US" sz="3200" dirty="0"/>
              <a:t>Annette Lareau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2A931-20A5-8F4E-BDB1-DEC5DCF96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“The life of an individual cannot be adequately understood without references to the institutions within which his biography is enacted.”</a:t>
            </a:r>
          </a:p>
          <a:p>
            <a:pPr marL="0" indent="0">
              <a:buNone/>
            </a:pPr>
            <a:r>
              <a:rPr lang="en-US" sz="3200" dirty="0"/>
              <a:t>	C. Wright Mills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0382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BB040-0F0E-FA47-AA37-F24E6A293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Concerted Cultivation and </a:t>
            </a:r>
            <a:br>
              <a:rPr lang="en-US" dirty="0"/>
            </a:br>
            <a:r>
              <a:rPr lang="en-US" dirty="0"/>
              <a:t>Natural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A555A-7DCA-FA49-81E3-BE84F2274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Invisible yet powerful ways that social class impacts children’s life experiences:</a:t>
            </a:r>
          </a:p>
          <a:p>
            <a:pPr marL="0" indent="0">
              <a:buNone/>
            </a:pPr>
            <a:r>
              <a:rPr lang="en-US" sz="2800" dirty="0"/>
              <a:t>Middle-class: discussions </a:t>
            </a:r>
            <a:r>
              <a:rPr lang="en-US" sz="2800" dirty="0">
                <a:sym typeface="Wingdings"/>
              </a:rPr>
              <a:t> developing talents  entitlement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Working-class: clear boundaries  directives  constraint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Influence on institutional experience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8707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00B75-D0CC-FB4D-923E-7F3A30177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based meaningful child-rearing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A427A-2C3E-2D4D-81B2-DB7658094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**Family life coheres to a form of cultural logic of child rearing</a:t>
            </a:r>
          </a:p>
          <a:p>
            <a:pPr marL="0" indent="0">
              <a:buNone/>
            </a:pPr>
            <a:r>
              <a:rPr lang="en-US" sz="3200" dirty="0"/>
              <a:t>**Shape the ways that children see themselves in relation to the social world</a:t>
            </a:r>
          </a:p>
          <a:p>
            <a:pPr marL="0" indent="0">
              <a:buNone/>
            </a:pPr>
            <a:r>
              <a:rPr lang="en-US" sz="3200" dirty="0"/>
              <a:t>Entitlement vs. Constraint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6262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40E1-1A30-2240-B270-CA2240B9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Schools as Middle-Class </a:t>
            </a:r>
            <a:br>
              <a:rPr lang="en-US" dirty="0"/>
            </a:br>
            <a:r>
              <a:rPr lang="en-US" dirty="0"/>
              <a:t>Institutions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0DDB7-7E6B-6B4E-8673-167B57149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Middle – class parenting </a:t>
            </a:r>
            <a:r>
              <a:rPr lang="en-US" sz="2800" dirty="0">
                <a:sym typeface="Wingdings" pitchFamily="2" charset="2"/>
              </a:rPr>
              <a:t> </a:t>
            </a:r>
            <a:r>
              <a:rPr lang="en-US" sz="2800" dirty="0"/>
              <a:t>Result in a dominant set of cultural repertoires </a:t>
            </a:r>
            <a:r>
              <a:rPr lang="en-US" sz="2800" dirty="0">
                <a:sym typeface="Wingdings"/>
              </a:rPr>
              <a:t></a:t>
            </a:r>
          </a:p>
          <a:p>
            <a:r>
              <a:rPr lang="en-US" sz="2800" dirty="0"/>
              <a:t>Talking with children: reasoning and negotiation rather than physical force</a:t>
            </a:r>
          </a:p>
          <a:p>
            <a:r>
              <a:rPr lang="en-US" sz="2800" dirty="0"/>
              <a:t>Developing their interests </a:t>
            </a:r>
            <a:r>
              <a:rPr lang="en-US" sz="2800" dirty="0">
                <a:sym typeface="Wingdings" pitchFamily="2" charset="2"/>
              </a:rPr>
              <a:t> children as “products”</a:t>
            </a:r>
            <a:endParaRPr lang="en-US" sz="2800" dirty="0"/>
          </a:p>
          <a:p>
            <a:r>
              <a:rPr lang="en-US" sz="2800" dirty="0"/>
              <a:t>Active role in schooling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**Lead to transmission of differential advantages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8980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57972-12DA-BA4C-A4E1-209171D0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Structure and</a:t>
            </a:r>
            <a:br>
              <a:rPr lang="en-US" dirty="0"/>
            </a:br>
            <a:r>
              <a:rPr lang="en-US" dirty="0"/>
              <a:t>Daily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94868-AB7B-D64C-9E77-FC808C586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ym typeface="Wingdings"/>
              </a:rPr>
              <a:t>Concerted Cultivation  structured activities, language development, reasoning skills and intervention in the school</a:t>
            </a:r>
          </a:p>
          <a:p>
            <a:pPr>
              <a:buFont typeface="Wingdings" pitchFamily="2" charset="2"/>
              <a:buChar char="à"/>
            </a:pPr>
            <a:r>
              <a:rPr lang="en-US" sz="2800" dirty="0">
                <a:sym typeface="Wingdings"/>
              </a:rPr>
              <a:t>intense demands of parents, focus on individualism, exhausts children, argue/question/disparage parents</a:t>
            </a:r>
          </a:p>
          <a:p>
            <a:r>
              <a:rPr lang="en-US" sz="2800" dirty="0">
                <a:sym typeface="Wingdings"/>
              </a:rPr>
              <a:t>Natural Growth  “hang out,” play w/ relatives, clear directives, limited negotiation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**More autonomy</a:t>
            </a:r>
          </a:p>
          <a:p>
            <a:pPr>
              <a:buFont typeface="Wingdings" pitchFamily="2" charset="2"/>
              <a:buChar char="à"/>
            </a:pPr>
            <a:endParaRPr lang="en-US" sz="2800" dirty="0">
              <a:sym typeface="Wingdings"/>
            </a:endParaRP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48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DD9BA-3EA1-B24D-A185-9E6F7BE7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CD5D3-03BB-A947-BAE7-559320C14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3200" dirty="0">
              <a:sym typeface="Wingdings"/>
            </a:endParaRPr>
          </a:p>
          <a:p>
            <a:pPr marL="0" indent="0">
              <a:buNone/>
            </a:pPr>
            <a:r>
              <a:rPr lang="en-US" sz="3200" dirty="0"/>
              <a:t>Common economic position </a:t>
            </a:r>
            <a:r>
              <a:rPr lang="en-US" sz="3200" dirty="0">
                <a:sym typeface="Wingdings"/>
              </a:rPr>
              <a:t> tied to differences in cultural logic of child rearing</a:t>
            </a:r>
          </a:p>
          <a:p>
            <a:pPr marL="0" indent="0">
              <a:buNone/>
            </a:pPr>
            <a:endParaRPr lang="en-US" sz="3200" dirty="0">
              <a:sym typeface="Wingdings"/>
            </a:endParaRPr>
          </a:p>
          <a:p>
            <a:pPr marL="0" indent="0">
              <a:buNone/>
            </a:pPr>
            <a:endParaRPr lang="en-US" sz="3200" dirty="0">
              <a:sym typeface="Wingdings"/>
            </a:endParaRPr>
          </a:p>
          <a:p>
            <a:pPr marL="0" indent="0">
              <a:buNone/>
            </a:pPr>
            <a:r>
              <a:rPr lang="en-US" sz="3200" dirty="0">
                <a:sym typeface="Wingdings"/>
              </a:rPr>
              <a:t>** Unpack the mechanism through which social class conveys advantages in daily life; social class differences influence the pace and rhythm of daily life.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7952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32</TotalTime>
  <Words>639</Words>
  <Application>Microsoft Macintosh PowerPoint</Application>
  <PresentationFormat>Widescreen</PresentationFormat>
  <Paragraphs>84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Franklin Gothic Book</vt:lpstr>
      <vt:lpstr>Wingdings</vt:lpstr>
      <vt:lpstr>Crop</vt:lpstr>
      <vt:lpstr>The Forms of Capital</vt:lpstr>
      <vt:lpstr>PowerPoint Presentation</vt:lpstr>
      <vt:lpstr>Normative Belief in Life</vt:lpstr>
      <vt:lpstr>Reality of the World</vt:lpstr>
      <vt:lpstr>Types of Capital</vt:lpstr>
      <vt:lpstr>Cultural Capital</vt:lpstr>
      <vt:lpstr>Cultural Capital</vt:lpstr>
      <vt:lpstr>Embodied State</vt:lpstr>
      <vt:lpstr>Objectified State</vt:lpstr>
      <vt:lpstr>Institutionalized State</vt:lpstr>
      <vt:lpstr>Social Capital</vt:lpstr>
      <vt:lpstr>Conversions</vt:lpstr>
      <vt:lpstr>Entitlements</vt:lpstr>
      <vt:lpstr>Unequal Childhoods:  class, race and  family life Annette Lareau</vt:lpstr>
      <vt:lpstr>Concerted Cultivation and  Natural Growth</vt:lpstr>
      <vt:lpstr>Class based meaningful child-rearing patterns</vt:lpstr>
      <vt:lpstr>Schools as Middle-Class  Institutions</vt:lpstr>
      <vt:lpstr>Social Structure and Daily Life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Forms of Capital</dc:title>
  <dc:creator>maria luisa alaniz</dc:creator>
  <cp:lastModifiedBy>maria luisa alaniz</cp:lastModifiedBy>
  <cp:revision>4</cp:revision>
  <dcterms:created xsi:type="dcterms:W3CDTF">2018-10-01T18:06:44Z</dcterms:created>
  <dcterms:modified xsi:type="dcterms:W3CDTF">2018-10-01T18:38:55Z</dcterms:modified>
</cp:coreProperties>
</file>