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Lst>
  <p:notesMasterIdLst>
    <p:notesMasterId r:id="rId12"/>
  </p:notesMasterIdLst>
  <p:handoutMasterIdLst>
    <p:handoutMasterId r:id="rId13"/>
  </p:handoutMasterIdLst>
  <p:sldIdLst>
    <p:sldId id="256" r:id="rId5"/>
    <p:sldId id="257" r:id="rId6"/>
    <p:sldId id="258" r:id="rId7"/>
    <p:sldId id="265" r:id="rId8"/>
    <p:sldId id="264" r:id="rId9"/>
    <p:sldId id="266" r:id="rId10"/>
    <p:sldId id="267" r:id="rId1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3"/>
    <a:srgbClr val="F0AB00"/>
    <a:srgbClr val="CD202C"/>
    <a:srgbClr val="662046"/>
    <a:srgbClr val="772432"/>
    <a:srgbClr val="004953"/>
    <a:srgbClr val="CE8E00"/>
    <a:srgbClr val="C75B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07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34" charset="0"/>
              </a:defRPr>
            </a:lvl1pPr>
          </a:lstStyle>
          <a:p>
            <a:pPr>
              <a:defRPr/>
            </a:pPr>
            <a:fld id="{225D46A0-75CD-4A6A-8EB7-4D52475B58F8}" type="datetimeFigureOut">
              <a:rPr lang="en-US"/>
              <a:pPr>
                <a:defRPr/>
              </a:pPr>
              <a:t>9/28/2019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2BA83D22-0BB8-46F2-B587-90C7C8F9B8DD}" type="slidenum">
              <a:rPr lang="en-US" altLang="en-US"/>
              <a:pPr/>
              <a:t>‹#›</a:t>
            </a:fld>
            <a:endParaRPr lang="en-US" altLang="en-US"/>
          </a:p>
        </p:txBody>
      </p:sp>
    </p:spTree>
    <p:extLst>
      <p:ext uri="{BB962C8B-B14F-4D97-AF65-F5344CB8AC3E}">
        <p14:creationId xmlns:p14="http://schemas.microsoft.com/office/powerpoint/2010/main" val="156195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1D05D2-6341-442D-8287-EA3542EF3822}" type="datetimeFigureOut">
              <a:rPr lang="en-US" smtClean="0"/>
              <a:t>9/28/2019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D4294A-823C-490C-B54B-344F6D38F705}" type="slidenum">
              <a:rPr lang="en-US" smtClean="0"/>
              <a:t>‹#›</a:t>
            </a:fld>
            <a:endParaRPr lang="en-US"/>
          </a:p>
        </p:txBody>
      </p:sp>
    </p:spTree>
    <p:extLst>
      <p:ext uri="{BB962C8B-B14F-4D97-AF65-F5344CB8AC3E}">
        <p14:creationId xmlns:p14="http://schemas.microsoft.com/office/powerpoint/2010/main" val="1960670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marketing strategy refers to a long-term, foresighted approach to planning whose main goal is to achieve sustainable growth and competitiveness over a period of time for a company (</a:t>
            </a:r>
            <a:r>
              <a:rPr lang="en-US" sz="1200" kern="1200" dirty="0" err="1">
                <a:solidFill>
                  <a:schemeClr val="tx1"/>
                </a:solidFill>
                <a:effectLst/>
                <a:latin typeface="+mn-lt"/>
                <a:ea typeface="+mn-ea"/>
                <a:cs typeface="+mn-cs"/>
              </a:rPr>
              <a:t>Mayureshnikam</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Patil</a:t>
            </a:r>
            <a:r>
              <a:rPr lang="en-US" sz="1200" kern="1200" dirty="0">
                <a:solidFill>
                  <a:schemeClr val="tx1"/>
                </a:solidFill>
                <a:effectLst/>
                <a:latin typeface="+mn-lt"/>
                <a:ea typeface="+mn-ea"/>
                <a:cs typeface="+mn-cs"/>
              </a:rPr>
              <a:t>, 2018). Every business or product must at least have a strategy that will ensure growth. The company will use market segmentation strategy for Wow Food Buddy. The market will be segmented into emerging markets, developing markets, and developed markets. </a:t>
            </a:r>
          </a:p>
          <a:p>
            <a:r>
              <a:rPr lang="en-US" sz="1200" kern="1200" dirty="0">
                <a:solidFill>
                  <a:schemeClr val="tx1"/>
                </a:solidFill>
                <a:effectLst/>
                <a:latin typeface="+mn-lt"/>
                <a:ea typeface="+mn-ea"/>
                <a:cs typeface="+mn-cs"/>
              </a:rPr>
              <a:t>Emerging markets will include prospective pet owners. According to the market analysis, there exists a population of youths who are looking forward to have pets, and they will form the first segment of the market to be served. For this segment, the company will focus on increasing sales volume and not on profits. Prices will be set low, and the company will utilize discounts, product bundling, and other approaches to make the product affordable and enticing. This will help in increasing customer base for future business. </a:t>
            </a:r>
          </a:p>
          <a:p>
            <a:r>
              <a:rPr lang="en-US" sz="1200" kern="1200" dirty="0">
                <a:solidFill>
                  <a:schemeClr val="tx1"/>
                </a:solidFill>
                <a:effectLst/>
                <a:latin typeface="+mn-lt"/>
                <a:ea typeface="+mn-ea"/>
                <a:cs typeface="+mn-cs"/>
              </a:rPr>
              <a:t>The second segment, developing markets, comprise of first-time pet owners. They are potential customers who are yet to understand a lot about keeping pets. For this group, the company will establish a balance between sales volume and profits. Also, the company will do intense product promotions on this group to help them understand the importance of good quality food for their pets. </a:t>
            </a:r>
          </a:p>
          <a:p>
            <a:r>
              <a:rPr lang="en-US" sz="1200" kern="1200" dirty="0">
                <a:solidFill>
                  <a:schemeClr val="tx1"/>
                </a:solidFill>
                <a:effectLst/>
                <a:latin typeface="+mn-lt"/>
                <a:ea typeface="+mn-ea"/>
                <a:cs typeface="+mn-cs"/>
              </a:rPr>
              <a:t>Developed markets are people who have kept pets for two or more years, and they own more than one pet. These people know what they want when sourcing for their pet food. They have experience when it comes to taking care of their pets and ensuring they have good health. The company will use premium pricing and packages because the focus will be on profit alone. Marketing initiatives will be based on emphasizing the quality of pet food and where they can find them. </a:t>
            </a:r>
          </a:p>
          <a:p>
            <a:endParaRPr lang="en-US" dirty="0"/>
          </a:p>
        </p:txBody>
      </p:sp>
      <p:sp>
        <p:nvSpPr>
          <p:cNvPr id="4" name="Slide Number Placeholder 3"/>
          <p:cNvSpPr>
            <a:spLocks noGrp="1"/>
          </p:cNvSpPr>
          <p:nvPr>
            <p:ph type="sldNum" sz="quarter" idx="10"/>
          </p:nvPr>
        </p:nvSpPr>
        <p:spPr/>
        <p:txBody>
          <a:bodyPr/>
          <a:lstStyle/>
          <a:p>
            <a:fld id="{1AD4294A-823C-490C-B54B-344F6D38F705}" type="slidenum">
              <a:rPr lang="en-US" smtClean="0"/>
              <a:t>2</a:t>
            </a:fld>
            <a:endParaRPr lang="en-US"/>
          </a:p>
        </p:txBody>
      </p:sp>
    </p:spTree>
    <p:extLst>
      <p:ext uri="{BB962C8B-B14F-4D97-AF65-F5344CB8AC3E}">
        <p14:creationId xmlns:p14="http://schemas.microsoft.com/office/powerpoint/2010/main" val="4076336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Email marketing is the act of sending commercial or marketing information to customers or potential customers through their emails. Email marketing is a very effective marketing channel because it allows for customization of marketing messages. Specifically, it will allow the company to customize messages according to the market segment. For instance, the message for emerging markets would be to inform them of availability of quality pet food at affordable prices while for developed markets messages will be informing potential customers of the key ingredients in of Wow Food Buddy. The company can get email addresses from vet services, social media, dog sellers, and from market surveys. </a:t>
            </a:r>
          </a:p>
          <a:p>
            <a:endParaRPr lang="en-US" dirty="0"/>
          </a:p>
        </p:txBody>
      </p:sp>
      <p:sp>
        <p:nvSpPr>
          <p:cNvPr id="4" name="Slide Number Placeholder 3"/>
          <p:cNvSpPr>
            <a:spLocks noGrp="1"/>
          </p:cNvSpPr>
          <p:nvPr>
            <p:ph type="sldNum" sz="quarter" idx="10"/>
          </p:nvPr>
        </p:nvSpPr>
        <p:spPr/>
        <p:txBody>
          <a:bodyPr/>
          <a:lstStyle/>
          <a:p>
            <a:fld id="{1AD4294A-823C-490C-B54B-344F6D38F705}" type="slidenum">
              <a:rPr lang="en-US" smtClean="0"/>
              <a:t>3</a:t>
            </a:fld>
            <a:endParaRPr lang="en-US"/>
          </a:p>
        </p:txBody>
      </p:sp>
    </p:spTree>
    <p:extLst>
      <p:ext uri="{BB962C8B-B14F-4D97-AF65-F5344CB8AC3E}">
        <p14:creationId xmlns:p14="http://schemas.microsoft.com/office/powerpoint/2010/main" val="2164372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Social media marketing is one of the most effective channels of marketing in the modern business environment. Many people are at least one social media platform, and this makes such platforms an effective way of reaching many potential customers. </a:t>
            </a:r>
          </a:p>
          <a:p>
            <a:r>
              <a:rPr lang="en-US" sz="1200" kern="1200" dirty="0">
                <a:solidFill>
                  <a:schemeClr val="tx1"/>
                </a:solidFill>
                <a:effectLst/>
                <a:latin typeface="+mn-lt"/>
                <a:ea typeface="+mn-ea"/>
                <a:cs typeface="+mn-cs"/>
              </a:rPr>
              <a:t>Social media marketing can be used to drive traffic to the company’s website, create awareness about Wow Food Buddy, and drive sales. </a:t>
            </a:r>
          </a:p>
          <a:p>
            <a:r>
              <a:rPr lang="en-US" sz="1200" kern="1200" dirty="0">
                <a:solidFill>
                  <a:schemeClr val="tx1"/>
                </a:solidFill>
                <a:effectLst/>
                <a:latin typeface="+mn-lt"/>
                <a:ea typeface="+mn-ea"/>
                <a:cs typeface="+mn-cs"/>
              </a:rPr>
              <a:t>Wow Food Buddy will be marketed through platforms such as Facebook, Twitter, and Instagram. The company will create marketing campaigns using its handles as well as through paid Ads. </a:t>
            </a:r>
          </a:p>
          <a:p>
            <a:r>
              <a:rPr lang="en-US" sz="1200" kern="1200" dirty="0">
                <a:solidFill>
                  <a:schemeClr val="tx1"/>
                </a:solidFill>
                <a:effectLst/>
                <a:latin typeface="+mn-lt"/>
                <a:ea typeface="+mn-ea"/>
                <a:cs typeface="+mn-cs"/>
              </a:rPr>
              <a:t>Some of the benefits that social media marketing will bring include increased brand/product awareness as many people are on social media, increased website traffic, improved search engine recognition, and increased conversion rates. </a:t>
            </a:r>
          </a:p>
          <a:p>
            <a:endParaRPr lang="en-US" dirty="0"/>
          </a:p>
        </p:txBody>
      </p:sp>
      <p:sp>
        <p:nvSpPr>
          <p:cNvPr id="4" name="Slide Number Placeholder 3"/>
          <p:cNvSpPr>
            <a:spLocks noGrp="1"/>
          </p:cNvSpPr>
          <p:nvPr>
            <p:ph type="sldNum" sz="quarter" idx="10"/>
          </p:nvPr>
        </p:nvSpPr>
        <p:spPr/>
        <p:txBody>
          <a:bodyPr/>
          <a:lstStyle/>
          <a:p>
            <a:fld id="{1AD4294A-823C-490C-B54B-344F6D38F705}" type="slidenum">
              <a:rPr lang="en-US" smtClean="0"/>
              <a:t>4</a:t>
            </a:fld>
            <a:endParaRPr lang="en-US"/>
          </a:p>
        </p:txBody>
      </p:sp>
    </p:spTree>
    <p:extLst>
      <p:ext uri="{BB962C8B-B14F-4D97-AF65-F5344CB8AC3E}">
        <p14:creationId xmlns:p14="http://schemas.microsoft.com/office/powerpoint/2010/main" val="2779736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In-store marketing is a marketing approach that involves talking to or communicating with customers at the point of sale such as supermarkets, malls, pet food stores, small retail shops, and in showrooms. Examples include stationing salespersons in stores next to pet food sections and putting brochures, cards, or other advertisement materials on shopping carts, shelves, and aisles. Besides these, in-store marketing may include product promotion strategies such as sampling and live demonstrations within a store, a mall, or any other space where people can buy the product. The company will also make use of audio marketing in shopping malls and stores with entertainment such as music. </a:t>
            </a:r>
          </a:p>
          <a:p>
            <a:endParaRPr lang="en-US" dirty="0"/>
          </a:p>
        </p:txBody>
      </p:sp>
      <p:sp>
        <p:nvSpPr>
          <p:cNvPr id="4" name="Slide Number Placeholder 3"/>
          <p:cNvSpPr>
            <a:spLocks noGrp="1"/>
          </p:cNvSpPr>
          <p:nvPr>
            <p:ph type="sldNum" sz="quarter" idx="10"/>
          </p:nvPr>
        </p:nvSpPr>
        <p:spPr/>
        <p:txBody>
          <a:bodyPr/>
          <a:lstStyle/>
          <a:p>
            <a:fld id="{1AD4294A-823C-490C-B54B-344F6D38F705}" type="slidenum">
              <a:rPr lang="en-US" smtClean="0"/>
              <a:t>5</a:t>
            </a:fld>
            <a:endParaRPr lang="en-US"/>
          </a:p>
        </p:txBody>
      </p:sp>
    </p:spTree>
    <p:extLst>
      <p:ext uri="{BB962C8B-B14F-4D97-AF65-F5344CB8AC3E}">
        <p14:creationId xmlns:p14="http://schemas.microsoft.com/office/powerpoint/2010/main" val="2323666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Immediate advantages of in-store marketing include promotion of impulse buying, helping shoppers to make purchase decisions hence increase sales, provides useful information about the product and prices, and can be used to remind customers to buy Wow Food Buddy. Studies have shown that many purchasing decisions are made while at the shopping store, and a huge percentage of these decisions are as a result of impulse buying (</a:t>
            </a:r>
            <a:r>
              <a:rPr lang="en-US" sz="1200" kern="1200" dirty="0" err="1">
                <a:solidFill>
                  <a:schemeClr val="tx1"/>
                </a:solidFill>
                <a:effectLst/>
                <a:latin typeface="+mn-lt"/>
                <a:ea typeface="+mn-ea"/>
                <a:cs typeface="+mn-cs"/>
              </a:rPr>
              <a:t>Sopadjieva</a:t>
            </a:r>
            <a:r>
              <a:rPr lang="en-US" sz="1200" kern="1200" dirty="0">
                <a:solidFill>
                  <a:schemeClr val="tx1"/>
                </a:solidFill>
                <a:effectLst/>
                <a:latin typeface="+mn-lt"/>
                <a:ea typeface="+mn-ea"/>
                <a:cs typeface="+mn-cs"/>
              </a:rPr>
              <a:t>, Dholakia &amp; Benjamin, 2017). Thus, the company will take advantage of in-store marketing to increase sales particularly among developing and established markets. </a:t>
            </a:r>
          </a:p>
          <a:p>
            <a:endParaRPr lang="en-US" dirty="0"/>
          </a:p>
        </p:txBody>
      </p:sp>
      <p:sp>
        <p:nvSpPr>
          <p:cNvPr id="4" name="Slide Number Placeholder 3"/>
          <p:cNvSpPr>
            <a:spLocks noGrp="1"/>
          </p:cNvSpPr>
          <p:nvPr>
            <p:ph type="sldNum" sz="quarter" idx="10"/>
          </p:nvPr>
        </p:nvSpPr>
        <p:spPr/>
        <p:txBody>
          <a:bodyPr/>
          <a:lstStyle/>
          <a:p>
            <a:fld id="{1AD4294A-823C-490C-B54B-344F6D38F705}" type="slidenum">
              <a:rPr lang="en-US" smtClean="0"/>
              <a:t>6</a:t>
            </a:fld>
            <a:endParaRPr lang="en-US"/>
          </a:p>
        </p:txBody>
      </p:sp>
    </p:spTree>
    <p:extLst>
      <p:ext uri="{BB962C8B-B14F-4D97-AF65-F5344CB8AC3E}">
        <p14:creationId xmlns:p14="http://schemas.microsoft.com/office/powerpoint/2010/main" val="1369511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1371600" y="3200400"/>
            <a:ext cx="6400800" cy="2438400"/>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508328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46575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78039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2622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solidFill>
                  <a:srgbClr val="CD202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solidFill>
                  <a:srgbClr val="CD202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883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20571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0326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3422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TextBox 1"/>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a:solidFill>
                  <a:srgbClr val="002663"/>
                </a:solidFill>
              </a:rPr>
              <a:t>MKT 113</a:t>
            </a:r>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txStyles>
    <p:titleStyle>
      <a:lvl1pPr algn="l" rtl="0" eaLnBrk="0" fontAlgn="base" hangingPunct="0">
        <a:spcBef>
          <a:spcPct val="0"/>
        </a:spcBef>
        <a:spcAft>
          <a:spcPct val="0"/>
        </a:spcAft>
        <a:defRPr sz="3200" b="1" kern="1200">
          <a:solidFill>
            <a:srgbClr val="002663"/>
          </a:solidFill>
          <a:latin typeface="Arial"/>
          <a:ea typeface="ＭＳ Ｐゴシック" charset="0"/>
          <a:cs typeface="Arial"/>
        </a:defRPr>
      </a:lvl1pPr>
      <a:lvl2pPr algn="l" rtl="0" eaLnBrk="0" fontAlgn="base" hangingPunct="0">
        <a:spcBef>
          <a:spcPct val="0"/>
        </a:spcBef>
        <a:spcAft>
          <a:spcPct val="0"/>
        </a:spcAft>
        <a:defRPr sz="3200" b="1">
          <a:solidFill>
            <a:srgbClr val="002663"/>
          </a:solidFill>
          <a:latin typeface="Arial" charset="0"/>
          <a:ea typeface="ＭＳ Ｐゴシック" charset="0"/>
          <a:cs typeface="Arial" panose="020B0604020202020204" pitchFamily="34" charset="0"/>
        </a:defRPr>
      </a:lvl2pPr>
      <a:lvl3pPr algn="l" rtl="0" eaLnBrk="0" fontAlgn="base" hangingPunct="0">
        <a:spcBef>
          <a:spcPct val="0"/>
        </a:spcBef>
        <a:spcAft>
          <a:spcPct val="0"/>
        </a:spcAft>
        <a:defRPr sz="3200" b="1">
          <a:solidFill>
            <a:srgbClr val="002663"/>
          </a:solidFill>
          <a:latin typeface="Arial" charset="0"/>
          <a:ea typeface="ＭＳ Ｐゴシック" charset="0"/>
          <a:cs typeface="Arial" panose="020B0604020202020204" pitchFamily="34" charset="0"/>
        </a:defRPr>
      </a:lvl3pPr>
      <a:lvl4pPr algn="l" rtl="0" eaLnBrk="0" fontAlgn="base" hangingPunct="0">
        <a:spcBef>
          <a:spcPct val="0"/>
        </a:spcBef>
        <a:spcAft>
          <a:spcPct val="0"/>
        </a:spcAft>
        <a:defRPr sz="3200" b="1">
          <a:solidFill>
            <a:srgbClr val="002663"/>
          </a:solidFill>
          <a:latin typeface="Arial" charset="0"/>
          <a:ea typeface="ＭＳ Ｐゴシック" charset="0"/>
          <a:cs typeface="Arial" panose="020B0604020202020204" pitchFamily="34" charset="0"/>
        </a:defRPr>
      </a:lvl4pPr>
      <a:lvl5pPr algn="l" rtl="0" eaLnBrk="0" fontAlgn="base" hangingPunct="0">
        <a:spcBef>
          <a:spcPct val="0"/>
        </a:spcBef>
        <a:spcAft>
          <a:spcPct val="0"/>
        </a:spcAft>
        <a:defRPr sz="3200" b="1">
          <a:solidFill>
            <a:srgbClr val="002663"/>
          </a:solidFill>
          <a:latin typeface="Arial" charset="0"/>
          <a:ea typeface="ＭＳ Ｐゴシック" charset="0"/>
          <a:cs typeface="Arial" panose="020B0604020202020204" pitchFamily="34" charset="0"/>
        </a:defRPr>
      </a:lvl5pPr>
      <a:lvl6pPr marL="457200" algn="l" rtl="0" fontAlgn="base">
        <a:spcBef>
          <a:spcPct val="0"/>
        </a:spcBef>
        <a:spcAft>
          <a:spcPct val="0"/>
        </a:spcAft>
        <a:defRPr sz="4400">
          <a:solidFill>
            <a:srgbClr val="002663"/>
          </a:solidFill>
          <a:latin typeface="Frank Goth ECd" pitchFamily="34" charset="0"/>
        </a:defRPr>
      </a:lvl6pPr>
      <a:lvl7pPr marL="914400" algn="l" rtl="0" fontAlgn="base">
        <a:spcBef>
          <a:spcPct val="0"/>
        </a:spcBef>
        <a:spcAft>
          <a:spcPct val="0"/>
        </a:spcAft>
        <a:defRPr sz="4400">
          <a:solidFill>
            <a:srgbClr val="002663"/>
          </a:solidFill>
          <a:latin typeface="Frank Goth ECd" pitchFamily="34" charset="0"/>
        </a:defRPr>
      </a:lvl7pPr>
      <a:lvl8pPr marL="1371600" algn="l" rtl="0" fontAlgn="base">
        <a:spcBef>
          <a:spcPct val="0"/>
        </a:spcBef>
        <a:spcAft>
          <a:spcPct val="0"/>
        </a:spcAft>
        <a:defRPr sz="4400">
          <a:solidFill>
            <a:srgbClr val="002663"/>
          </a:solidFill>
          <a:latin typeface="Frank Goth ECd" pitchFamily="34" charset="0"/>
        </a:defRPr>
      </a:lvl8pPr>
      <a:lvl9pPr marL="1828800" algn="l" rtl="0" fontAlgn="base">
        <a:spcBef>
          <a:spcPct val="0"/>
        </a:spcBef>
        <a:spcAft>
          <a:spcPct val="0"/>
        </a:spcAft>
        <a:defRPr sz="4400">
          <a:solidFill>
            <a:srgbClr val="002663"/>
          </a:solidFill>
          <a:latin typeface="Frank Goth ECd" pitchFamily="34" charset="0"/>
        </a:defRPr>
      </a:lvl9pPr>
    </p:titleStyle>
    <p:bodyStyle>
      <a:lvl1pPr marL="342900" indent="-342900" algn="l" rtl="0" eaLnBrk="0" fontAlgn="base" hangingPunct="0">
        <a:spcBef>
          <a:spcPct val="20000"/>
        </a:spcBef>
        <a:spcAft>
          <a:spcPct val="0"/>
        </a:spcAft>
        <a:buClr>
          <a:srgbClr val="C75B12"/>
        </a:buClr>
        <a:buSzPct val="100000"/>
        <a:buFont typeface="Arial" panose="020B0604020202020204" pitchFamily="34" charset="0"/>
        <a:buChar char="•"/>
        <a:defRPr sz="2400" kern="1200">
          <a:solidFill>
            <a:schemeClr val="tx1"/>
          </a:solidFill>
          <a:latin typeface="Times New Roman"/>
          <a:ea typeface="ＭＳ Ｐゴシック" charset="0"/>
          <a:cs typeface="Times New Roman"/>
        </a:defRPr>
      </a:lvl1pPr>
      <a:lvl2pPr marL="742950" indent="-285750" algn="l" rtl="0" eaLnBrk="0" fontAlgn="base" hangingPunct="0">
        <a:spcBef>
          <a:spcPct val="20000"/>
        </a:spcBef>
        <a:spcAft>
          <a:spcPct val="0"/>
        </a:spcAft>
        <a:buClr>
          <a:srgbClr val="C75B12"/>
        </a:buClr>
        <a:buSzPct val="100000"/>
        <a:buFont typeface="Arial" panose="020B0604020202020204" pitchFamily="34" charset="0"/>
        <a:buChar char="•"/>
        <a:defRPr sz="2400" kern="1200">
          <a:solidFill>
            <a:schemeClr val="tx1"/>
          </a:solidFill>
          <a:latin typeface="Times New Roman"/>
          <a:ea typeface="ＭＳ Ｐゴシック" charset="0"/>
          <a:cs typeface="Times New Roman"/>
        </a:defRPr>
      </a:lvl2pPr>
      <a:lvl3pPr marL="11430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3pPr>
      <a:lvl4pPr marL="16002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4pPr>
      <a:lvl5pPr marL="20574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3"/>
          <p:cNvSpPr>
            <a:spLocks noGrp="1"/>
          </p:cNvSpPr>
          <p:nvPr>
            <p:ph type="ctrTitle"/>
          </p:nvPr>
        </p:nvSpPr>
        <p:spPr/>
        <p:txBody>
          <a:bodyPr/>
          <a:lstStyle/>
          <a:p>
            <a:pPr eaLnBrk="1" hangingPunct="1"/>
            <a:r>
              <a:rPr lang="en-US" altLang="en-US" sz="3200" dirty="0">
                <a:latin typeface="Arial" panose="020B0604020202020204" pitchFamily="34" charset="0"/>
                <a:ea typeface="ＭＳ Ｐゴシック" panose="020B0600070205080204" pitchFamily="34" charset="-128"/>
                <a:cs typeface="Arial" panose="020B0604020202020204" pitchFamily="34" charset="0"/>
              </a:rPr>
              <a:t>Wow Food Buddy</a:t>
            </a:r>
          </a:p>
        </p:txBody>
      </p:sp>
      <p:sp>
        <p:nvSpPr>
          <p:cNvPr id="5" name="Subtitle 4"/>
          <p:cNvSpPr>
            <a:spLocks noGrp="1"/>
          </p:cNvSpPr>
          <p:nvPr>
            <p:ph type="subTitle" idx="1"/>
          </p:nvPr>
        </p:nvSpPr>
        <p:spPr/>
        <p:txBody>
          <a:bodyPr rtlCol="0"/>
          <a:lstStyle/>
          <a:p>
            <a:pPr>
              <a:buFont typeface="Arial" charset="0"/>
              <a:buNone/>
              <a:defRPr/>
            </a:pPr>
            <a:r>
              <a:rPr lang="en-US" sz="2400" dirty="0">
                <a:cs typeface="+mn-cs"/>
              </a:rPr>
              <a:t>Juan Carlos Perez</a:t>
            </a:r>
          </a:p>
          <a:p>
            <a:pPr>
              <a:buFont typeface="Arial" charset="0"/>
              <a:buNone/>
              <a:defRPr/>
            </a:pPr>
            <a:r>
              <a:rPr lang="en-US" sz="2400" dirty="0">
                <a:cs typeface="+mn-cs"/>
              </a:rPr>
              <a:t>MKT 113</a:t>
            </a:r>
          </a:p>
          <a:p>
            <a:pPr>
              <a:buFont typeface="Arial" charset="0"/>
              <a:buNone/>
              <a:defRPr/>
            </a:pPr>
            <a:r>
              <a:rPr lang="en-US" sz="2400" dirty="0">
                <a:cs typeface="+mn-cs"/>
              </a:rPr>
              <a:t>Marketing Channels Analysis</a:t>
            </a:r>
          </a:p>
          <a:p>
            <a:pPr eaLnBrk="1" fontAlgn="auto" hangingPunct="1">
              <a:spcAft>
                <a:spcPts val="0"/>
              </a:spcAft>
              <a:defRPr/>
            </a:pPr>
            <a:endParaRPr lang="en-US" dirty="0">
              <a:ea typeface="+mn-ea"/>
              <a:cs typeface="+mn-cs"/>
            </a:endParaRPr>
          </a:p>
        </p:txBody>
      </p:sp>
      <p:sp>
        <p:nvSpPr>
          <p:cNvPr id="2052" name="TextBox 7"/>
          <p:cNvSpPr txBox="1">
            <a:spLocks noChangeArrowheads="1"/>
          </p:cNvSpPr>
          <p:nvPr/>
        </p:nvSpPr>
        <p:spPr bwMode="auto">
          <a:xfrm>
            <a:off x="379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ctr">
              <a:defRPr/>
            </a:pPr>
            <a:r>
              <a:rPr lang="en-US" dirty="0">
                <a:ea typeface="+mj-ea"/>
                <a:cs typeface="+mj-cs"/>
              </a:rPr>
              <a:t>Wow Food Buddy Marketing Strategy</a:t>
            </a:r>
            <a:endParaRPr lang="en-US" dirty="0">
              <a:cs typeface="+mj-cs"/>
            </a:endParaRPr>
          </a:p>
        </p:txBody>
      </p:sp>
      <p:sp>
        <p:nvSpPr>
          <p:cNvPr id="3075" name="Content Placeholder 2"/>
          <p:cNvSpPr>
            <a:spLocks noGrp="1"/>
          </p:cNvSpPr>
          <p:nvPr>
            <p:ph idx="1"/>
          </p:nvPr>
        </p:nvSpPr>
        <p:spPr>
          <a:xfrm>
            <a:off x="457200" y="1143000"/>
            <a:ext cx="8229600" cy="5029200"/>
          </a:xfrm>
        </p:spPr>
        <p:txBody>
          <a:bodyPr/>
          <a:lstStyle/>
          <a:p>
            <a:r>
              <a:rPr lang="en-US" altLang="en-US" dirty="0">
                <a:latin typeface="Frank Goth ECd" pitchFamily="34" charset="0"/>
                <a:ea typeface="ＭＳ Ｐゴシック" panose="020B0600070205080204" pitchFamily="34" charset="-128"/>
                <a:cs typeface="Times New Roman" panose="02020603050405020304" pitchFamily="18" charset="0"/>
              </a:rPr>
              <a:t>The company will use market segmentation strategy for Wow Food Buddy whereby the market will be segmented into:</a:t>
            </a:r>
          </a:p>
          <a:p>
            <a:pPr lvl="1"/>
            <a:r>
              <a:rPr lang="en-US" altLang="en-US" dirty="0">
                <a:latin typeface="Frank Goth ECd" pitchFamily="34" charset="0"/>
                <a:ea typeface="ＭＳ Ｐゴシック" panose="020B0600070205080204" pitchFamily="34" charset="-128"/>
                <a:cs typeface="Times New Roman" panose="02020603050405020304" pitchFamily="18" charset="0"/>
              </a:rPr>
              <a:t>Emerging markets- includes prospective pet owners. The company will focus on increasing sales volume and not on profits by setting low prices</a:t>
            </a:r>
          </a:p>
          <a:p>
            <a:pPr lvl="1"/>
            <a:r>
              <a:rPr lang="en-US" altLang="en-US" dirty="0">
                <a:latin typeface="Frank Goth ECd" pitchFamily="34" charset="0"/>
                <a:ea typeface="ＭＳ Ｐゴシック" panose="020B0600070205080204" pitchFamily="34" charset="-128"/>
                <a:cs typeface="Times New Roman" panose="02020603050405020304" pitchFamily="18" charset="0"/>
              </a:rPr>
              <a:t>Developing markets- comprise first-time pet owners. A compromise will be made between sales volume and profits</a:t>
            </a:r>
          </a:p>
          <a:p>
            <a:pPr lvl="1"/>
            <a:r>
              <a:rPr lang="en-US" altLang="en-US" dirty="0">
                <a:latin typeface="Frank Goth ECd" pitchFamily="34" charset="0"/>
                <a:ea typeface="ＭＳ Ｐゴシック" panose="020B0600070205080204" pitchFamily="34" charset="-128"/>
                <a:cs typeface="Times New Roman" panose="02020603050405020304" pitchFamily="18" charset="0"/>
              </a:rPr>
              <a:t>Developed markets- these are pet owners for 2 or more years or have more than one pet. Focus will be on profits through premium pricing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algn="ctr"/>
            <a:r>
              <a:rPr lang="en-US" altLang="en-US" dirty="0">
                <a:latin typeface="Arial" panose="020B0604020202020204" pitchFamily="34" charset="0"/>
                <a:ea typeface="ＭＳ Ｐゴシック" panose="020B0600070205080204" pitchFamily="34" charset="-128"/>
                <a:cs typeface="Arial" panose="020B0604020202020204" pitchFamily="34" charset="0"/>
              </a:rPr>
              <a:t>Email marketing channel </a:t>
            </a:r>
          </a:p>
        </p:txBody>
      </p:sp>
      <p:sp>
        <p:nvSpPr>
          <p:cNvPr id="4099" name="Content Placeholder 2"/>
          <p:cNvSpPr>
            <a:spLocks noGrp="1"/>
          </p:cNvSpPr>
          <p:nvPr>
            <p:ph idx="1"/>
          </p:nvPr>
        </p:nvSpPr>
        <p:spPr/>
        <p:txBody>
          <a:bodyPr/>
          <a:lstStyle/>
          <a:p>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The act of sending commercial or marketing information to customers or potential customers through their emails</a:t>
            </a:r>
          </a:p>
          <a:p>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It is a very effective marketing channel because it allows for customization of marketing messages</a:t>
            </a:r>
          </a:p>
          <a:p>
            <a:pPr lvl="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It </a:t>
            </a:r>
            <a:r>
              <a:rPr lang="en-US" dirty="0"/>
              <a:t>will allow the company to customize messages according to the market segment</a:t>
            </a:r>
          </a:p>
          <a:p>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For instance, the message for emerging markets would be to inform them of availability of quality pet food at affordable prices while for developed markets messages will be informing potential customers of the key ingredients in of Wow Food Buddy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74638"/>
            <a:ext cx="8229600" cy="792162"/>
          </a:xfrm>
        </p:spPr>
        <p:txBody>
          <a:bodyPr/>
          <a:lstStyle/>
          <a:p>
            <a:pPr algn="ctr"/>
            <a:r>
              <a:rPr lang="en-US" altLang="en-US" dirty="0">
                <a:latin typeface="Arial" panose="020B0604020202020204" pitchFamily="34" charset="0"/>
                <a:ea typeface="ＭＳ Ｐゴシック" panose="020B0600070205080204" pitchFamily="34" charset="-128"/>
                <a:cs typeface="Arial" panose="020B0604020202020204" pitchFamily="34" charset="0"/>
              </a:rPr>
              <a:t>Social media marketing </a:t>
            </a:r>
          </a:p>
        </p:txBody>
      </p:sp>
      <p:sp>
        <p:nvSpPr>
          <p:cNvPr id="5123" name="Content Placeholder 2"/>
          <p:cNvSpPr>
            <a:spLocks noGrp="1"/>
          </p:cNvSpPr>
          <p:nvPr>
            <p:ph idx="1"/>
          </p:nvPr>
        </p:nvSpPr>
        <p:spPr>
          <a:xfrm>
            <a:off x="457200" y="1066800"/>
            <a:ext cx="8229600" cy="5059363"/>
          </a:xfrm>
        </p:spPr>
        <p:txBody>
          <a:bodyPr/>
          <a:lstStyle/>
          <a:p>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It is one of the most effective channels of marketing since it reaches many people, and it is very cost-saving</a:t>
            </a:r>
          </a:p>
          <a:p>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Many people are at least one social media platform (such as </a:t>
            </a:r>
            <a:r>
              <a:rPr lang="en-US" dirty="0"/>
              <a:t>Facebook, Twitter, and Instagram)</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 and this makes such platforms an effective way of reaching many potential customers</a:t>
            </a:r>
          </a:p>
          <a:p>
            <a:r>
              <a:rPr lang="en-US" dirty="0"/>
              <a:t>Social media marketing will be used to drive traffic to the company’s website, create awareness about Wow Food Buddy, and drive sales</a:t>
            </a:r>
          </a:p>
          <a:p>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Benefits include </a:t>
            </a:r>
            <a:r>
              <a:rPr lang="en-US" dirty="0"/>
              <a:t>increased brand/product awareness, higher conversion rates, increased website traffic, and better search engine recognition </a:t>
            </a: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74638"/>
            <a:ext cx="8229600" cy="792162"/>
          </a:xfrm>
        </p:spPr>
        <p:txBody>
          <a:bodyPr/>
          <a:lstStyle/>
          <a:p>
            <a:pPr algn="ctr"/>
            <a:r>
              <a:rPr lang="en-US" dirty="0"/>
              <a:t>In-store marketing</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6147" name="Content Placeholder 2"/>
          <p:cNvSpPr>
            <a:spLocks noGrp="1"/>
          </p:cNvSpPr>
          <p:nvPr>
            <p:ph idx="1"/>
          </p:nvPr>
        </p:nvSpPr>
        <p:spPr>
          <a:xfrm>
            <a:off x="457200" y="1295400"/>
            <a:ext cx="8229600" cy="4830763"/>
          </a:xfrm>
        </p:spPr>
        <p:txBody>
          <a:bodyPr/>
          <a:lstStyle/>
          <a:p>
            <a:r>
              <a:rPr lang="en-US" altLang="en-US" dirty="0">
                <a:latin typeface="Frank Goth ECd" pitchFamily="34" charset="0"/>
                <a:ea typeface="ＭＳ Ｐゴシック" panose="020B0600070205080204" pitchFamily="34" charset="-128"/>
                <a:cs typeface="Times New Roman" panose="02020603050405020304" pitchFamily="18" charset="0"/>
              </a:rPr>
              <a:t>It is a marketing approach that involves talking to or communicating with [potential] customers at the point of sale such as supermarkets, malls, pet food stores, small retail shops, and in showrooms. </a:t>
            </a:r>
          </a:p>
          <a:p>
            <a:pPr lvl="1"/>
            <a:r>
              <a:rPr lang="en-US" altLang="en-US" dirty="0">
                <a:latin typeface="Frank Goth ECd" pitchFamily="34" charset="0"/>
                <a:ea typeface="ＭＳ Ｐゴシック" panose="020B0600070205080204" pitchFamily="34" charset="-128"/>
                <a:cs typeface="Times New Roman" panose="02020603050405020304" pitchFamily="18" charset="0"/>
              </a:rPr>
              <a:t>Examples include stationing salespersons in stores next to pet food sections and putting brochures, cards, or other advertisement materials on shopping carts, shelves, and aisles. </a:t>
            </a:r>
          </a:p>
          <a:p>
            <a:r>
              <a:rPr lang="en-US" altLang="en-US" dirty="0">
                <a:latin typeface="Frank Goth ECd" pitchFamily="34" charset="0"/>
                <a:ea typeface="ＭＳ Ｐゴシック" panose="020B0600070205080204" pitchFamily="34" charset="-128"/>
                <a:cs typeface="Times New Roman" panose="02020603050405020304" pitchFamily="18" charset="0"/>
              </a:rPr>
              <a:t>It may also include product promotion strategies such as sampling and live demonstrations within a store and audio marketing in shopping malls and stores with entertainment such as music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In-store marketing Cont’d</a:t>
            </a:r>
          </a:p>
        </p:txBody>
      </p:sp>
      <p:sp>
        <p:nvSpPr>
          <p:cNvPr id="3" name="Content Placeholder 2"/>
          <p:cNvSpPr>
            <a:spLocks noGrp="1"/>
          </p:cNvSpPr>
          <p:nvPr>
            <p:ph idx="1"/>
          </p:nvPr>
        </p:nvSpPr>
        <p:spPr/>
        <p:txBody>
          <a:bodyPr/>
          <a:lstStyle/>
          <a:p>
            <a:r>
              <a:rPr lang="en-US" dirty="0"/>
              <a:t>One of the benefits of in-store marketing is that it promotes impulse buying </a:t>
            </a:r>
          </a:p>
          <a:p>
            <a:pPr lvl="1"/>
            <a:r>
              <a:rPr lang="en-US" dirty="0"/>
              <a:t>Studies have shown that many purchasing decisions are made while at the shopping store, and a huge percentage of these decisions are as a result of impulse buying (</a:t>
            </a:r>
            <a:r>
              <a:rPr lang="en-US" dirty="0" err="1"/>
              <a:t>Sopadjieva</a:t>
            </a:r>
            <a:r>
              <a:rPr lang="en-US" dirty="0"/>
              <a:t>, Dholakia &amp; Benjamin, 2017).</a:t>
            </a:r>
          </a:p>
          <a:p>
            <a:r>
              <a:rPr lang="en-US" dirty="0"/>
              <a:t>It will also help shoppers to make purchase decisions hence increase sales while also providing useful information about the product and prices</a:t>
            </a:r>
          </a:p>
          <a:p>
            <a:r>
              <a:rPr lang="en-US" dirty="0"/>
              <a:t>It cam also be used to remind customers to buy Wow Food Buddy hence increased sales</a:t>
            </a:r>
          </a:p>
        </p:txBody>
      </p:sp>
    </p:spTree>
    <p:extLst>
      <p:ext uri="{BB962C8B-B14F-4D97-AF65-F5344CB8AC3E}">
        <p14:creationId xmlns:p14="http://schemas.microsoft.com/office/powerpoint/2010/main" val="1679108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ctr"/>
            <a:r>
              <a:rPr lang="en-US" dirty="0"/>
              <a:t>References</a:t>
            </a:r>
          </a:p>
        </p:txBody>
      </p:sp>
      <p:sp>
        <p:nvSpPr>
          <p:cNvPr id="3" name="Content Placeholder 2"/>
          <p:cNvSpPr>
            <a:spLocks noGrp="1"/>
          </p:cNvSpPr>
          <p:nvPr>
            <p:ph idx="1"/>
          </p:nvPr>
        </p:nvSpPr>
        <p:spPr/>
        <p:txBody>
          <a:bodyPr/>
          <a:lstStyle/>
          <a:p>
            <a:r>
              <a:rPr lang="en-US" dirty="0" err="1"/>
              <a:t>Mayureshnikam</a:t>
            </a:r>
            <a:r>
              <a:rPr lang="en-US" dirty="0"/>
              <a:t> &amp; </a:t>
            </a:r>
            <a:r>
              <a:rPr lang="en-US" dirty="0" err="1"/>
              <a:t>Patil</a:t>
            </a:r>
            <a:r>
              <a:rPr lang="en-US" dirty="0"/>
              <a:t>., V.V. (2018). Marketing Strategy Of Coca Cola. IOSR Journal of Business and Management (IOSR-JBM). PP 77-85. Retrieved from http://www.iosrjournals.org/iosr-jbm/papers/Conf.ADMIFMS1808-2018/Volume-1/12.%2077-85.pdf</a:t>
            </a:r>
          </a:p>
          <a:p>
            <a:r>
              <a:rPr lang="en-US" dirty="0" err="1"/>
              <a:t>Sopadjieva</a:t>
            </a:r>
            <a:r>
              <a:rPr lang="en-US" dirty="0"/>
              <a:t>, E., Dholakia, U., &amp; Benjamin, B. (2017). A study of 46,000 shoppers shows that </a:t>
            </a:r>
            <a:r>
              <a:rPr lang="en-US" dirty="0" err="1"/>
              <a:t>omnichannel</a:t>
            </a:r>
            <a:r>
              <a:rPr lang="en-US" dirty="0"/>
              <a:t> retailing works. Harvard Business Review, 3, 1-2.</a:t>
            </a:r>
          </a:p>
        </p:txBody>
      </p:sp>
    </p:spTree>
    <p:extLst>
      <p:ext uri="{BB962C8B-B14F-4D97-AF65-F5344CB8AC3E}">
        <p14:creationId xmlns:p14="http://schemas.microsoft.com/office/powerpoint/2010/main" val="2723327626"/>
      </p:ext>
    </p:extLst>
  </p:cSld>
  <p:clrMapOvr>
    <a:masterClrMapping/>
  </p:clrMapOvr>
</p:sld>
</file>

<file path=ppt/theme/theme1.xml><?xml version="1.0" encoding="utf-8"?>
<a:theme xmlns:a="http://schemas.openxmlformats.org/drawingml/2006/main" name="SNHU">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D4A415E-30E1-4261-B28E-659120FB1C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AAA4C0C1-312E-4B2B-A62C-5BBD7D1E0F27}">
  <ds:schemaRefs>
    <ds:schemaRef ds:uri="http://schemas.microsoft.com/sharepoint/v3/contenttype/forms"/>
  </ds:schemaRefs>
</ds:datastoreItem>
</file>

<file path=customXml/itemProps3.xml><?xml version="1.0" encoding="utf-8"?>
<ds:datastoreItem xmlns:ds="http://schemas.openxmlformats.org/officeDocument/2006/customXml" ds:itemID="{86F0795A-0DA6-44BE-BC31-7BE93D36D878}">
  <ds:schemaRefs>
    <ds:schemaRef ds:uri="http://purl.org/dc/terms/"/>
    <ds:schemaRef ds:uri="http://schemas.microsoft.com/office/infopath/2007/PartnerControls"/>
    <ds:schemaRef ds:uri="http://purl.org/dc/elements/1.1/"/>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1250</TotalTime>
  <Words>1388</Words>
  <Application>Microsoft Office PowerPoint</Application>
  <PresentationFormat>On-screen Show (4:3)</PresentationFormat>
  <Paragraphs>47</Paragraphs>
  <Slides>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Frank Goth ECd</vt:lpstr>
      <vt:lpstr>Times New Roman</vt:lpstr>
      <vt:lpstr>SNHU</vt:lpstr>
      <vt:lpstr>Wow Food Buddy</vt:lpstr>
      <vt:lpstr>Wow Food Buddy Marketing Strategy</vt:lpstr>
      <vt:lpstr>Email marketing channel </vt:lpstr>
      <vt:lpstr>Social media marketing </vt:lpstr>
      <vt:lpstr>In-store marketing</vt:lpstr>
      <vt:lpstr>In-store marketing Cont’d</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j.mayeu</dc:creator>
  <cp:lastModifiedBy>Carlos Perez</cp:lastModifiedBy>
  <cp:revision>39</cp:revision>
  <dcterms:created xsi:type="dcterms:W3CDTF">2010-01-07T21:36:39Z</dcterms:created>
  <dcterms:modified xsi:type="dcterms:W3CDTF">2019-09-29T00:48:52Z</dcterms:modified>
</cp:coreProperties>
</file>