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3CACA"/>
          </a:solidFill>
        </a:fill>
      </a:tcStyle>
    </a:wholeTbl>
    <a:band2H>
      <a:tcTxStyle b="def" i="def"/>
      <a:tcStyle>
        <a:tcBdr/>
        <a:fill>
          <a:solidFill>
            <a:srgbClr val="F2E7E6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5" name="Shape 7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Calibri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3" name="Shape 8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</a:lvl1pPr>
          </a:lstStyle>
          <a:p>
            <a:pPr/>
            <a:r>
              <a:t>Using the HIT, the healthcare facility can improve on evidence-based care delivery (Sheikh, Sood, &amp; Bates, 2015). A SWOT analysis is critical to establish areas that need improvement or changes to meet the demands of the changing operational environment.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7" name="Shape 9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</a:lvl1pPr>
          </a:lstStyle>
          <a:p>
            <a:pPr/>
            <a:r>
              <a:t>EHR is identified as a weakness based on the fact that irrespective of being viable, it can present significant management challenges (Starren, Winter, &amp; Lloyd‐Jones, 2015).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3613" t="0" r="0" b="0"/>
          <a:stretch>
            <a:fillRect/>
          </a:stretch>
        </p:blipFill>
        <p:spPr>
          <a:xfrm>
            <a:off x="-1" y="2670175"/>
            <a:ext cx="4037014" cy="41878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5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rcRect l="35639" t="0" r="0" b="0"/>
          <a:stretch>
            <a:fillRect/>
          </a:stretch>
        </p:blipFill>
        <p:spPr>
          <a:xfrm>
            <a:off x="0" y="2892425"/>
            <a:ext cx="1522413" cy="23653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6" name="image.png" descr="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607425" y="1676400"/>
            <a:ext cx="2822575" cy="282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7" name="image.png" descr="image.png"/>
          <p:cNvPicPr>
            <a:picLocks noChangeAspect="1"/>
          </p:cNvPicPr>
          <p:nvPr/>
        </p:nvPicPr>
        <p:blipFill>
          <a:blip r:embed="rId5">
            <a:extLst/>
          </a:blip>
          <a:srcRect l="0" t="28813" r="0" b="0"/>
          <a:stretch>
            <a:fillRect/>
          </a:stretch>
        </p:blipFill>
        <p:spPr>
          <a:xfrm>
            <a:off x="7999412" y="-1"/>
            <a:ext cx="1603376" cy="114141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" name="image.png" descr="image.png"/>
          <p:cNvPicPr>
            <a:picLocks noChangeAspect="1"/>
          </p:cNvPicPr>
          <p:nvPr/>
        </p:nvPicPr>
        <p:blipFill>
          <a:blip r:embed="rId6">
            <a:extLst/>
          </a:blip>
          <a:srcRect l="0" t="0" r="0" b="23320"/>
          <a:stretch>
            <a:fillRect/>
          </a:stretch>
        </p:blipFill>
        <p:spPr>
          <a:xfrm>
            <a:off x="8605837" y="6096000"/>
            <a:ext cx="993776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Rectangle"/>
          <p:cNvSpPr/>
          <p:nvPr/>
        </p:nvSpPr>
        <p:spPr>
          <a:xfrm>
            <a:off x="10437812" y="-1"/>
            <a:ext cx="685801" cy="114300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4999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0" name="“"/>
          <p:cNvSpPr txBox="1"/>
          <p:nvPr/>
        </p:nvSpPr>
        <p:spPr>
          <a:xfrm>
            <a:off x="898525" y="971550"/>
            <a:ext cx="801688" cy="1818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457200">
              <a:defRPr sz="12200">
                <a:solidFill>
                  <a:srgbClr val="8AD0D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31" name="”"/>
          <p:cNvSpPr txBox="1"/>
          <p:nvPr/>
        </p:nvSpPr>
        <p:spPr>
          <a:xfrm>
            <a:off x="9329737" y="2613025"/>
            <a:ext cx="803276" cy="1818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457200">
              <a:defRPr sz="12200">
                <a:solidFill>
                  <a:srgbClr val="8AD0D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”</a:t>
            </a:r>
          </a:p>
        </p:txBody>
      </p:sp>
      <p:sp>
        <p:nvSpPr>
          <p:cNvPr id="32" name="Title Text"/>
          <p:cNvSpPr txBox="1"/>
          <p:nvPr>
            <p:ph type="title"/>
          </p:nvPr>
        </p:nvSpPr>
        <p:spPr>
          <a:xfrm>
            <a:off x="646112" y="452437"/>
            <a:ext cx="9404351" cy="140017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3" name="Body Level One…"/>
          <p:cNvSpPr txBox="1"/>
          <p:nvPr>
            <p:ph type="body" idx="1"/>
          </p:nvPr>
        </p:nvSpPr>
        <p:spPr>
          <a:xfrm>
            <a:off x="1103312" y="2052637"/>
            <a:ext cx="8947151" cy="41957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3613" t="0" r="0" b="0"/>
          <a:stretch>
            <a:fillRect/>
          </a:stretch>
        </p:blipFill>
        <p:spPr>
          <a:xfrm>
            <a:off x="-1" y="2670175"/>
            <a:ext cx="4037014" cy="41878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rcRect l="35639" t="0" r="0" b="0"/>
          <a:stretch>
            <a:fillRect/>
          </a:stretch>
        </p:blipFill>
        <p:spPr>
          <a:xfrm>
            <a:off x="0" y="2892425"/>
            <a:ext cx="1522413" cy="2365375"/>
          </a:xfrm>
          <a:prstGeom prst="rect">
            <a:avLst/>
          </a:prstGeom>
          <a:ln w="12700">
            <a:miter lim="400000"/>
          </a:ln>
        </p:spPr>
      </p:pic>
      <p:pic>
        <p:nvPicPr>
          <p:cNvPr id="43" name="image.png" descr="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607425" y="1676400"/>
            <a:ext cx="2822575" cy="282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44" name="image.png" descr="image.png"/>
          <p:cNvPicPr>
            <a:picLocks noChangeAspect="1"/>
          </p:cNvPicPr>
          <p:nvPr/>
        </p:nvPicPr>
        <p:blipFill>
          <a:blip r:embed="rId5">
            <a:extLst/>
          </a:blip>
          <a:srcRect l="0" t="28813" r="0" b="0"/>
          <a:stretch>
            <a:fillRect/>
          </a:stretch>
        </p:blipFill>
        <p:spPr>
          <a:xfrm>
            <a:off x="7999412" y="-1"/>
            <a:ext cx="1603376" cy="1141414"/>
          </a:xfrm>
          <a:prstGeom prst="rect">
            <a:avLst/>
          </a:prstGeom>
          <a:ln w="12700">
            <a:miter lim="400000"/>
          </a:ln>
        </p:spPr>
      </p:pic>
      <p:pic>
        <p:nvPicPr>
          <p:cNvPr id="45" name="image.png" descr="image.png"/>
          <p:cNvPicPr>
            <a:picLocks noChangeAspect="1"/>
          </p:cNvPicPr>
          <p:nvPr/>
        </p:nvPicPr>
        <p:blipFill>
          <a:blip r:embed="rId6">
            <a:extLst/>
          </a:blip>
          <a:srcRect l="0" t="0" r="0" b="23320"/>
          <a:stretch>
            <a:fillRect/>
          </a:stretch>
        </p:blipFill>
        <p:spPr>
          <a:xfrm>
            <a:off x="8605837" y="6096000"/>
            <a:ext cx="993776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Rectangle"/>
          <p:cNvSpPr/>
          <p:nvPr/>
        </p:nvSpPr>
        <p:spPr>
          <a:xfrm>
            <a:off x="10437812" y="-1"/>
            <a:ext cx="685801" cy="114300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4999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7" name="Line"/>
          <p:cNvSpPr/>
          <p:nvPr/>
        </p:nvSpPr>
        <p:spPr>
          <a:xfrm flipH="1">
            <a:off x="3725862" y="2133600"/>
            <a:ext cx="1" cy="3962400"/>
          </a:xfrm>
          <a:prstGeom prst="line">
            <a:avLst/>
          </a:prstGeom>
          <a:ln w="12700" cap="rnd">
            <a:solidFill>
              <a:srgbClr val="8AD0D6">
                <a:alpha val="39999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8" name="Line"/>
          <p:cNvSpPr/>
          <p:nvPr/>
        </p:nvSpPr>
        <p:spPr>
          <a:xfrm flipH="1">
            <a:off x="6962774" y="2133600"/>
            <a:ext cx="1" cy="3967163"/>
          </a:xfrm>
          <a:prstGeom prst="line">
            <a:avLst/>
          </a:prstGeom>
          <a:ln w="12700" cap="rnd">
            <a:solidFill>
              <a:srgbClr val="8AD0D6">
                <a:alpha val="39999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9" name="Title Text"/>
          <p:cNvSpPr txBox="1"/>
          <p:nvPr>
            <p:ph type="title"/>
          </p:nvPr>
        </p:nvSpPr>
        <p:spPr>
          <a:xfrm>
            <a:off x="646112" y="452437"/>
            <a:ext cx="9404351" cy="140017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0" name="Body Level One…"/>
          <p:cNvSpPr txBox="1"/>
          <p:nvPr>
            <p:ph type="body" idx="1"/>
          </p:nvPr>
        </p:nvSpPr>
        <p:spPr>
          <a:xfrm>
            <a:off x="1103312" y="2052637"/>
            <a:ext cx="8947151" cy="41957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3613" t="0" r="0" b="0"/>
          <a:stretch>
            <a:fillRect/>
          </a:stretch>
        </p:blipFill>
        <p:spPr>
          <a:xfrm>
            <a:off x="-1" y="2670175"/>
            <a:ext cx="4037014" cy="4187825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rcRect l="35639" t="0" r="0" b="0"/>
          <a:stretch>
            <a:fillRect/>
          </a:stretch>
        </p:blipFill>
        <p:spPr>
          <a:xfrm>
            <a:off x="0" y="2892425"/>
            <a:ext cx="1522413" cy="2365375"/>
          </a:xfrm>
          <a:prstGeom prst="rect">
            <a:avLst/>
          </a:prstGeom>
          <a:ln w="12700">
            <a:miter lim="400000"/>
          </a:ln>
        </p:spPr>
      </p:pic>
      <p:pic>
        <p:nvPicPr>
          <p:cNvPr id="60" name="image.png" descr="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607425" y="1676400"/>
            <a:ext cx="2822575" cy="282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61" name="image.png" descr="image.png"/>
          <p:cNvPicPr>
            <a:picLocks noChangeAspect="1"/>
          </p:cNvPicPr>
          <p:nvPr/>
        </p:nvPicPr>
        <p:blipFill>
          <a:blip r:embed="rId5">
            <a:extLst/>
          </a:blip>
          <a:srcRect l="0" t="28813" r="0" b="0"/>
          <a:stretch>
            <a:fillRect/>
          </a:stretch>
        </p:blipFill>
        <p:spPr>
          <a:xfrm>
            <a:off x="7999412" y="-1"/>
            <a:ext cx="1603376" cy="1141414"/>
          </a:xfrm>
          <a:prstGeom prst="rect">
            <a:avLst/>
          </a:prstGeom>
          <a:ln w="12700">
            <a:miter lim="400000"/>
          </a:ln>
        </p:spPr>
      </p:pic>
      <p:pic>
        <p:nvPicPr>
          <p:cNvPr id="62" name="image.png" descr="image.png"/>
          <p:cNvPicPr>
            <a:picLocks noChangeAspect="1"/>
          </p:cNvPicPr>
          <p:nvPr/>
        </p:nvPicPr>
        <p:blipFill>
          <a:blip r:embed="rId6">
            <a:extLst/>
          </a:blip>
          <a:srcRect l="0" t="0" r="0" b="23320"/>
          <a:stretch>
            <a:fillRect/>
          </a:stretch>
        </p:blipFill>
        <p:spPr>
          <a:xfrm>
            <a:off x="8605837" y="6096000"/>
            <a:ext cx="993776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Rectangle"/>
          <p:cNvSpPr/>
          <p:nvPr/>
        </p:nvSpPr>
        <p:spPr>
          <a:xfrm>
            <a:off x="10437812" y="-1"/>
            <a:ext cx="685801" cy="114300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4999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4" name="Line"/>
          <p:cNvSpPr/>
          <p:nvPr/>
        </p:nvSpPr>
        <p:spPr>
          <a:xfrm flipH="1">
            <a:off x="3725862" y="2133600"/>
            <a:ext cx="1" cy="3962400"/>
          </a:xfrm>
          <a:prstGeom prst="line">
            <a:avLst/>
          </a:prstGeom>
          <a:ln w="12700" cap="rnd">
            <a:solidFill>
              <a:srgbClr val="8AD0D6">
                <a:alpha val="39999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5" name="Line"/>
          <p:cNvSpPr/>
          <p:nvPr/>
        </p:nvSpPr>
        <p:spPr>
          <a:xfrm flipH="1">
            <a:off x="6962774" y="2133600"/>
            <a:ext cx="1" cy="3967163"/>
          </a:xfrm>
          <a:prstGeom prst="line">
            <a:avLst/>
          </a:prstGeom>
          <a:ln w="12700" cap="rnd">
            <a:solidFill>
              <a:srgbClr val="8AD0D6">
                <a:alpha val="39999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xfrm>
            <a:off x="646112" y="452437"/>
            <a:ext cx="9404351" cy="140017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idx="1"/>
          </p:nvPr>
        </p:nvSpPr>
        <p:spPr>
          <a:xfrm>
            <a:off x="1103312" y="2052637"/>
            <a:ext cx="8947151" cy="41957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slideLayout" Target="../slideLayouts/slideLayout1.xml"/><Relationship Id="rId9" Type="http://schemas.openxmlformats.org/officeDocument/2006/relationships/slideLayout" Target="../slideLayouts/slideLayout2.xml"/><Relationship Id="rId10" Type="http://schemas.openxmlformats.org/officeDocument/2006/relationships/slideLayout" Target="../slideLayouts/slideLayout3.xml"/><Relationship Id="rId11" Type="http://schemas.openxmlformats.org/officeDocument/2006/relationships/slideLayout" Target="../slideLayouts/slideLayout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rcRect l="3613" t="0" r="0" b="0"/>
          <a:stretch>
            <a:fillRect/>
          </a:stretch>
        </p:blipFill>
        <p:spPr>
          <a:xfrm>
            <a:off x="-1" y="2670175"/>
            <a:ext cx="4037014" cy="4187825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.png" descr="image.png"/>
          <p:cNvPicPr>
            <a:picLocks noChangeAspect="1"/>
          </p:cNvPicPr>
          <p:nvPr/>
        </p:nvPicPr>
        <p:blipFill>
          <a:blip r:embed="rId4">
            <a:extLst/>
          </a:blip>
          <a:srcRect l="35639" t="0" r="0" b="0"/>
          <a:stretch>
            <a:fillRect/>
          </a:stretch>
        </p:blipFill>
        <p:spPr>
          <a:xfrm>
            <a:off x="0" y="2892425"/>
            <a:ext cx="1522413" cy="236537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.png" descr="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607425" y="1676400"/>
            <a:ext cx="2822575" cy="282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.png" descr="image.png"/>
          <p:cNvPicPr>
            <a:picLocks noChangeAspect="1"/>
          </p:cNvPicPr>
          <p:nvPr/>
        </p:nvPicPr>
        <p:blipFill>
          <a:blip r:embed="rId6">
            <a:extLst/>
          </a:blip>
          <a:srcRect l="0" t="28813" r="0" b="0"/>
          <a:stretch>
            <a:fillRect/>
          </a:stretch>
        </p:blipFill>
        <p:spPr>
          <a:xfrm>
            <a:off x="7999412" y="-1"/>
            <a:ext cx="1603376" cy="114141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.png" descr="image.png"/>
          <p:cNvPicPr>
            <a:picLocks noChangeAspect="1"/>
          </p:cNvPicPr>
          <p:nvPr/>
        </p:nvPicPr>
        <p:blipFill>
          <a:blip r:embed="rId7">
            <a:extLst/>
          </a:blip>
          <a:srcRect l="0" t="0" r="0" b="23320"/>
          <a:stretch>
            <a:fillRect/>
          </a:stretch>
        </p:blipFill>
        <p:spPr>
          <a:xfrm>
            <a:off x="8605837" y="6096000"/>
            <a:ext cx="993776" cy="762000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ectangle"/>
          <p:cNvSpPr/>
          <p:nvPr/>
        </p:nvSpPr>
        <p:spPr>
          <a:xfrm>
            <a:off x="10437812" y="-1"/>
            <a:ext cx="685801" cy="114300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44999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" name="Title Text"/>
          <p:cNvSpPr txBox="1"/>
          <p:nvPr>
            <p:ph type="title"/>
          </p:nvPr>
        </p:nvSpPr>
        <p:spPr>
          <a:xfrm>
            <a:off x="609600" y="274637"/>
            <a:ext cx="10972800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Title Text</a:t>
            </a:r>
          </a:p>
        </p:txBody>
      </p:sp>
      <p:sp>
        <p:nvSpPr>
          <p:cNvPr id="9" name="Body Level One…"/>
          <p:cNvSpPr txBox="1"/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" name="Slide Number"/>
          <p:cNvSpPr txBox="1"/>
          <p:nvPr>
            <p:ph type="sldNum" sz="quarter" idx="2"/>
          </p:nvPr>
        </p:nvSpPr>
        <p:spPr>
          <a:xfrm>
            <a:off x="10522044" y="540384"/>
            <a:ext cx="498287" cy="523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b">
            <a:spAutoFit/>
          </a:bodyPr>
          <a:lstStyle>
            <a:lvl1pPr algn="ctr" defTabSz="457200">
              <a:defRPr sz="28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8"/>
    <p:sldLayoutId id="2147483650" r:id="rId9"/>
    <p:sldLayoutId id="2147483651" r:id="rId10"/>
    <p:sldLayoutId id="2147483652" r:id="rId11"/>
  </p:sldLayoutIdLst>
  <p:transition xmlns:p14="http://schemas.microsoft.com/office/powerpoint/2010/main" spd="med" advClick="1"/>
  <p:txStyles>
    <p:title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ln>
            <a:noFill/>
          </a:ln>
          <a:solidFill>
            <a:srgbClr val="EBEBEB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ln>
            <a:noFill/>
          </a:ln>
          <a:solidFill>
            <a:srgbClr val="EBEBEB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ln>
            <a:noFill/>
          </a:ln>
          <a:solidFill>
            <a:srgbClr val="EBEBEB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ln>
            <a:noFill/>
          </a:ln>
          <a:solidFill>
            <a:srgbClr val="EBEBEB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ln>
            <a:noFill/>
          </a:ln>
          <a:solidFill>
            <a:srgbClr val="EBEBEB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4572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ln>
            <a:noFill/>
          </a:ln>
          <a:solidFill>
            <a:srgbClr val="EBEBEB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9144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ln>
            <a:noFill/>
          </a:ln>
          <a:solidFill>
            <a:srgbClr val="EBEBEB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13716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ln>
            <a:noFill/>
          </a:ln>
          <a:solidFill>
            <a:srgbClr val="EBEBEB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18288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ln>
            <a:noFill/>
          </a:ln>
          <a:solidFill>
            <a:srgbClr val="EBEBEB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8AD0D6"/>
        </a:buClr>
        <a:buSzPct val="80000"/>
        <a:buFontTx/>
        <a:buChar char=""/>
        <a:tabLst/>
        <a:defRPr b="0" baseline="0" cap="none" i="0" spc="0" strike="noStrike" sz="2000" u="none">
          <a:ln>
            <a:noFill/>
          </a:ln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774700" marR="0" indent="-3175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8AD0D6"/>
        </a:buClr>
        <a:buSzPct val="80000"/>
        <a:buFontTx/>
        <a:buChar char=""/>
        <a:tabLst/>
        <a:defRPr b="0" baseline="0" cap="none" i="0" spc="0" strike="noStrike" sz="2000" u="none">
          <a:ln>
            <a:noFill/>
          </a:ln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1200150" marR="0" indent="-28575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8AD0D6"/>
        </a:buClr>
        <a:buSzPct val="80000"/>
        <a:buFontTx/>
        <a:buChar char=""/>
        <a:tabLst/>
        <a:defRPr b="0" baseline="0" cap="none" i="0" spc="0" strike="noStrike" sz="2000" u="none">
          <a:ln>
            <a:noFill/>
          </a:ln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698171" marR="0" indent="-326571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8AD0D6"/>
        </a:buClr>
        <a:buSzPct val="80000"/>
        <a:buFontTx/>
        <a:buChar char=""/>
        <a:tabLst/>
        <a:defRPr b="0" baseline="0" cap="none" i="0" spc="0" strike="noStrike" sz="2000" u="none">
          <a:ln>
            <a:noFill/>
          </a:ln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2082800" marR="0" indent="-2540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8AD0D6"/>
        </a:buClr>
        <a:buSzPct val="80000"/>
        <a:buFontTx/>
        <a:buChar char=""/>
        <a:tabLst/>
        <a:defRPr b="0" baseline="0" cap="none" i="0" spc="0" strike="noStrike" sz="2000" u="none">
          <a:ln>
            <a:noFill/>
          </a:ln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540000" marR="0" indent="-2540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8AD0D6"/>
        </a:buClr>
        <a:buSzPct val="80000"/>
        <a:buFont typeface="Wingdings 3"/>
        <a:buChar char=""/>
        <a:tabLst/>
        <a:defRPr b="0" baseline="0" cap="none" i="0" spc="0" strike="noStrike" sz="2000" u="none">
          <a:ln>
            <a:noFill/>
          </a:ln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97200" marR="0" indent="-2540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8AD0D6"/>
        </a:buClr>
        <a:buSzPct val="80000"/>
        <a:buFont typeface="Wingdings 3"/>
        <a:buChar char=""/>
        <a:tabLst/>
        <a:defRPr b="0" baseline="0" cap="none" i="0" spc="0" strike="noStrike" sz="2000" u="none">
          <a:ln>
            <a:noFill/>
          </a:ln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54400" marR="0" indent="-2540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8AD0D6"/>
        </a:buClr>
        <a:buSzPct val="80000"/>
        <a:buFont typeface="Wingdings 3"/>
        <a:buChar char=""/>
        <a:tabLst/>
        <a:defRPr b="0" baseline="0" cap="none" i="0" spc="0" strike="noStrike" sz="2000" u="none">
          <a:ln>
            <a:noFill/>
          </a:ln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911600" marR="0" indent="-2540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8AD0D6"/>
        </a:buClr>
        <a:buSzPct val="80000"/>
        <a:buFont typeface="Wingdings 3"/>
        <a:buChar char=""/>
        <a:tabLst/>
        <a:defRPr b="0" baseline="0" cap="none" i="0" spc="0" strike="noStrike" sz="2000" u="none">
          <a:ln>
            <a:noFill/>
          </a:ln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4572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9144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13716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18288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We Care Hospital HIT SWOT Research"/>
          <p:cNvSpPr txBox="1"/>
          <p:nvPr>
            <p:ph type="title" idx="4294967295"/>
          </p:nvPr>
        </p:nvSpPr>
        <p:spPr>
          <a:xfrm>
            <a:off x="1168400" y="1528762"/>
            <a:ext cx="8826500" cy="1828801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 algn="ctr">
              <a:defRPr sz="3200"/>
            </a:lvl1pPr>
          </a:lstStyle>
          <a:p>
            <a:pPr/>
            <a:r>
              <a:t>We Care Hospital HIT SWOT Research</a:t>
            </a:r>
          </a:p>
        </p:txBody>
      </p:sp>
      <p:sp>
        <p:nvSpPr>
          <p:cNvPr id="78" name="Siah Jones…"/>
          <p:cNvSpPr txBox="1"/>
          <p:nvPr>
            <p:ph type="body" sz="quarter" idx="4294967295"/>
          </p:nvPr>
        </p:nvSpPr>
        <p:spPr>
          <a:xfrm>
            <a:off x="1506537" y="4051300"/>
            <a:ext cx="7767638" cy="2022475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 algn="ctr">
              <a:buSzTx/>
              <a:buFont typeface="Wingdings 3"/>
              <a:buNone/>
              <a:defRPr sz="1200">
                <a:solidFill>
                  <a:srgbClr val="8AD0D6"/>
                </a:solidFill>
              </a:defRPr>
            </a:pPr>
            <a:r>
              <a:t>Siah Jones</a:t>
            </a:r>
          </a:p>
          <a:p>
            <a:pPr marL="0" indent="0" algn="ctr">
              <a:buSzTx/>
              <a:buFont typeface="Wingdings 3"/>
              <a:buNone/>
              <a:defRPr sz="1200">
                <a:solidFill>
                  <a:srgbClr val="8AD0D6"/>
                </a:solidFill>
              </a:defRPr>
            </a:pPr>
            <a:r>
              <a:t>S</a:t>
            </a:r>
            <a:r>
              <a:t>trayer University</a:t>
            </a:r>
          </a:p>
          <a:p>
            <a:pPr marL="0" indent="0" algn="ctr">
              <a:buSzTx/>
              <a:buFont typeface="Wingdings 3"/>
              <a:buNone/>
              <a:defRPr sz="1200">
                <a:solidFill>
                  <a:srgbClr val="8AD0D6"/>
                </a:solidFill>
              </a:defRPr>
            </a:pPr>
            <a:r>
              <a:t>HSA 540</a:t>
            </a:r>
          </a:p>
          <a:p>
            <a:pPr marL="0" indent="0" algn="ctr">
              <a:buSzTx/>
              <a:buFont typeface="Wingdings 3"/>
              <a:buNone/>
              <a:defRPr sz="1200">
                <a:solidFill>
                  <a:srgbClr val="8AD0D6"/>
                </a:solidFill>
              </a:defRPr>
            </a:pPr>
            <a:r>
              <a:t>HealthCare Operations Management</a:t>
            </a:r>
          </a:p>
          <a:p>
            <a:pPr marL="0" indent="0" algn="ctr">
              <a:buSzTx/>
              <a:buFont typeface="Wingdings 3"/>
              <a:buNone/>
              <a:defRPr sz="1200">
                <a:solidFill>
                  <a:srgbClr val="8AD0D6"/>
                </a:solidFill>
              </a:defRPr>
            </a:pPr>
            <a:r>
              <a:t>01-12-19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Background and Executive Summary"/>
          <p:cNvSpPr txBox="1"/>
          <p:nvPr>
            <p:ph type="title" idx="4294967295"/>
          </p:nvPr>
        </p:nvSpPr>
        <p:spPr>
          <a:xfrm>
            <a:off x="646112" y="452437"/>
            <a:ext cx="9404351" cy="1400176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algn="ctr"/>
          </a:lstStyle>
          <a:p>
            <a:pPr/>
            <a:r>
              <a:t>Background and Executive Summary</a:t>
            </a:r>
          </a:p>
        </p:txBody>
      </p:sp>
      <p:sp>
        <p:nvSpPr>
          <p:cNvPr id="81" name="The external and internal environment of We Care Hospital (WCH) has been dynamic.…"/>
          <p:cNvSpPr txBox="1"/>
          <p:nvPr>
            <p:ph type="body" idx="4294967295"/>
          </p:nvPr>
        </p:nvSpPr>
        <p:spPr>
          <a:xfrm>
            <a:off x="1103312" y="2052637"/>
            <a:ext cx="8947151" cy="41957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defRPr sz="2400"/>
            </a:pPr>
            <a:r>
              <a:t>The external and internal environment of We Care Hospital (WCH) has been dynamic.</a:t>
            </a:r>
          </a:p>
          <a:p>
            <a:pPr>
              <a:defRPr sz="2400"/>
            </a:pPr>
            <a:r>
              <a:t>WCH has decades of investment in its HIT system and can rapidly respond to market opportunities.</a:t>
            </a:r>
          </a:p>
          <a:p>
            <a:pPr>
              <a:defRPr sz="2400"/>
            </a:pPr>
            <a:r>
              <a:t>WCH IT management can address the emerging threats and any weakness in the system.</a:t>
            </a:r>
          </a:p>
          <a:p>
            <a:pPr>
              <a:defRPr sz="2400"/>
            </a:pPr>
            <a:r>
              <a:t>WCH is strategically positioned to utilize its strengths in Healthcare Information Technology (HIT) to gain a competitive advantage.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hesis Statement"/>
          <p:cNvSpPr txBox="1"/>
          <p:nvPr>
            <p:ph type="title" idx="4294967295"/>
          </p:nvPr>
        </p:nvSpPr>
        <p:spPr>
          <a:xfrm>
            <a:off x="646112" y="452437"/>
            <a:ext cx="9404351" cy="1400176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algn="ctr"/>
          </a:lstStyle>
          <a:p>
            <a:pPr/>
            <a:r>
              <a:t>Thesis Statement</a:t>
            </a:r>
          </a:p>
        </p:txBody>
      </p:sp>
      <p:sp>
        <p:nvSpPr>
          <p:cNvPr id="86" name="Research supports that HIT is critical and Electronic Health Record remains at the center of a hospital’s IT success in providing evidence-based patient care.…"/>
          <p:cNvSpPr txBox="1"/>
          <p:nvPr>
            <p:ph type="body" idx="4294967295"/>
          </p:nvPr>
        </p:nvSpPr>
        <p:spPr>
          <a:xfrm>
            <a:off x="1103312" y="2052637"/>
            <a:ext cx="8947151" cy="41957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29184" indent="-329184" defTabSz="438911">
              <a:spcBef>
                <a:spcPts val="900"/>
              </a:spcBef>
              <a:defRPr sz="3072"/>
            </a:pPr>
            <a:r>
              <a:t>Research supports that HIT is critical and Electronic Health Record remains at the center of a hospital’s IT success in providing evidence-based patient care.</a:t>
            </a:r>
          </a:p>
          <a:p>
            <a:pPr marL="329184" indent="-329184" defTabSz="438911">
              <a:spcBef>
                <a:spcPts val="900"/>
              </a:spcBef>
              <a:defRPr sz="3072"/>
            </a:pPr>
            <a:r>
              <a:t> IT programs requires to be deployed effectively to deliver predominant results.</a:t>
            </a:r>
          </a:p>
          <a:p>
            <a:pPr marL="329184" indent="-329184" defTabSz="438911">
              <a:spcBef>
                <a:spcPts val="900"/>
              </a:spcBef>
              <a:defRPr sz="3072"/>
            </a:pPr>
            <a:r>
              <a:t>The research is a SWOT analysis of WCH to establish its implementation of HIT.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trengths"/>
          <p:cNvSpPr txBox="1"/>
          <p:nvPr>
            <p:ph type="title" idx="4294967295"/>
          </p:nvPr>
        </p:nvSpPr>
        <p:spPr>
          <a:xfrm>
            <a:off x="646112" y="452437"/>
            <a:ext cx="9404351" cy="1400176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algn="ctr"/>
          </a:lstStyle>
          <a:p>
            <a:pPr/>
            <a:r>
              <a:t>Strengths</a:t>
            </a:r>
          </a:p>
        </p:txBody>
      </p:sp>
      <p:sp>
        <p:nvSpPr>
          <p:cNvPr id="89" name="WCH has a powerful Biomedical informatics program…"/>
          <p:cNvSpPr txBox="1"/>
          <p:nvPr>
            <p:ph type="body" idx="4294967295"/>
          </p:nvPr>
        </p:nvSpPr>
        <p:spPr>
          <a:xfrm>
            <a:off x="1103312" y="2052637"/>
            <a:ext cx="8947151" cy="41957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WCH has a powerful Biomedical informatics program</a:t>
            </a:r>
          </a:p>
          <a:p>
            <a:pPr/>
            <a:r>
              <a:t>Also, WCH has a foundation in Electronic health record that research identifies as one of the most significant strengths for any healthcare facility (Shahmoradi, Darrudi, Arji, &amp; Nejad, 2017).</a:t>
            </a:r>
          </a:p>
          <a:p>
            <a:pPr/>
            <a:r>
              <a:t>WCH hospital also has a strong ancillary systems foundation</a:t>
            </a:r>
          </a:p>
          <a:p>
            <a:pPr/>
            <a:r>
              <a:t>High computing capacity and data warehouse- WCH uses an enterprise level data repository known as enterprise data warehouse (EDW). </a:t>
            </a:r>
          </a:p>
          <a:p>
            <a:pPr/>
            <a:r>
              <a:t>DW is structured to meet the need of all levels of data analysis and reporting in a healthcare facility (Evans, Lloyd, &amp; Pierce, 2012).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trengths"/>
          <p:cNvSpPr txBox="1"/>
          <p:nvPr>
            <p:ph type="title" idx="4294967295"/>
          </p:nvPr>
        </p:nvSpPr>
        <p:spPr>
          <a:xfrm>
            <a:off x="646112" y="452437"/>
            <a:ext cx="9404351" cy="1400176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algn="ctr"/>
          </a:lstStyle>
          <a:p>
            <a:pPr/>
            <a:r>
              <a:t>Strengths</a:t>
            </a:r>
          </a:p>
        </p:txBody>
      </p:sp>
      <p:sp>
        <p:nvSpPr>
          <p:cNvPr id="92" name="The enterprise data warehouse contains data such as patient details, visit, operational, clinical, research and financial data.…"/>
          <p:cNvSpPr txBox="1"/>
          <p:nvPr>
            <p:ph type="body" idx="4294967295"/>
          </p:nvPr>
        </p:nvSpPr>
        <p:spPr>
          <a:xfrm>
            <a:off x="1103312" y="2052637"/>
            <a:ext cx="8947151" cy="41957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lnSpc>
                <a:spcPct val="90000"/>
              </a:lnSpc>
              <a:defRPr sz="2400"/>
            </a:pPr>
            <a:r>
              <a:t>The enterprise data warehouse contains data such as patient details, visit, operational, clinical, research and financial data. </a:t>
            </a:r>
          </a:p>
          <a:p>
            <a:pPr>
              <a:lnSpc>
                <a:spcPct val="90000"/>
              </a:lnSpc>
              <a:defRPr sz="2400"/>
            </a:pPr>
            <a:r>
              <a:t>WCH also uses electronic health record. Specifically, its referred to as EPIC that helps in billing and scheduling all the requirements of the hospital. </a:t>
            </a:r>
          </a:p>
          <a:p>
            <a:pPr>
              <a:lnSpc>
                <a:spcPct val="90000"/>
              </a:lnSpc>
              <a:defRPr sz="2400"/>
            </a:pPr>
            <a:r>
              <a:t>Presence of Mychart portal.</a:t>
            </a:r>
          </a:p>
          <a:p>
            <a:pPr>
              <a:lnSpc>
                <a:spcPct val="90000"/>
              </a:lnSpc>
              <a:defRPr sz="2400"/>
            </a:pPr>
            <a:r>
              <a:t>Mychart portal is a secure tool that helps WCH in online health management to connect with other healthcare facilities that they work in partnership in which they share their personal medical record.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Weaknesses"/>
          <p:cNvSpPr txBox="1"/>
          <p:nvPr>
            <p:ph type="title" idx="4294967295"/>
          </p:nvPr>
        </p:nvSpPr>
        <p:spPr>
          <a:xfrm>
            <a:off x="646112" y="452437"/>
            <a:ext cx="9404351" cy="1400176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algn="ctr"/>
          </a:lstStyle>
          <a:p>
            <a:pPr/>
            <a:r>
              <a:t>Weaknesses</a:t>
            </a:r>
          </a:p>
        </p:txBody>
      </p:sp>
      <p:sp>
        <p:nvSpPr>
          <p:cNvPr id="95" name="WCH has electronic health record (HER) as its clinical education tool.…"/>
          <p:cNvSpPr txBox="1"/>
          <p:nvPr>
            <p:ph type="body" idx="4294967295"/>
          </p:nvPr>
        </p:nvSpPr>
        <p:spPr>
          <a:xfrm>
            <a:off x="1103312" y="2052637"/>
            <a:ext cx="8947151" cy="41957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WCH has electronic health record (HER) as its clinical education tool.</a:t>
            </a:r>
          </a:p>
          <a:p>
            <a:pPr/>
            <a:r>
              <a:t>Constant and consistent patient-centric experience across all channels</a:t>
            </a:r>
          </a:p>
          <a:p>
            <a:pPr/>
            <a:r>
              <a:t>These can be difficult to manage because the HIT system at WCH cannot be defined as “highly integrated.”</a:t>
            </a:r>
          </a:p>
          <a:p>
            <a:pPr/>
            <a:r>
              <a:t>Referring doctor/physician access-Once a doctor has referred a patient to another physician/specialist, further information from the referring doctor might be required.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pportunities"/>
          <p:cNvSpPr txBox="1"/>
          <p:nvPr>
            <p:ph type="title" idx="4294967295"/>
          </p:nvPr>
        </p:nvSpPr>
        <p:spPr>
          <a:xfrm>
            <a:off x="646112" y="452437"/>
            <a:ext cx="9404351" cy="1400176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algn="ctr"/>
          </a:lstStyle>
          <a:p>
            <a:pPr/>
            <a:r>
              <a:t>Opportunities</a:t>
            </a:r>
          </a:p>
        </p:txBody>
      </p:sp>
      <p:sp>
        <p:nvSpPr>
          <p:cNvPr id="100" name="American Recovery and Reinvestment Act (ARRA) is also considered an opportunity for the healthcare facility.…"/>
          <p:cNvSpPr txBox="1"/>
          <p:nvPr>
            <p:ph type="body" idx="4294967295"/>
          </p:nvPr>
        </p:nvSpPr>
        <p:spPr>
          <a:xfrm>
            <a:off x="1103312" y="2052637"/>
            <a:ext cx="8947151" cy="41957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42899" indent="-342899">
              <a:lnSpc>
                <a:spcPct val="80000"/>
              </a:lnSpc>
              <a:defRPr sz="1900"/>
            </a:pPr>
            <a:r>
              <a:t>American Recovery and Reinvestment Act (ARRA) is also considered an opportunity for the healthcare facility. </a:t>
            </a:r>
          </a:p>
          <a:p>
            <a:pPr marL="342899" indent="-342899">
              <a:lnSpc>
                <a:spcPct val="80000"/>
              </a:lnSpc>
              <a:defRPr sz="1900"/>
            </a:pPr>
            <a:r>
              <a:t>There are HITECH EHR incentives that make service delivery and profitability plans for the facility viable. </a:t>
            </a:r>
          </a:p>
          <a:p>
            <a:pPr marL="342899" indent="-342899">
              <a:lnSpc>
                <a:spcPct val="80000"/>
              </a:lnSpc>
              <a:defRPr sz="1900"/>
            </a:pPr>
            <a:r>
              <a:t>WCH’s closed-loop approach to managing medication in which there are additional checks and balances as the medication is administered throughout the hospitals pharmaceuticals system.</a:t>
            </a:r>
          </a:p>
          <a:p>
            <a:pPr marL="342899" indent="-342899">
              <a:lnSpc>
                <a:spcPct val="80000"/>
              </a:lnSpc>
              <a:defRPr sz="1900"/>
            </a:pPr>
            <a:r>
              <a:t>Beacon grants- WCH expects grants from Beacon Cooperative Agreement Program</a:t>
            </a:r>
          </a:p>
          <a:p>
            <a:pPr marL="342899" indent="-342899">
              <a:lnSpc>
                <a:spcPct val="80000"/>
              </a:lnSpc>
              <a:defRPr sz="1900"/>
            </a:pPr>
            <a:r>
              <a:t>The grants would help in strengthening its health IT infrastructure</a:t>
            </a:r>
          </a:p>
          <a:p>
            <a:pPr marL="342899" indent="-342899">
              <a:lnSpc>
                <a:spcPct val="80000"/>
              </a:lnSpc>
              <a:defRPr sz="1900"/>
            </a:pPr>
            <a:r>
              <a:t>WCH can develop plans to support future healthcare practitioners, patients and even other hospitals</a:t>
            </a:r>
          </a:p>
          <a:p>
            <a:pPr marL="342899" indent="-342899">
              <a:lnSpc>
                <a:spcPct val="80000"/>
              </a:lnSpc>
              <a:defRPr sz="1900"/>
            </a:pPr>
            <a:r>
              <a:t>Transparency in clinical outcomes gives the facility an opportunity for continuous improvement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hreats"/>
          <p:cNvSpPr txBox="1"/>
          <p:nvPr>
            <p:ph type="title" idx="4294967295"/>
          </p:nvPr>
        </p:nvSpPr>
        <p:spPr>
          <a:xfrm>
            <a:off x="646112" y="452437"/>
            <a:ext cx="9404351" cy="1400176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algn="ctr"/>
          </a:lstStyle>
          <a:p>
            <a:pPr/>
            <a:r>
              <a:t>Threats</a:t>
            </a:r>
          </a:p>
        </p:txBody>
      </p:sp>
      <p:sp>
        <p:nvSpPr>
          <p:cNvPr id="103" name="Hospital’s readiness for disaster recovery cannot be regarded as the optimal for such a facility in which there is complex data that even involves research.…"/>
          <p:cNvSpPr txBox="1"/>
          <p:nvPr>
            <p:ph type="body" idx="4294967295"/>
          </p:nvPr>
        </p:nvSpPr>
        <p:spPr>
          <a:xfrm>
            <a:off x="1103312" y="2052637"/>
            <a:ext cx="8947151" cy="41957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lnSpc>
                <a:spcPct val="90000"/>
              </a:lnSpc>
              <a:defRPr sz="2400"/>
            </a:pPr>
            <a:r>
              <a:t>Hospital’s readiness for disaster recovery cannot be regarded as the optimal for such a facility in which there is complex data that even involves research. </a:t>
            </a:r>
          </a:p>
          <a:p>
            <a:pPr>
              <a:lnSpc>
                <a:spcPct val="90000"/>
              </a:lnSpc>
              <a:defRPr sz="2400"/>
            </a:pPr>
            <a:r>
              <a:t>There are challenges in adopting a culture change to drive success.</a:t>
            </a:r>
          </a:p>
          <a:p>
            <a:pPr>
              <a:lnSpc>
                <a:spcPct val="90000"/>
              </a:lnSpc>
              <a:defRPr sz="2400"/>
            </a:pPr>
            <a:r>
              <a:t>In most instances, to derive the best out of the HIT system, a culture change is critical (Spurgeon, Clark, J., &amp; Ham, 2017). </a:t>
            </a:r>
          </a:p>
          <a:p>
            <a:pPr>
              <a:lnSpc>
                <a:spcPct val="90000"/>
              </a:lnSpc>
              <a:defRPr sz="2400"/>
            </a:pPr>
            <a:r>
              <a:t>Currently, there is high competition for human IT specialists and other resources in the US (Zulman et al., 2015).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hreats"/>
          <p:cNvSpPr txBox="1"/>
          <p:nvPr>
            <p:ph type="title" idx="4294967295"/>
          </p:nvPr>
        </p:nvSpPr>
        <p:spPr>
          <a:xfrm>
            <a:off x="646112" y="452437"/>
            <a:ext cx="9404351" cy="1400176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algn="ctr"/>
          </a:lstStyle>
          <a:p>
            <a:pPr/>
            <a:r>
              <a:t>Threats</a:t>
            </a:r>
          </a:p>
        </p:txBody>
      </p:sp>
      <p:sp>
        <p:nvSpPr>
          <p:cNvPr id="106" name="Funding issues for clinical facilities are also rampant as discussed in the article “The Supreme Court Compendium” (Epstein, Segal, Spaeth, &amp; Walker, 2015).…"/>
          <p:cNvSpPr txBox="1"/>
          <p:nvPr>
            <p:ph type="body" idx="4294967295"/>
          </p:nvPr>
        </p:nvSpPr>
        <p:spPr>
          <a:xfrm>
            <a:off x="1103312" y="2052637"/>
            <a:ext cx="8947151" cy="41957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defRPr sz="2400"/>
            </a:pPr>
            <a:r>
              <a:t>Funding issues for clinical facilities are also rampant as discussed in the article “The Supreme Court Compendium” (Epstein, Segal, Spaeth, &amp; Walker, 2015). </a:t>
            </a:r>
          </a:p>
          <a:p>
            <a:pPr>
              <a:defRPr sz="2400"/>
            </a:pPr>
            <a:r>
              <a:t>Patient Protection and Affordable Care Act of 2010 has brought about new financial and legal realities as noted in cases discussed by Posner (2015) article.</a:t>
            </a:r>
          </a:p>
          <a:p>
            <a:pPr>
              <a:defRPr sz="2400"/>
            </a:pPr>
            <a:r>
              <a:t>The court cases point that there might be a risk when spending on healthcare particularly where poor health is involved.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References"/>
          <p:cNvSpPr txBox="1"/>
          <p:nvPr>
            <p:ph type="title" idx="4294967295"/>
          </p:nvPr>
        </p:nvSpPr>
        <p:spPr>
          <a:xfrm>
            <a:off x="646112" y="452437"/>
            <a:ext cx="9404351" cy="1400176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algn="ctr"/>
          </a:lstStyle>
          <a:p>
            <a:pPr/>
            <a:r>
              <a:t>References</a:t>
            </a:r>
          </a:p>
        </p:txBody>
      </p:sp>
      <p:sp>
        <p:nvSpPr>
          <p:cNvPr id="109" name="Epstein, L., Segal, J. A., Spaeth, H. J., &amp; Walker, T. G. (2015). The Supreme Court Compendium: Data, decisions, and developments. Cq Press.…"/>
          <p:cNvSpPr txBox="1"/>
          <p:nvPr>
            <p:ph type="body" idx="4294967295"/>
          </p:nvPr>
        </p:nvSpPr>
        <p:spPr>
          <a:xfrm>
            <a:off x="1103312" y="2052637"/>
            <a:ext cx="8947151" cy="41957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lnSpc>
                <a:spcPct val="80000"/>
              </a:lnSpc>
              <a:defRPr sz="1300"/>
            </a:pPr>
            <a:r>
              <a:t>Epstein, L., Segal, J. A., Spaeth, H. J., &amp; Walker, T. G. (2015). </a:t>
            </a:r>
            <a:r>
              <a:rPr i="1"/>
              <a:t>The Supreme Court Compendium: Data, decisions, and developments</a:t>
            </a:r>
            <a:r>
              <a:t>. Cq Press.</a:t>
            </a:r>
          </a:p>
          <a:p>
            <a:pPr>
              <a:lnSpc>
                <a:spcPct val="80000"/>
              </a:lnSpc>
              <a:defRPr sz="1300"/>
            </a:pPr>
            <a:r>
              <a:t>Evans, R. S., Lloyd, J. F., &amp; Pierce, L. A. (2012). Clinical use of an enterprise data warehouse. In </a:t>
            </a:r>
            <a:r>
              <a:rPr i="1"/>
              <a:t>AMIA Annual Symposium Proceedings</a:t>
            </a:r>
            <a:r>
              <a:t> (Vol. 2012, p. 189). American Medical Informatics Association.</a:t>
            </a:r>
          </a:p>
          <a:p>
            <a:pPr>
              <a:lnSpc>
                <a:spcPct val="80000"/>
              </a:lnSpc>
              <a:defRPr sz="1300"/>
            </a:pPr>
            <a:r>
              <a:t>Posner, R. A. (2015). Comment on Professor Gluck's Imperfect Statutes, Imperfect Courts. </a:t>
            </a:r>
            <a:r>
              <a:rPr i="1"/>
              <a:t>Harv. L. Rev. F.</a:t>
            </a:r>
            <a:r>
              <a:t>, </a:t>
            </a:r>
            <a:r>
              <a:rPr i="1"/>
              <a:t>129</a:t>
            </a:r>
            <a:r>
              <a:t>, 11.</a:t>
            </a:r>
          </a:p>
          <a:p>
            <a:pPr>
              <a:lnSpc>
                <a:spcPct val="80000"/>
              </a:lnSpc>
              <a:defRPr sz="1300"/>
            </a:pPr>
            <a:r>
              <a:t>Shahmoradi, L., Darrudi, A., Arji, G., &amp; Nejad, A. F. (2017). Electronic Health Record Implementation: A SWOT Analysis. </a:t>
            </a:r>
            <a:r>
              <a:rPr i="1"/>
              <a:t>Acta Medica Iranica</a:t>
            </a:r>
            <a:r>
              <a:t>, </a:t>
            </a:r>
            <a:r>
              <a:rPr i="1"/>
              <a:t>55</a:t>
            </a:r>
            <a:r>
              <a:t>(10), 642-649.</a:t>
            </a:r>
          </a:p>
          <a:p>
            <a:pPr>
              <a:lnSpc>
                <a:spcPct val="80000"/>
              </a:lnSpc>
              <a:defRPr sz="1300"/>
            </a:pPr>
            <a:r>
              <a:t>Sheikh, A., Sood, H. S., &amp; Bates, D. W. (2015). Leveraging health information technology to achieve the “triple aim” of healthcare reform. </a:t>
            </a:r>
            <a:r>
              <a:rPr i="1"/>
              <a:t>Journal of the American Medical Informatics Association</a:t>
            </a:r>
            <a:r>
              <a:t>, </a:t>
            </a:r>
            <a:r>
              <a:rPr i="1"/>
              <a:t>22</a:t>
            </a:r>
            <a:r>
              <a:t>(4), 849-856.</a:t>
            </a:r>
          </a:p>
          <a:p>
            <a:pPr>
              <a:lnSpc>
                <a:spcPct val="80000"/>
              </a:lnSpc>
              <a:defRPr sz="1300"/>
            </a:pPr>
            <a:r>
              <a:t>Spurgeon, P., Clark, J., &amp; Ham, C. (2017). </a:t>
            </a:r>
            <a:r>
              <a:rPr i="1"/>
              <a:t>Medical leadership: from the dark side to centre stage</a:t>
            </a:r>
            <a:r>
              <a:t>. CRC Press.</a:t>
            </a:r>
          </a:p>
          <a:p>
            <a:pPr>
              <a:lnSpc>
                <a:spcPct val="80000"/>
              </a:lnSpc>
              <a:defRPr sz="1300"/>
            </a:pPr>
            <a:r>
              <a:t>Starren, J. B., Winter, A. Q., &amp; Lloyd‐Jones, D. M. (2015). Enabling a learning health system through a unified enterprise data warehouse: the experience of the Northwestern University Clinical and Translational Sciences (NUCATS) Institute. </a:t>
            </a:r>
            <a:r>
              <a:rPr i="1"/>
              <a:t>Clinical and translational science</a:t>
            </a:r>
            <a:r>
              <a:t>, </a:t>
            </a:r>
            <a:r>
              <a:rPr i="1"/>
              <a:t>8</a:t>
            </a:r>
            <a:r>
              <a:t>(4), 269-271.</a:t>
            </a:r>
          </a:p>
          <a:p>
            <a:pPr>
              <a:lnSpc>
                <a:spcPct val="80000"/>
              </a:lnSpc>
              <a:defRPr sz="1300"/>
            </a:pPr>
            <a:r>
              <a:t>Zulman, D. M., Jenchura, E. C., Cohen, D. M., Lewis, E. T., Houston, T. K., &amp; Asch, S. M. (2015). How can eHealth technology address challenges related to multimorbidity? Perspectives from patients with multiple chronic conditions. </a:t>
            </a:r>
            <a:r>
              <a:rPr i="1"/>
              <a:t>Journal of general internal medicine</a:t>
            </a:r>
            <a:r>
              <a:t>, </a:t>
            </a:r>
            <a:r>
              <a:rPr i="1"/>
              <a:t>30</a:t>
            </a:r>
            <a:r>
              <a:t>(8), 1063-1070.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Ion">
  <a:themeElements>
    <a:clrScheme name="Io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01513"/>
      </a:accent1>
      <a:accent2>
        <a:srgbClr val="EA6312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Ion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Ion">
  <a:themeElements>
    <a:clrScheme name="Io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01513"/>
      </a:accent1>
      <a:accent2>
        <a:srgbClr val="EA6312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Ion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