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3000C94-B040-462F-90CC-7877850DC7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9820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20757-FBFA-4580-897D-15AFAD8185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CB09B-ABB2-48B6-9E9F-731704619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B317A-FEE3-4F05-B632-D1068E46E1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7CA8D-56A4-459C-9BF4-E60CD3F5DD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92B66-52F2-4CFB-9AA6-DF0B450CD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80CD5-1329-4F6C-9851-4FE059057C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3BE8E-ED4B-4A06-BEDB-AC9F9FFD32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E5E3-5C29-43CA-81FF-D322FF821B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4835BD8-B770-434C-802B-73EAEEBCF7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C3443-6B23-4C8F-8F1E-43F4EA7886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D72BF-3076-4C7C-A63D-181551A06F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A68033B-A38D-4DDB-BEEF-282B53763D6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/>
    </p:bldLst>
  </p:timing>
  <p:hf sldNum="0"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700" dirty="0" smtClean="0">
                <a:latin typeface="Tahoma" pitchFamily="34" charset="0"/>
              </a:rPr>
              <a:t>Essentials of Management</a:t>
            </a:r>
            <a:r>
              <a:rPr lang="en-US" sz="5400" dirty="0" smtClean="0">
                <a:latin typeface="Tahoma" pitchFamily="34" charset="0"/>
              </a:rPr>
              <a:t/>
            </a:r>
            <a:br>
              <a:rPr lang="en-US" sz="5400" dirty="0" smtClean="0">
                <a:latin typeface="Tahoma" pitchFamily="34" charset="0"/>
              </a:rPr>
            </a:br>
            <a:r>
              <a:rPr lang="en-US" sz="5400" dirty="0" smtClean="0">
                <a:latin typeface="Tahoma" pitchFamily="34" charset="0"/>
              </a:rPr>
              <a:t>Chapter </a:t>
            </a:r>
            <a:r>
              <a:rPr lang="en-US" sz="5400" dirty="0">
                <a:latin typeface="Tahoma" pitchFamily="34" charset="0"/>
              </a:rPr>
              <a:t>13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5400">
                <a:latin typeface="Tahoma" pitchFamily="34" charset="0"/>
              </a:rPr>
              <a:t>Teams, Groups, and Teamwork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pitchFamily="34" charset="0"/>
              </a:rPr>
              <a:t>Types of Teams and Groups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i="1">
                <a:latin typeface="Tahoma" pitchFamily="34" charset="0"/>
              </a:rPr>
              <a:t>Outline of Topics</a:t>
            </a:r>
          </a:p>
          <a:p>
            <a:r>
              <a:rPr lang="en-US">
                <a:latin typeface="Tahoma" pitchFamily="34" charset="0"/>
              </a:rPr>
              <a:t>Self-Managed Work Teams</a:t>
            </a:r>
          </a:p>
          <a:p>
            <a:r>
              <a:rPr lang="en-US">
                <a:latin typeface="Tahoma" pitchFamily="34" charset="0"/>
              </a:rPr>
              <a:t>Project Teams and Task Forces</a:t>
            </a:r>
          </a:p>
          <a:p>
            <a:r>
              <a:rPr lang="en-US">
                <a:latin typeface="Tahoma" pitchFamily="34" charset="0"/>
              </a:rPr>
              <a:t>Cross-Functional Teams</a:t>
            </a:r>
          </a:p>
          <a:p>
            <a:r>
              <a:rPr lang="en-US">
                <a:latin typeface="Tahoma" pitchFamily="34" charset="0"/>
              </a:rPr>
              <a:t>Top-Management Teams</a:t>
            </a:r>
          </a:p>
          <a:p>
            <a:r>
              <a:rPr lang="en-US">
                <a:latin typeface="Tahoma" pitchFamily="34" charset="0"/>
              </a:rPr>
              <a:t>Virtual Teams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pitchFamily="34" charset="0"/>
              </a:rPr>
              <a:t>Self-Managed Work Teams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Group of employees responsible for an entire work process or segment that delivers a product.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Purposes include increasing productivity, enhancing quality, decreasing cycle time, and respond to changing workplace.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Work team given total responsibility or “ownership” of product or service. 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Members are generalists, not specialists.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Tahoma" pitchFamily="34" charset="0"/>
              </a:rPr>
              <a:t>Project Teams and Task Forces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Project members work together until goal is accomplished.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Project managers negotiate for resources with line and staff departments.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Project managers act as coordinators of people and material needed for mission.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Task force is problem-solving group of a temporary nature, focusing on specific problem or opportunity.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pitchFamily="34" charset="0"/>
              </a:rPr>
              <a:t>Cross-Functional Teams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Members are from different specialties, at about same level, who come together to accomplish a task.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Purpose is to get the workers from different specialties to blend their talents.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Success of team depends on collaboration.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For team success, team leader must have both technical and process skills, including interpersonal skills.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pitchFamily="34" charset="0"/>
              </a:rPr>
              <a:t>Top-Management Teams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ahoma" pitchFamily="34" charset="0"/>
              </a:rPr>
              <a:t>Group of managers at top of organization referred to as a top-management team.</a:t>
            </a:r>
          </a:p>
          <a:p>
            <a:r>
              <a:rPr lang="en-US">
                <a:latin typeface="Tahoma" pitchFamily="34" charset="0"/>
              </a:rPr>
              <a:t>May not function as true team.</a:t>
            </a:r>
          </a:p>
          <a:p>
            <a:r>
              <a:rPr lang="en-US">
                <a:latin typeface="Tahoma" pitchFamily="34" charset="0"/>
              </a:rPr>
              <a:t>Sometimes several executives who share responsibility equally run a large firm.</a:t>
            </a:r>
          </a:p>
          <a:p>
            <a:r>
              <a:rPr lang="en-US">
                <a:latin typeface="Tahoma" pitchFamily="34" charset="0"/>
              </a:rPr>
              <a:t>Less confusing when each executive has different responsibilities. </a:t>
            </a:r>
          </a:p>
          <a:p>
            <a:r>
              <a:rPr lang="en-US">
                <a:latin typeface="Tahoma" pitchFamily="34" charset="0"/>
              </a:rPr>
              <a:t>Ego of power sharers may create problem.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pitchFamily="34" charset="0"/>
              </a:rPr>
              <a:t>Virtual Teams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Team conducts bulk of collaborative work electronically rather than face to face.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E-mail, instant messaging, collaborative software used for sharing information and conducting meetings.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Well-suited for geographically dispersed workers, key employees who do not want to relocate. 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Trust of and among workers is key.</a:t>
            </a:r>
          </a:p>
          <a:p>
            <a:pPr>
              <a:lnSpc>
                <a:spcPct val="90000"/>
              </a:lnSpc>
            </a:pPr>
            <a:endParaRPr lang="en-US">
              <a:latin typeface="Tahoma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>
                <a:latin typeface="Tahoma" pitchFamily="34" charset="0"/>
              </a:rPr>
              <a:t>Characteristics of Effective Work Groups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>
                <a:latin typeface="Tahoma" pitchFamily="34" charset="0"/>
              </a:rPr>
              <a:t>Enriched job design (interesting work)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>
                <a:latin typeface="Tahoma" pitchFamily="34" charset="0"/>
              </a:rPr>
              <a:t>Empowerment and shared leadership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>
                <a:latin typeface="Tahoma" pitchFamily="34" charset="0"/>
              </a:rPr>
              <a:t>Interdependent tasks, information sharing, and rewards (rewards are dependent on what others accomplish)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>
                <a:latin typeface="Tahoma" pitchFamily="34" charset="0"/>
              </a:rPr>
              <a:t>Right mix and size (diversity within group, about 7 to 10 members)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>
                <a:latin typeface="Tahoma" pitchFamily="34" charset="0"/>
              </a:rPr>
              <a:t>Emotional intelligence (good relationships inside and outside team)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295400"/>
          </a:xfrm>
        </p:spPr>
        <p:txBody>
          <a:bodyPr/>
          <a:lstStyle/>
          <a:p>
            <a:r>
              <a:rPr lang="en-US" sz="3200" i="1" dirty="0">
                <a:latin typeface="Tahoma" pitchFamily="34" charset="0"/>
              </a:rPr>
              <a:t>Characteristics of Effective Work Groups, continued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830763"/>
          </a:xfrm>
        </p:spPr>
        <p:txBody>
          <a:bodyPr/>
          <a:lstStyle/>
          <a:p>
            <a:pPr marL="609600" indent="-609600">
              <a:buFontTx/>
              <a:buAutoNum type="arabicPeriod" startAt="6"/>
            </a:pPr>
            <a:r>
              <a:rPr lang="en-US" dirty="0">
                <a:latin typeface="Tahoma" pitchFamily="34" charset="0"/>
              </a:rPr>
              <a:t>Support for the work group (organization gives group what it needs)</a:t>
            </a:r>
          </a:p>
          <a:p>
            <a:pPr marL="609600" indent="-609600">
              <a:buFontTx/>
              <a:buAutoNum type="arabicPeriod" startAt="6"/>
            </a:pPr>
            <a:r>
              <a:rPr lang="en-US" dirty="0">
                <a:latin typeface="Tahoma" pitchFamily="34" charset="0"/>
              </a:rPr>
              <a:t>Effective processes within the group (leads to group cohesiveness)</a:t>
            </a:r>
          </a:p>
          <a:p>
            <a:pPr marL="609600" indent="-609600">
              <a:buFontTx/>
              <a:buAutoNum type="arabicPeriod" startAt="6"/>
            </a:pPr>
            <a:r>
              <a:rPr lang="en-US" dirty="0">
                <a:latin typeface="Tahoma" pitchFamily="34" charset="0"/>
              </a:rPr>
              <a:t>Familiarity with jobs, coworkers, and the environment (experience counts)</a:t>
            </a:r>
          </a:p>
          <a:p>
            <a:pPr marL="609600" indent="-609600"/>
            <a:r>
              <a:rPr lang="en-US" dirty="0">
                <a:latin typeface="Tahoma" pitchFamily="34" charset="0"/>
              </a:rPr>
              <a:t>A feeling of collective efficacy results from having these characteristics. </a:t>
            </a:r>
          </a:p>
          <a:p>
            <a:pPr marL="609600" indent="-609600"/>
            <a:r>
              <a:rPr lang="en-US" dirty="0">
                <a:latin typeface="Tahoma" pitchFamily="34" charset="0"/>
              </a:rPr>
              <a:t>Effective leadership is also important.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Tahoma" pitchFamily="34" charset="0"/>
              </a:rPr>
              <a:t>Stages of Group Development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>
                <a:latin typeface="Tahoma" pitchFamily="34" charset="0"/>
              </a:rPr>
              <a:t>Forming (members eager to learn)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>
                <a:latin typeface="Tahoma" pitchFamily="34" charset="0"/>
              </a:rPr>
              <a:t>Storming (shakedown period with some conflict and tension)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 err="1">
                <a:latin typeface="Tahoma" pitchFamily="34" charset="0"/>
              </a:rPr>
              <a:t>Norming</a:t>
            </a:r>
            <a:r>
              <a:rPr lang="en-US" dirty="0">
                <a:latin typeface="Tahoma" pitchFamily="34" charset="0"/>
              </a:rPr>
              <a:t> (group standards are formed)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>
                <a:latin typeface="Tahoma" pitchFamily="34" charset="0"/>
              </a:rPr>
              <a:t>Performing (group focuses on accomplishing key tasks, becomes well-functioning unit)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>
                <a:latin typeface="Tahoma" pitchFamily="34" charset="0"/>
              </a:rPr>
              <a:t>Adjourning (yet prepared for future group activities together)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>
                <a:latin typeface="Tahoma" pitchFamily="34" charset="0"/>
              </a:rPr>
              <a:t>Managerial Actions for Building Teamwork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Begin with a mission and agreement on the meaning of success.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Help the group focus on its strengths.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Compete against a common enemy.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Make teamwork the norm.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Use consensus decision making and provide information. 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Use teamwork language.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i="1">
                <a:latin typeface="Tahoma" pitchFamily="34" charset="0"/>
              </a:rPr>
              <a:t>Managerial Actions for Building Teamwork, continued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 startAt="7"/>
            </a:pPr>
            <a:r>
              <a:rPr lang="en-US">
                <a:latin typeface="Tahoma" pitchFamily="34" charset="0"/>
              </a:rPr>
              <a:t>Minimize micromanagement (supervising too closely and second guessing).</a:t>
            </a:r>
          </a:p>
          <a:p>
            <a:pPr marL="609600" indent="-609600">
              <a:buFontTx/>
              <a:buAutoNum type="arabicPeriod" startAt="7"/>
            </a:pPr>
            <a:r>
              <a:rPr lang="en-US">
                <a:latin typeface="Tahoma" pitchFamily="34" charset="0"/>
              </a:rPr>
              <a:t>Reward the team and individuals.</a:t>
            </a:r>
          </a:p>
          <a:p>
            <a:pPr marL="609600" indent="-609600">
              <a:buFontTx/>
              <a:buAutoNum type="arabicPeriod" startAt="7"/>
            </a:pPr>
            <a:r>
              <a:rPr lang="en-US">
                <a:latin typeface="Tahoma" pitchFamily="34" charset="0"/>
              </a:rPr>
              <a:t>Encourage some face-to-face communication.</a:t>
            </a:r>
          </a:p>
          <a:p>
            <a:pPr marL="609600" indent="-609600">
              <a:buFontTx/>
              <a:buAutoNum type="arabicPeriod" startAt="7"/>
            </a:pPr>
            <a:r>
              <a:rPr lang="en-US">
                <a:latin typeface="Tahoma" pitchFamily="34" charset="0"/>
              </a:rPr>
              <a:t>Show respect for team members.</a:t>
            </a:r>
          </a:p>
          <a:p>
            <a:pPr marL="609600" indent="-609600">
              <a:buFontTx/>
              <a:buAutoNum type="arabicPeriod" startAt="7"/>
            </a:pPr>
            <a:r>
              <a:rPr lang="en-US">
                <a:latin typeface="Tahoma" pitchFamily="34" charset="0"/>
              </a:rPr>
              <a:t>Participate in offsite teamwork training.</a:t>
            </a:r>
          </a:p>
          <a:p>
            <a:pPr marL="609600" indent="-609600">
              <a:buFontTx/>
              <a:buAutoNum type="arabicPeriod" startAt="7"/>
            </a:pPr>
            <a:r>
              <a:rPr lang="en-US">
                <a:latin typeface="Tahoma" pitchFamily="34" charset="0"/>
              </a:rPr>
              <a:t> Strive for teamwork in virtual teams.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>
                <a:latin typeface="Tahoma" pitchFamily="34" charset="0"/>
              </a:rPr>
              <a:t>Task-Related Actions and Attitudes for Being an Effective Team Player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Possess and shares technical expertise.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Assumes responsibility for problems.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Is willing to commit to team goals.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Is able to see the big picture.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Is willing to ask tough questions. (Tough question helps achieve insight into problem facing .)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Is willing to try something new.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>
                <a:latin typeface="Tahoma" pitchFamily="34" charset="0"/>
              </a:rPr>
              <a:t>People-Related Actions and Attitudes for Effective Team Play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Trust team members.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Share credit.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Recognize the interests and achievements of others.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Listen actively and share information.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Give and receive criticism.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Do not rain on another team member’s parade.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>
                <a:latin typeface="Tahoma" pitchFamily="34" charset="0"/>
              </a:rPr>
              <a:t>Potential Contributions of Teams and Groups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Considerable case history evidence supports the contribution of teams over independent effort.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Lift-outs (recruiting an entire team) demonstrate the value of teams.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Most useful when work processes cut across functional lines, speed matters, complex environment, innovation needed.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Tasks should require interdependence.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>
                <a:latin typeface="Tahoma" pitchFamily="34" charset="0"/>
              </a:rPr>
              <a:t>Potential Problems of Teams and Groups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Group polarization (extreme positions)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Social loafing (free loading)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Limited accountability (credit for wins, rarely blamed for failures)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Ostracism of unwanted group member (cruel rejection or ignored)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Career retardation (might be perceived as team player rather than leader)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pitchFamily="34" charset="0"/>
              </a:rPr>
              <a:t>Task vs. Relationship Conflict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Task conflict focuses on substantive, issue-related differences.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Relationship conflict focuses on personalized, individually-oriented issues, must be dealt with emotionally.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Moderate task conflict is functional, requiring problem solving. 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Both task and relationship conflict can be harmful exist beyond small amount.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Tahoma" pitchFamily="34" charset="0"/>
              </a:rPr>
              <a:t>Positive Consequences of Conflict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ahoma" pitchFamily="34" charset="0"/>
              </a:rPr>
              <a:t>Right amount of conflict may enhance job performance.</a:t>
            </a:r>
          </a:p>
          <a:p>
            <a:r>
              <a:rPr lang="en-US">
                <a:latin typeface="Tahoma" pitchFamily="34" charset="0"/>
              </a:rPr>
              <a:t>Too much or too little conflict lowers job performance. </a:t>
            </a:r>
          </a:p>
          <a:p>
            <a:r>
              <a:rPr lang="en-US">
                <a:latin typeface="Tahoma" pitchFamily="34" charset="0"/>
              </a:rPr>
              <a:t>Positive consequences of conflict include increased (a) creativity, (b) effort, (c) diagnostic information, and (d) group cohesion.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Tahoma" pitchFamily="34" charset="0"/>
              </a:rPr>
              <a:t>Negative Consequences of Conflict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Tahoma" pitchFamily="34" charset="0"/>
              </a:rPr>
              <a:t>Poor physical and mental health</a:t>
            </a:r>
          </a:p>
          <a:p>
            <a:r>
              <a:rPr lang="en-US">
                <a:latin typeface="Tahoma" pitchFamily="34" charset="0"/>
              </a:rPr>
              <a:t>Wasted resources</a:t>
            </a:r>
          </a:p>
          <a:p>
            <a:r>
              <a:rPr lang="en-US">
                <a:latin typeface="Tahoma" pitchFamily="34" charset="0"/>
              </a:rPr>
              <a:t>Sidetracking of important goals</a:t>
            </a:r>
          </a:p>
          <a:p>
            <a:r>
              <a:rPr lang="en-US">
                <a:latin typeface="Tahoma" pitchFamily="34" charset="0"/>
              </a:rPr>
              <a:t>Heightened self-interest</a:t>
            </a:r>
          </a:p>
          <a:p>
            <a:r>
              <a:rPr lang="en-US">
                <a:latin typeface="Tahoma" pitchFamily="34" charset="0"/>
              </a:rPr>
              <a:t>Many acts of workplace violence stem from stressed workers who have unresolved conflicts with supervisor or coworkers.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ahoma" pitchFamily="34" charset="0"/>
              </a:rPr>
              <a:t>Methods of Conflict Resolution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Forcing (winning at expense of other party)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Accommodating (appeasing other side)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Sharing (semi-satisfaction, compromise)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Collaborating (satisfy both sides, win-win philosophy; can include confrontation and problem-solving)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latin typeface="Tahoma" pitchFamily="34" charset="0"/>
              </a:rPr>
              <a:t>Avoiding (uncooperative, unassertive)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Tahoma" pitchFamily="34" charset="0"/>
              </a:rPr>
              <a:t>Resolving Conflict between Two Group Members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Requires high-level managerial skill.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Best approach is to get two parties in conflict to engage in confrontation and problem solving.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Manager gets two parties to talk to each other about the problem, not to the manager.</a:t>
            </a:r>
          </a:p>
          <a:p>
            <a:pPr>
              <a:lnSpc>
                <a:spcPct val="90000"/>
              </a:lnSpc>
            </a:pPr>
            <a:r>
              <a:rPr lang="en-US">
                <a:latin typeface="Tahoma" pitchFamily="34" charset="0"/>
              </a:rPr>
              <a:t>Intervening in conflict is skill of growing importance.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2012 Cengage Learning. All Rights Reserved. May not be scanned, copied or duplicated, or posted to a publicly accessible website, in whole or in part.</a:t>
            </a:r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331</TotalTime>
  <Words>1701</Words>
  <Application>Microsoft Office PowerPoint</Application>
  <PresentationFormat>On-screen Show (4:3)</PresentationFormat>
  <Paragraphs>139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Constantia</vt:lpstr>
      <vt:lpstr>Tahoma</vt:lpstr>
      <vt:lpstr>Wingdings 2</vt:lpstr>
      <vt:lpstr>Flow</vt:lpstr>
      <vt:lpstr>Essentials of Management Chapter 13</vt:lpstr>
      <vt:lpstr>Types of Teams and Groups</vt:lpstr>
      <vt:lpstr>Self-Managed Work Teams</vt:lpstr>
      <vt:lpstr>Project Teams and Task Forces</vt:lpstr>
      <vt:lpstr>Cross-Functional Teams</vt:lpstr>
      <vt:lpstr>Top-Management Teams</vt:lpstr>
      <vt:lpstr>Virtual Teams</vt:lpstr>
      <vt:lpstr>Characteristics of Effective Work Groups</vt:lpstr>
      <vt:lpstr>Characteristics of Effective Work Groups, continued</vt:lpstr>
      <vt:lpstr>Stages of Group Development</vt:lpstr>
      <vt:lpstr>Managerial Actions for Building Teamwork</vt:lpstr>
      <vt:lpstr>Managerial Actions for Building Teamwork, continued</vt:lpstr>
      <vt:lpstr>Task-Related Actions and Attitudes for Being an Effective Team Player</vt:lpstr>
      <vt:lpstr>People-Related Actions and Attitudes for Effective Team Play</vt:lpstr>
      <vt:lpstr>Potential Contributions of Teams and Groups</vt:lpstr>
      <vt:lpstr>Potential Problems of Teams and Groups</vt:lpstr>
      <vt:lpstr>Task vs. Relationship Conflict</vt:lpstr>
      <vt:lpstr>Positive Consequences of Conflict</vt:lpstr>
      <vt:lpstr>Negative Consequences of Conflict</vt:lpstr>
      <vt:lpstr>Methods of Conflict Resolution</vt:lpstr>
      <vt:lpstr>Resolving Conflict between Two Group Members</vt:lpstr>
    </vt:vector>
  </TitlesOfParts>
  <Company>DuBrin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Andrew Du</dc:creator>
  <cp:lastModifiedBy>Rosely Garcia</cp:lastModifiedBy>
  <cp:revision>16</cp:revision>
  <dcterms:created xsi:type="dcterms:W3CDTF">2010-09-14T15:06:58Z</dcterms:created>
  <dcterms:modified xsi:type="dcterms:W3CDTF">2019-07-25T21:49:57Z</dcterms:modified>
</cp:coreProperties>
</file>