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2C752BB-17E1-486B-9DB8-E0B78CCBA3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35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854AF-AFF8-4B58-BA8D-D52BE8309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199A-0A0D-4098-8518-31D0C95DB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E7952-80EE-4426-9614-1DFD21160C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81885-5626-4E93-963E-1AFAA8518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60A60-D6D0-4625-BD5D-92A825E65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AE57D-A62B-42A8-86D4-082607C439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10BC-3D07-4005-AB81-3A3772E91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99D46-C7B8-4330-AFC6-3A62A8AE59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EDC31C-1912-42DF-BD3B-EC25D6F275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E145B-7F05-4B78-9EF4-02D67CB8F8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CE16B-80DB-4A0D-92A0-F2BCA3EC8B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6F36918-B3F0-44E6-8574-F20ECC99297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>
                <a:latin typeface="Tahoma" pitchFamily="34" charset="0"/>
              </a:rPr>
              <a:t>Essentials of Management</a:t>
            </a:r>
            <a:r>
              <a:rPr lang="en-US" sz="5400" dirty="0" smtClean="0">
                <a:latin typeface="Tahoma" pitchFamily="34" charset="0"/>
              </a:rPr>
              <a:t/>
            </a:r>
            <a:br>
              <a:rPr lang="en-US" sz="5400" dirty="0" smtClean="0">
                <a:latin typeface="Tahoma" pitchFamily="34" charset="0"/>
              </a:rPr>
            </a:br>
            <a:r>
              <a:rPr lang="en-US" sz="5400" dirty="0" smtClean="0">
                <a:latin typeface="Tahoma" pitchFamily="34" charset="0"/>
              </a:rPr>
              <a:t>Chapter </a:t>
            </a:r>
            <a:r>
              <a:rPr lang="en-US" sz="5400" dirty="0">
                <a:latin typeface="Tahoma" pitchFamily="34" charset="0"/>
              </a:rPr>
              <a:t>15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5400">
                <a:latin typeface="Tahoma" pitchFamily="34" charset="0"/>
              </a:rPr>
              <a:t>Essentials of Control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Controlling and Other Management Functions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Controlling is known as terminal management function because it takes place after other management functions are completed.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Controls help evaluate whether other functions have been carried out properly.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Control function can also be used to measure the effectiveness of the control system.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pitchFamily="34" charset="0"/>
              </a:rPr>
              <a:t>The Time Element of Controls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Preventive controls take place prior to the performance of an activity, as when quality standards are applied.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Concurrent controls monitor activities while they are being carried out, such as a computerized supervisory system.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Feedback controls evaluate an activity after it is carried out, as with financial statement.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External vs. Internal Controls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Traditional controls are external, and assume that people must be controlled by external forces.</a:t>
            </a:r>
          </a:p>
          <a:p>
            <a:r>
              <a:rPr lang="en-US">
                <a:latin typeface="Tahoma" pitchFamily="34" charset="0"/>
              </a:rPr>
              <a:t>External controls may discourage employee commitment.</a:t>
            </a:r>
          </a:p>
          <a:p>
            <a:r>
              <a:rPr lang="en-US">
                <a:latin typeface="Tahoma" pitchFamily="34" charset="0"/>
              </a:rPr>
              <a:t>Internal controls require employee participation and a problem-solving attitude about performance deviations.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Steps in Control Process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Setting appropriate performance standards (should be realistic and acceptable to people involved)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Measuring actual performance (managers should agree on aspects of performance to be measured)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Comparing actual performance to standards (deviation indicates size of discrepancy)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>
                <a:latin typeface="Tahoma" pitchFamily="34" charset="0"/>
              </a:rPr>
              <a:t>Steps in Control Process, continued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 startAt="4"/>
            </a:pPr>
            <a:r>
              <a:rPr lang="en-US">
                <a:latin typeface="Tahoma" pitchFamily="34" charset="0"/>
              </a:rPr>
              <a:t>Taking corrective action 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Do nothing if things are proceeding according to plan.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Solve the problem (the big payoff from controls).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Revise the standard (important if standard was unrealistically difficult or easy). </a:t>
            </a:r>
          </a:p>
          <a:p>
            <a:pPr marL="609600" indent="-609600">
              <a:buFontTx/>
              <a:buNone/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Nonbudgetary Control Techniques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Qualitative control techniques are based on human judgment about performance.</a:t>
            </a:r>
          </a:p>
          <a:p>
            <a:r>
              <a:rPr lang="en-US">
                <a:latin typeface="Tahoma" pitchFamily="34" charset="0"/>
              </a:rPr>
              <a:t>Result in verbal, not numerical evaluation.</a:t>
            </a:r>
          </a:p>
          <a:p>
            <a:r>
              <a:rPr lang="en-US">
                <a:latin typeface="Tahoma" pitchFamily="34" charset="0"/>
              </a:rPr>
              <a:t>Quantitative control techniques based on numerical measures of performance. </a:t>
            </a:r>
          </a:p>
          <a:p>
            <a:r>
              <a:rPr lang="en-US">
                <a:latin typeface="Tahoma" pitchFamily="34" charset="0"/>
              </a:rPr>
              <a:t>Controls widely used to keep costs at an acceptable level (focus on variable costs). </a:t>
            </a:r>
          </a:p>
          <a:p>
            <a:r>
              <a:rPr lang="en-US">
                <a:latin typeface="Tahoma" pitchFamily="34" charset="0"/>
              </a:rPr>
              <a:t>Audits should be made independently.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Types of Budgets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Budgets can be fixed or variable.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Fixed budget allows for expenditures based on one-time allocation of resources.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Flexible budget allows for variation in use of resources based on activity.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Budget types include (1) master, (2) cash, (3) cash flow, (4) revenue-and-expense, (5) materials purchase, (6) human-resource, and (7) capital expenditure.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Suggestions for Preparing a Budget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>
                <a:latin typeface="Tahoma" pitchFamily="34" charset="0"/>
              </a:rPr>
              <a:t>Judgment and political tactics enter into budget preparation.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Leave wiggle room.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Research the competition.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Embrace reality (such as studying facts, and taking historical perspective).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Do not neglect intuition.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62000" indent="-762000"/>
            <a:r>
              <a:rPr lang="en-US" sz="4000">
                <a:latin typeface="Tahoma" pitchFamily="34" charset="0"/>
              </a:rPr>
              <a:t>Budgets and Financial Ratios as Control Devices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Budgets and control process (planned expenditures compared to actual expenditures, corrective action possible)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Financial ratios and the control process (an advanced method of using budgets for control)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en-US">
                <a:latin typeface="Tahoma" pitchFamily="34" charset="0"/>
              </a:rPr>
              <a:t>Gross profit margin = </a:t>
            </a:r>
            <a:endParaRPr lang="en-US" u="sng">
              <a:latin typeface="Tahoma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>
                <a:latin typeface="Tahoma" pitchFamily="34" charset="0"/>
              </a:rPr>
              <a:t>	</a:t>
            </a:r>
            <a:r>
              <a:rPr lang="en-US" u="sng">
                <a:latin typeface="Tahoma" pitchFamily="34" charset="0"/>
              </a:rPr>
              <a:t>Sales – Cost of goods sold</a:t>
            </a:r>
            <a:endParaRPr lang="en-US">
              <a:latin typeface="Tahoma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>
                <a:latin typeface="Tahoma" pitchFamily="34" charset="0"/>
              </a:rPr>
              <a:t>      		Sales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>
                <a:latin typeface="Tahoma" pitchFamily="34" charset="0"/>
              </a:rPr>
              <a:t>Financial Ratios, continued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lphaLcPeriod" startAt="2"/>
            </a:pPr>
            <a:r>
              <a:rPr lang="en-US">
                <a:latin typeface="Tahoma" pitchFamily="34" charset="0"/>
              </a:rPr>
              <a:t>Profit Margin = </a:t>
            </a:r>
            <a:r>
              <a:rPr lang="en-US" u="sng">
                <a:latin typeface="Tahoma" pitchFamily="34" charset="0"/>
              </a:rPr>
              <a:t>Net income</a:t>
            </a:r>
          </a:p>
          <a:p>
            <a:pPr marL="609600" indent="-609600">
              <a:buFontTx/>
              <a:buNone/>
            </a:pPr>
            <a:r>
              <a:rPr lang="en-US">
                <a:latin typeface="Tahoma" pitchFamily="34" charset="0"/>
              </a:rPr>
              <a:t>					Sales</a:t>
            </a:r>
          </a:p>
          <a:p>
            <a:pPr marL="609600" indent="-609600">
              <a:buFontTx/>
              <a:buAutoNum type="alphaLcPeriod" startAt="3"/>
            </a:pPr>
            <a:r>
              <a:rPr lang="en-US">
                <a:latin typeface="Tahoma" pitchFamily="34" charset="0"/>
              </a:rPr>
              <a:t>Return on Equity = </a:t>
            </a:r>
            <a:r>
              <a:rPr lang="en-US" u="sng">
                <a:latin typeface="Tahoma" pitchFamily="34" charset="0"/>
              </a:rPr>
              <a:t>Net income</a:t>
            </a:r>
          </a:p>
          <a:p>
            <a:pPr marL="609600" indent="-609600">
              <a:buFontTx/>
              <a:buNone/>
            </a:pPr>
            <a:r>
              <a:rPr lang="en-US">
                <a:latin typeface="Tahoma" pitchFamily="34" charset="0"/>
              </a:rPr>
              <a:t>					Owner’s equity	</a:t>
            </a:r>
          </a:p>
          <a:p>
            <a:pPr marL="609600" indent="-609600">
              <a:buFontTx/>
              <a:buAutoNum type="alphaLcPeriod" startAt="4"/>
            </a:pPr>
            <a:r>
              <a:rPr lang="en-US">
                <a:latin typeface="Tahoma" pitchFamily="34" charset="0"/>
              </a:rPr>
              <a:t>Revenue per Employee = </a:t>
            </a:r>
          </a:p>
          <a:p>
            <a:pPr marL="609600" indent="-609600">
              <a:buFontTx/>
              <a:buNone/>
            </a:pPr>
            <a:r>
              <a:rPr lang="en-US">
                <a:latin typeface="Tahoma" pitchFamily="34" charset="0"/>
              </a:rPr>
              <a:t>				</a:t>
            </a:r>
            <a:r>
              <a:rPr lang="en-US" u="sng">
                <a:latin typeface="Tahoma" pitchFamily="34" charset="0"/>
              </a:rPr>
              <a:t>Revenue</a:t>
            </a:r>
            <a:r>
              <a:rPr lang="en-US">
                <a:latin typeface="Tahoma" pitchFamily="34" charset="0"/>
              </a:rPr>
              <a:t>						Number or Employees	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Other Measures of Financial Health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Economic value added (EVA) refers to earnings in comparison to minimum amount investors expect to earn.</a:t>
            </a:r>
          </a:p>
          <a:p>
            <a:r>
              <a:rPr lang="en-US">
                <a:latin typeface="Tahoma" pitchFamily="34" charset="0"/>
              </a:rPr>
              <a:t>EBITDA is earnings before interest, taxes, depreciation, and amortization.</a:t>
            </a:r>
          </a:p>
          <a:p>
            <a:r>
              <a:rPr lang="en-US">
                <a:latin typeface="Tahoma" pitchFamily="34" charset="0"/>
              </a:rPr>
              <a:t>Pro-forma is financial statement excluding one-time charges not affecting future.</a:t>
            </a:r>
          </a:p>
          <a:p>
            <a:r>
              <a:rPr lang="en-US">
                <a:latin typeface="Tahoma" pitchFamily="34" charset="0"/>
              </a:rPr>
              <a:t>Net debt is debt minus cash on hand.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Managing Cash Flow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>
                <a:latin typeface="Tahoma" pitchFamily="34" charset="0"/>
              </a:rPr>
              <a:t>Sections of cash flow statement reflect cash from or used by the following: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Operating activities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Financing activities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Investing activities</a:t>
            </a:r>
          </a:p>
          <a:p>
            <a:pPr marL="609600" indent="-609600"/>
            <a:r>
              <a:rPr lang="en-US">
                <a:latin typeface="Tahoma" pitchFamily="34" charset="0"/>
              </a:rPr>
              <a:t>Accounting firms may not agree with managers on definition of </a:t>
            </a:r>
            <a:r>
              <a:rPr lang="en-US" i="1">
                <a:latin typeface="Tahoma" pitchFamily="34" charset="0"/>
              </a:rPr>
              <a:t>cash</a:t>
            </a:r>
            <a:r>
              <a:rPr lang="en-US">
                <a:latin typeface="Tahoma" pitchFamily="34" charset="0"/>
              </a:rPr>
              <a:t>.</a:t>
            </a:r>
          </a:p>
          <a:p>
            <a:pPr marL="609600" indent="-609600"/>
            <a:r>
              <a:rPr lang="en-US">
                <a:latin typeface="Tahoma" pitchFamily="34" charset="0"/>
              </a:rPr>
              <a:t>Free cash flow deducts capital expenses.</a:t>
            </a:r>
          </a:p>
          <a:p>
            <a:pPr marL="609600" indent="-609600">
              <a:buFontTx/>
              <a:buAutoNum type="arabicPeriod"/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Investing in Positive Approaches to Cost Reduction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>
                <a:latin typeface="Tahoma" pitchFamily="34" charset="0"/>
              </a:rPr>
              <a:t>Investing money in right process or equipment often leads to useful cost reductions.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Video conferencing equipment can help reduce travel expenses.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Automation in general is a positive investment that reduces costs, such as self-service counters in supermarket.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Potential Hazards of Cost Reduction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>
                <a:latin typeface="Tahoma" pitchFamily="34" charset="0"/>
              </a:rPr>
              <a:t>Can lead to low morale, lower quality goods and services, and foster image of being a cheap company.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Some of Toyota’s recall problems were attributed to heavy cost cutting.</a:t>
            </a:r>
          </a:p>
          <a:p>
            <a:pPr marL="609600" indent="-609600">
              <a:buFontTx/>
              <a:buAutoNum type="alphaLcPeriod"/>
            </a:pPr>
            <a:r>
              <a:rPr lang="en-US">
                <a:latin typeface="Tahoma" pitchFamily="34" charset="0"/>
              </a:rPr>
              <a:t>Fatal blowout of Deepwater Horizon oil rig in Gulf of Mexico (2010) was attributed in part to cost cutting.</a:t>
            </a:r>
          </a:p>
          <a:p>
            <a:pPr marL="609600" indent="-609600">
              <a:buFontTx/>
              <a:buNone/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The Balanced Scorecard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Alternative to exclusive reliance on financial measures of health of company.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Enables organizations to clarify vision and strategy and translate into action.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Sets goals and measures performance from the perspectives of (1) learning and growth, (2) business processes, (3) customer satisfaction, (4) financial health.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Widens horizons about success.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Activity-Based Costing (ABC)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Allocates cost of production to all the activities performed and resources used.</a:t>
            </a:r>
          </a:p>
          <a:p>
            <a:r>
              <a:rPr lang="en-US">
                <a:latin typeface="Tahoma" pitchFamily="34" charset="0"/>
              </a:rPr>
              <a:t>Leads to understanding of true costs involved in production and getting product or service off to market.</a:t>
            </a:r>
          </a:p>
          <a:p>
            <a:r>
              <a:rPr lang="en-US">
                <a:latin typeface="Tahoma" pitchFamily="34" charset="0"/>
              </a:rPr>
              <a:t>Some ABC systems rank activities by degree to which they add value to organization or its outputs.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Measurement of Intellectual Capital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Employee brainpower is major contributor to wealth of an organization.</a:t>
            </a:r>
          </a:p>
          <a:p>
            <a:r>
              <a:rPr lang="en-US">
                <a:latin typeface="Tahoma" pitchFamily="34" charset="0"/>
              </a:rPr>
              <a:t>Intellectual capital is value of useful ideas and the people who generate them.</a:t>
            </a:r>
          </a:p>
          <a:p>
            <a:r>
              <a:rPr lang="en-US">
                <a:latin typeface="Tahoma" pitchFamily="34" charset="0"/>
              </a:rPr>
              <a:t>Investing in intangible assets like research and development and training might yield a return eight times greater than equal investment in new plants and equipment.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Relative Standing Against the Competition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Comparing company’s performance against the competition can be more meaningful than comparison with own previous performance.</a:t>
            </a:r>
          </a:p>
          <a:p>
            <a:r>
              <a:rPr lang="en-US">
                <a:latin typeface="Tahoma" pitchFamily="34" charset="0"/>
              </a:rPr>
              <a:t>Measuring performance in terms of anticipated market share is valuable performance metric.</a:t>
            </a:r>
          </a:p>
          <a:p>
            <a:r>
              <a:rPr lang="en-US">
                <a:latin typeface="Tahoma" pitchFamily="34" charset="0"/>
              </a:rPr>
              <a:t>Asking customers can yields this metric.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Information Systems and Control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Provides management with information useful or necessary for making decisions.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Information from information system (IS) or management information system (MIS) well suited for control purposes.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Control information generated by information system is virtually unlimited. (Convenience store example would be tracking sales by time of day or weather.)</a:t>
            </a:r>
          </a:p>
          <a:p>
            <a:pPr>
              <a:lnSpc>
                <a:spcPct val="90000"/>
              </a:lnSpc>
            </a:pPr>
            <a:endParaRPr lang="en-US">
              <a:latin typeface="Tahom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Computer-Aided Monitoring of Work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Uses computer-based system to monitor work habits and productivity of workers.</a:t>
            </a:r>
          </a:p>
          <a:p>
            <a:r>
              <a:rPr lang="en-US">
                <a:latin typeface="Tahoma" pitchFamily="34" charset="0"/>
              </a:rPr>
              <a:t>Can also uncover leaks of sensitive information including trade secrets.</a:t>
            </a:r>
          </a:p>
          <a:p>
            <a:r>
              <a:rPr lang="en-US">
                <a:latin typeface="Tahoma" pitchFamily="34" charset="0"/>
              </a:rPr>
              <a:t>Provides constant worker surveillance.</a:t>
            </a:r>
          </a:p>
          <a:p>
            <a:r>
              <a:rPr lang="en-US">
                <a:latin typeface="Tahoma" pitchFamily="34" charset="0"/>
              </a:rPr>
              <a:t>Helps monitor work of remote workers.</a:t>
            </a:r>
          </a:p>
          <a:p>
            <a:r>
              <a:rPr lang="en-US">
                <a:latin typeface="Tahoma" pitchFamily="34" charset="0"/>
              </a:rPr>
              <a:t>Electronic evidence may be important in any lawsuits against workers.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Workers Most Likely to Be Monitored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Office workers, including those in frequent telephone contact with customers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Workers who could be involved in information leaks, such as in healthcare, law, product development, and marketing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Monitoring works best with workers who performed discrete, measurable tasks during prescribed hours, such as call center employees.</a:t>
            </a:r>
          </a:p>
          <a:p>
            <a:pPr>
              <a:lnSpc>
                <a:spcPct val="90000"/>
              </a:lnSpc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Concerns about Electronic Monitoring Systems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Critics say that system invades employee privacy and violates their dignity.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Executives are not monitored.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Results of monitoring systems often used to take harsh action against rule violators.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Advance notice of system may lead to more positive attitude about monitoring.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Good to have policy about acceptable use of company resources before monitoring. </a:t>
            </a:r>
          </a:p>
          <a:p>
            <a:pPr>
              <a:lnSpc>
                <a:spcPct val="90000"/>
              </a:lnSpc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Characteristics of Effective Controls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Accepted by employees.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Appropriate and meaningful.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Provides diagnostic information.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Allows for self-feedback and self-control.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Provides timely information.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Allows employees control over results measured.</a:t>
            </a:r>
          </a:p>
          <a:p>
            <a:pPr marL="609600" indent="-609600">
              <a:buFontTx/>
              <a:buNone/>
            </a:pPr>
            <a:endParaRPr lang="en-US">
              <a:latin typeface="Tahoma" pitchFamily="34" charset="0"/>
            </a:endParaRPr>
          </a:p>
          <a:p>
            <a:pPr marL="609600" indent="-609600">
              <a:buFontTx/>
              <a:buAutoNum type="arabicPeriod"/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>
                <a:latin typeface="Tahoma" pitchFamily="34" charset="0"/>
              </a:rPr>
              <a:t>Characteristics of Effective Controls, continued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Not contradict itself (such as setting high quantity and quality standards)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Allows for random deviation from standard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Cost-effective (control system does not cost more than its savings)</a:t>
            </a:r>
          </a:p>
          <a:p>
            <a:pPr marL="609600" indent="-609600">
              <a:lnSpc>
                <a:spcPct val="90000"/>
              </a:lnSpc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Not limit innovation (such as too much emphasis on short-term profit vs. long-term investment)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299</TotalTime>
  <Words>2007</Words>
  <Application>Microsoft Office PowerPoint</Application>
  <PresentationFormat>On-screen Show (4:3)</PresentationFormat>
  <Paragraphs>147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Tahoma</vt:lpstr>
      <vt:lpstr>Wingdings 2</vt:lpstr>
      <vt:lpstr>Flow</vt:lpstr>
      <vt:lpstr>Essentials of Management Chapter 15</vt:lpstr>
      <vt:lpstr>Controlling and Other Management Functions</vt:lpstr>
      <vt:lpstr>The Time Element of Controls</vt:lpstr>
      <vt:lpstr>External vs. Internal Controls</vt:lpstr>
      <vt:lpstr>Steps in Control Process</vt:lpstr>
      <vt:lpstr>Steps in Control Process, continued</vt:lpstr>
      <vt:lpstr>Nonbudgetary Control Techniques</vt:lpstr>
      <vt:lpstr>Types of Budgets</vt:lpstr>
      <vt:lpstr>Suggestions for Preparing a Budget</vt:lpstr>
      <vt:lpstr>Budgets and Financial Ratios as Control Devices</vt:lpstr>
      <vt:lpstr>Financial Ratios, continued</vt:lpstr>
      <vt:lpstr>Other Measures of Financial Health</vt:lpstr>
      <vt:lpstr>Managing Cash Flow</vt:lpstr>
      <vt:lpstr>Investing in Positive Approaches to Cost Reduction</vt:lpstr>
      <vt:lpstr>Potential Hazards of Cost Reduction</vt:lpstr>
      <vt:lpstr>The Balanced Scorecard</vt:lpstr>
      <vt:lpstr>Activity-Based Costing (ABC)</vt:lpstr>
      <vt:lpstr>Measurement of Intellectual Capital</vt:lpstr>
      <vt:lpstr>Relative Standing Against the Competition</vt:lpstr>
      <vt:lpstr>Information Systems and Control</vt:lpstr>
      <vt:lpstr>Computer-Aided Monitoring of Work</vt:lpstr>
      <vt:lpstr>Workers Most Likely to Be Monitored</vt:lpstr>
      <vt:lpstr>Concerns about Electronic Monitoring Systems</vt:lpstr>
      <vt:lpstr>Characteristics of Effective Controls</vt:lpstr>
      <vt:lpstr>Characteristics of Effective Controls, continued</vt:lpstr>
    </vt:vector>
  </TitlesOfParts>
  <Company>DuBrin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Du</dc:creator>
  <cp:lastModifiedBy>Rosely Garcia</cp:lastModifiedBy>
  <cp:revision>10</cp:revision>
  <dcterms:created xsi:type="dcterms:W3CDTF">2010-09-20T12:49:12Z</dcterms:created>
  <dcterms:modified xsi:type="dcterms:W3CDTF">2019-07-25T21:14:39Z</dcterms:modified>
</cp:coreProperties>
</file>