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56" r:id="rId2"/>
    <p:sldId id="267" r:id="rId3"/>
    <p:sldId id="268" r:id="rId4"/>
    <p:sldId id="258" r:id="rId5"/>
    <p:sldId id="260" r:id="rId6"/>
    <p:sldId id="261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-629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5F676B-FC1A-474E-9B0C-22E2EEAC8F2F}" type="datetimeFigureOut">
              <a:rPr lang="en-US" smtClean="0"/>
              <a:pPr/>
              <a:t>3/22/2018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81120B-9589-4C82-A8C2-04EB2D07AE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21528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Show examples</a:t>
            </a:r>
            <a:r>
              <a:rPr lang="en-US" baseline="0" dirty="0" smtClean="0"/>
              <a:t> from RWS handbook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81120B-9589-4C82-A8C2-04EB2D07AE9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3029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698BB80-51FB-422C-91AB-F3E0F2F8000A}" type="datetimeFigureOut">
              <a:rPr lang="en-US" smtClean="0"/>
              <a:pPr/>
              <a:t>3/22/2018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FBDAA34-88B3-4ED0-A818-7D40987EC16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665374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8BB80-51FB-422C-91AB-F3E0F2F8000A}" type="datetimeFigureOut">
              <a:rPr lang="en-US" smtClean="0"/>
              <a:pPr/>
              <a:t>3/22/2018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DAA34-88B3-4ED0-A818-7D40987EC1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9113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8BB80-51FB-422C-91AB-F3E0F2F8000A}" type="datetimeFigureOut">
              <a:rPr lang="en-US" smtClean="0"/>
              <a:pPr/>
              <a:t>3/22/2018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DAA34-88B3-4ED0-A818-7D40987EC16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530799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8BB80-51FB-422C-91AB-F3E0F2F8000A}" type="datetimeFigureOut">
              <a:rPr lang="en-US" smtClean="0"/>
              <a:pPr/>
              <a:t>3/22/2018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DAA34-88B3-4ED0-A818-7D40987EC1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49236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8BB80-51FB-422C-91AB-F3E0F2F8000A}" type="datetimeFigureOut">
              <a:rPr lang="en-US" smtClean="0"/>
              <a:pPr/>
              <a:t>3/22/2018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DAA34-88B3-4ED0-A818-7D40987EC1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28717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8BB80-51FB-422C-91AB-F3E0F2F8000A}" type="datetimeFigureOut">
              <a:rPr lang="en-US" smtClean="0"/>
              <a:pPr/>
              <a:t>3/22/2018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DAA34-88B3-4ED0-A818-7D40987EC1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1712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8BB80-51FB-422C-91AB-F3E0F2F8000A}" type="datetimeFigureOut">
              <a:rPr lang="en-US" smtClean="0"/>
              <a:pPr/>
              <a:t>3/22/2018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DAA34-88B3-4ED0-A818-7D40987EC1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94808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8BB80-51FB-422C-91AB-F3E0F2F8000A}" type="datetimeFigureOut">
              <a:rPr lang="en-US" smtClean="0"/>
              <a:pPr/>
              <a:t>3/22/2018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DAA34-88B3-4ED0-A818-7D40987EC1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3058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8BB80-51FB-422C-91AB-F3E0F2F8000A}" type="datetimeFigureOut">
              <a:rPr lang="en-US" smtClean="0"/>
              <a:pPr/>
              <a:t>3/22/2018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DAA34-88B3-4ED0-A818-7D40987EC1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67204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8BB80-51FB-422C-91AB-F3E0F2F8000A}" type="datetimeFigureOut">
              <a:rPr lang="en-US" smtClean="0"/>
              <a:pPr/>
              <a:t>3/22/2018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DAA34-88B3-4ED0-A818-7D40987EC1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39730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8BB80-51FB-422C-91AB-F3E0F2F8000A}" type="datetimeFigureOut">
              <a:rPr lang="en-US" smtClean="0"/>
              <a:pPr/>
              <a:t>3/22/2018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DAA34-88B3-4ED0-A818-7D40987EC1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37430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1698BB80-51FB-422C-91AB-F3E0F2F8000A}" type="datetimeFigureOut">
              <a:rPr lang="en-US" smtClean="0"/>
              <a:pPr/>
              <a:t>3/22/2018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2FBDAA34-88B3-4ED0-A818-7D40987EC1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18429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EyMT08mD7Ds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ritingcommons.org/index.php/open-text/research-methods-methodologies/empirical-research/informed-consent" TargetMode="External"/><Relationship Id="rId2" Type="http://schemas.openxmlformats.org/officeDocument/2006/relationships/hyperlink" Target="https://youtu.be/5MSzRD7EDc0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ritingcommons.org/index.php/open-text/research-methods-methodologies/empirical-research/interviews/213-types-of-interview-questions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Garamond" panose="02020404030301010803" pitchFamily="18" charset="0"/>
              </a:rPr>
              <a:t>Annotated Bibliography / Research </a:t>
            </a:r>
            <a:endParaRPr lang="en-US" dirty="0">
              <a:latin typeface="Garamond" panose="02020404030301010803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Garamond" panose="02020404030301010803" pitchFamily="18" charset="0"/>
              </a:rPr>
              <a:t>RWS 1301 / F. S. Masoud</a:t>
            </a:r>
            <a:endParaRPr lang="en-US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482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aramond" panose="02020404030301010803" pitchFamily="18" charset="0"/>
              </a:rPr>
              <a:t>Annotated Bibliography</a:t>
            </a:r>
            <a:endParaRPr lang="en-US" dirty="0">
              <a:latin typeface="Garamond" panose="020204040303010108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8490" y="1845734"/>
            <a:ext cx="11532358" cy="402336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36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Strictly APA format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600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A list of APA cited sources with an annotation underneath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600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Annotation will be 3-5 sentences of</a:t>
            </a:r>
            <a:r>
              <a:rPr lang="en-US" sz="3600" b="1" dirty="0" smtClean="0">
                <a:solidFill>
                  <a:schemeClr val="tx1"/>
                </a:solidFill>
                <a:latin typeface="Garamond" panose="02020404030301010803" pitchFamily="18" charset="0"/>
              </a:rPr>
              <a:t> summary </a:t>
            </a:r>
            <a:r>
              <a:rPr lang="en-US" sz="36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and 1-2 sentences </a:t>
            </a:r>
            <a:r>
              <a:rPr lang="en-US" sz="3600" b="1" dirty="0" smtClean="0">
                <a:solidFill>
                  <a:schemeClr val="tx1"/>
                </a:solidFill>
                <a:latin typeface="Garamond" panose="02020404030301010803" pitchFamily="18" charset="0"/>
              </a:rPr>
              <a:t>explaining why it’s important to your Community Problem Report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600" b="1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  <a:latin typeface="Garamond" panose="02020404030301010803" pitchFamily="18" charset="0"/>
              </a:rPr>
              <a:t>Keep your annotations to 100-150 words.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600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7-10 </a:t>
            </a:r>
            <a:r>
              <a:rPr lang="en-US" sz="3600" u="sng" dirty="0" smtClean="0">
                <a:solidFill>
                  <a:schemeClr val="tx1"/>
                </a:solidFill>
                <a:latin typeface="Garamond" panose="02020404030301010803" pitchFamily="18" charset="0"/>
              </a:rPr>
              <a:t>varied</a:t>
            </a:r>
            <a:r>
              <a:rPr lang="en-US" sz="36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sources</a:t>
            </a:r>
            <a:endParaRPr lang="en-US" sz="3600" dirty="0">
              <a:solidFill>
                <a:schemeClr val="tx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999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716" y="232012"/>
            <a:ext cx="10841782" cy="1450757"/>
          </a:xfrm>
        </p:spPr>
        <p:txBody>
          <a:bodyPr/>
          <a:lstStyle/>
          <a:p>
            <a:r>
              <a:rPr lang="en-US" dirty="0" smtClean="0">
                <a:latin typeface="Garamond" panose="02020404030301010803" pitchFamily="18" charset="0"/>
              </a:rPr>
              <a:t>Types of Sources</a:t>
            </a:r>
            <a:endParaRPr lang="en-US" dirty="0">
              <a:latin typeface="Garamond" panose="020204040303010108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7546" y="1631212"/>
            <a:ext cx="6155141" cy="48651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 smtClean="0">
                <a:solidFill>
                  <a:schemeClr val="accent3"/>
                </a:solidFill>
                <a:latin typeface="Garamond" panose="02020404030301010803" pitchFamily="18" charset="0"/>
              </a:rPr>
              <a:t>Accepted Sources: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Scholarly articles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Books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Reputable newspapers and magazines (max 4)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1"/>
                </a:solidFill>
                <a:latin typeface="Garamond" panose="02020404030301010803" pitchFamily="18" charset="0"/>
              </a:rPr>
              <a:t> Reputable </a:t>
            </a:r>
            <a:r>
              <a:rPr lang="en-US" sz="32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websites - .</a:t>
            </a:r>
            <a:r>
              <a:rPr lang="en-US" sz="32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gov</a:t>
            </a:r>
            <a:r>
              <a:rPr lang="en-US" sz="32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, .org, some .coms - (maximum </a:t>
            </a:r>
            <a:r>
              <a:rPr lang="en-US" sz="3200" dirty="0">
                <a:solidFill>
                  <a:schemeClr val="tx1"/>
                </a:solidFill>
                <a:latin typeface="Garamond" panose="02020404030301010803" pitchFamily="18" charset="0"/>
              </a:rPr>
              <a:t>of </a:t>
            </a:r>
            <a:r>
              <a:rPr lang="en-US" sz="32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3)</a:t>
            </a:r>
            <a:endParaRPr lang="en-US" sz="3200" dirty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Reputable documentary (</a:t>
            </a:r>
            <a:r>
              <a:rPr lang="en-US" sz="3200" dirty="0">
                <a:solidFill>
                  <a:schemeClr val="tx1"/>
                </a:solidFill>
                <a:latin typeface="Garamond" panose="02020404030301010803" pitchFamily="18" charset="0"/>
              </a:rPr>
              <a:t>maximum of </a:t>
            </a:r>
            <a:r>
              <a:rPr lang="en-US" sz="32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1)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18421" y="1702987"/>
            <a:ext cx="4937760" cy="45476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chemeClr val="accent3"/>
                </a:solidFill>
                <a:latin typeface="Garamond" panose="02020404030301010803" pitchFamily="18" charset="0"/>
              </a:rPr>
              <a:t>Not Accepted: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1"/>
                </a:solidFill>
                <a:latin typeface="Garamond" panose="02020404030301010803" pitchFamily="18" charset="0"/>
              </a:rPr>
              <a:t> Blog posts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1"/>
                </a:solidFill>
                <a:latin typeface="Garamond" panose="02020404030301010803" pitchFamily="18" charset="0"/>
              </a:rPr>
              <a:t> Wikipedia posts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Blog-style news – includes some </a:t>
            </a:r>
            <a:r>
              <a:rPr lang="en-US" sz="32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Buzzfeed</a:t>
            </a:r>
            <a:r>
              <a:rPr lang="en-US" sz="3200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articles!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TV shows or fictional films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Websites that are not reputable or trustworthy</a:t>
            </a:r>
            <a:endParaRPr lang="en-US" sz="3200" dirty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endParaRPr lang="en-US" sz="3200" dirty="0">
              <a:solidFill>
                <a:schemeClr val="tx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1576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839" y="309349"/>
            <a:ext cx="9875520" cy="1356360"/>
          </a:xfrm>
        </p:spPr>
        <p:txBody>
          <a:bodyPr/>
          <a:lstStyle/>
          <a:p>
            <a:r>
              <a:rPr lang="en-US" dirty="0" smtClean="0">
                <a:latin typeface="Garamond" panose="02020404030301010803" pitchFamily="18" charset="0"/>
              </a:rPr>
              <a:t>Textual Research</a:t>
            </a:r>
            <a:endParaRPr lang="en-US" dirty="0">
              <a:latin typeface="Garamond" panose="020204040303010108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206" y="2057400"/>
            <a:ext cx="10442665" cy="40386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36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Research conducted by reading articles, books, or journals written by scholars and offering your own input and assessments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600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This is the type of research you will predominantly use in your Community Problem Reports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600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You have to evaluate the authority of the texts you choose for your research 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3600" dirty="0" smtClean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pPr marL="0" indent="0">
              <a:buNone/>
            </a:pPr>
            <a:endParaRPr lang="en-US" sz="3600" dirty="0">
              <a:solidFill>
                <a:schemeClr val="tx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50859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373" y="377588"/>
            <a:ext cx="9875520" cy="1356360"/>
          </a:xfrm>
        </p:spPr>
        <p:txBody>
          <a:bodyPr/>
          <a:lstStyle/>
          <a:p>
            <a:r>
              <a:rPr lang="en-US" dirty="0" smtClean="0">
                <a:latin typeface="Garamond" panose="02020404030301010803" pitchFamily="18" charset="0"/>
              </a:rPr>
              <a:t>Evaluating Sources</a:t>
            </a:r>
            <a:endParaRPr lang="en-US" dirty="0">
              <a:latin typeface="Garamond" panose="020204040303010108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4074" y="1733947"/>
            <a:ext cx="11349478" cy="371150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4000" dirty="0" smtClean="0">
                <a:solidFill>
                  <a:schemeClr val="tx1"/>
                </a:solidFill>
                <a:latin typeface="Garamond" panose="02020404030301010803" pitchFamily="18" charset="0"/>
                <a:hlinkClick r:id="rId2"/>
              </a:rPr>
              <a:t> Evaluating Sources Video</a:t>
            </a:r>
            <a:endParaRPr lang="en-US" sz="4000" dirty="0" smtClean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4000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Use the CRAAP Method to evaluate your sources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4000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Currency, Relevance, Authority, Accuracy, Purpose</a:t>
            </a:r>
          </a:p>
        </p:txBody>
      </p:sp>
    </p:spTree>
    <p:extLst>
      <p:ext uri="{BB962C8B-B14F-4D97-AF65-F5344CB8AC3E}">
        <p14:creationId xmlns:p14="http://schemas.microsoft.com/office/powerpoint/2010/main" xmlns="" val="1711602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135" y="363940"/>
            <a:ext cx="9875520" cy="1356360"/>
          </a:xfrm>
        </p:spPr>
        <p:txBody>
          <a:bodyPr/>
          <a:lstStyle/>
          <a:p>
            <a:r>
              <a:rPr lang="en-US" dirty="0" smtClean="0">
                <a:latin typeface="Garamond" panose="02020404030301010803" pitchFamily="18" charset="0"/>
              </a:rPr>
              <a:t>Empirical Research</a:t>
            </a:r>
            <a:endParaRPr lang="en-US" dirty="0">
              <a:latin typeface="Garamond" panose="020204040303010108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1320" y="1897039"/>
            <a:ext cx="11177516" cy="3807725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36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Sometimes, you will have to conduct your own research in the field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600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You may have to conduct surveys, interviews or ethnographies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600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Informed Consent forms are necessary if you are conducting interviews</a:t>
            </a:r>
          </a:p>
        </p:txBody>
      </p:sp>
    </p:spTree>
    <p:extLst>
      <p:ext uri="{BB962C8B-B14F-4D97-AF65-F5344CB8AC3E}">
        <p14:creationId xmlns:p14="http://schemas.microsoft.com/office/powerpoint/2010/main" xmlns="" val="3495372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839" y="363940"/>
            <a:ext cx="9875520" cy="1356360"/>
          </a:xfrm>
        </p:spPr>
        <p:txBody>
          <a:bodyPr/>
          <a:lstStyle/>
          <a:p>
            <a:r>
              <a:rPr lang="en-US" dirty="0" smtClean="0">
                <a:latin typeface="Garamond" panose="02020404030301010803" pitchFamily="18" charset="0"/>
              </a:rPr>
              <a:t>Informed Consent</a:t>
            </a:r>
            <a:endParaRPr lang="en-US" dirty="0">
              <a:latin typeface="Garamond" panose="020204040303010108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1369" y="2036802"/>
            <a:ext cx="10476021" cy="402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4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As a researcher conducting field research, you must be ethical with the people you use in your research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4000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Garamond" panose="02020404030301010803" pitchFamily="18" charset="0"/>
                <a:hlinkClick r:id="rId2"/>
              </a:rPr>
              <a:t>Informed Consent Video</a:t>
            </a:r>
            <a:endParaRPr lang="en-US" sz="4000" dirty="0" smtClean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4000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Garamond" panose="02020404030301010803" pitchFamily="18" charset="0"/>
                <a:hlinkClick r:id="rId3"/>
              </a:rPr>
              <a:t>Sample Informed Consent language and resources</a:t>
            </a:r>
            <a:endParaRPr lang="en-US" sz="4000" dirty="0">
              <a:solidFill>
                <a:schemeClr val="tx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38232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1429" y="322997"/>
            <a:ext cx="9875520" cy="1356360"/>
          </a:xfrm>
        </p:spPr>
        <p:txBody>
          <a:bodyPr/>
          <a:lstStyle/>
          <a:p>
            <a:r>
              <a:rPr lang="en-US" dirty="0" smtClean="0">
                <a:latin typeface="Garamond" panose="02020404030301010803" pitchFamily="18" charset="0"/>
              </a:rPr>
              <a:t>Interviews</a:t>
            </a:r>
            <a:endParaRPr lang="en-US" dirty="0">
              <a:latin typeface="Garamond" panose="020204040303010108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668" y="1873030"/>
            <a:ext cx="11741624" cy="4418588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Select the type of interview that would be most effective for your research: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Oral </a:t>
            </a:r>
            <a:r>
              <a:rPr lang="en-US" sz="2800" dirty="0">
                <a:solidFill>
                  <a:schemeClr val="tx1"/>
                </a:solidFill>
                <a:latin typeface="Garamond" panose="02020404030301010803" pitchFamily="18" charset="0"/>
              </a:rPr>
              <a:t>histories; interview people who can tell stories about life in the past.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Expert </a:t>
            </a:r>
            <a:r>
              <a:rPr lang="en-US" sz="2800" dirty="0">
                <a:solidFill>
                  <a:schemeClr val="tx1"/>
                </a:solidFill>
                <a:latin typeface="Garamond" panose="02020404030301010803" pitchFamily="18" charset="0"/>
              </a:rPr>
              <a:t>testimonies; interview experts, such as famous inventors, entrepreneurs, political </a:t>
            </a:r>
            <a:r>
              <a:rPr lang="en-US" sz="28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leaders</a:t>
            </a:r>
            <a:r>
              <a:rPr lang="en-US" sz="2800" dirty="0">
                <a:solidFill>
                  <a:schemeClr val="tx1"/>
                </a:solidFill>
                <a:latin typeface="Garamond" panose="02020404030301010803" pitchFamily="18" charset="0"/>
              </a:rPr>
              <a:t>, or trend-setters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Slice-of-life </a:t>
            </a:r>
            <a:r>
              <a:rPr lang="en-US" sz="2800" dirty="0">
                <a:solidFill>
                  <a:schemeClr val="tx1"/>
                </a:solidFill>
                <a:latin typeface="Garamond" panose="02020404030301010803" pitchFamily="18" charset="0"/>
              </a:rPr>
              <a:t>profiles; interview "man/woman on the street," profiling the life of "ordinary </a:t>
            </a:r>
            <a:r>
              <a:rPr lang="en-US" sz="28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people</a:t>
            </a:r>
            <a:r>
              <a:rPr lang="en-US" sz="2800" dirty="0">
                <a:solidFill>
                  <a:schemeClr val="tx1"/>
                </a:solidFill>
                <a:latin typeface="Garamond" panose="02020404030301010803" pitchFamily="18" charset="0"/>
              </a:rPr>
              <a:t>"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Memorable </a:t>
            </a:r>
            <a:r>
              <a:rPr lang="en-US" sz="2800" dirty="0">
                <a:solidFill>
                  <a:schemeClr val="tx1"/>
                </a:solidFill>
                <a:latin typeface="Garamond" panose="02020404030301010803" pitchFamily="18" charset="0"/>
              </a:rPr>
              <a:t>quotes; perhaps someone said something in a clever way that supports your </a:t>
            </a:r>
            <a:r>
              <a:rPr lang="en-US" sz="28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work </a:t>
            </a:r>
          </a:p>
          <a:p>
            <a:pPr marL="0" indent="0" algn="r">
              <a:buNone/>
            </a:pPr>
            <a:r>
              <a:rPr lang="en-US" sz="2800" dirty="0">
                <a:solidFill>
                  <a:schemeClr val="tx1"/>
                </a:solidFill>
                <a:latin typeface="Garamond" panose="02020404030301010803" pitchFamily="18" charset="0"/>
              </a:rPr>
              <a:t>	</a:t>
            </a:r>
            <a:r>
              <a:rPr lang="en-US" sz="28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							(writingcommons.org, 2015)</a:t>
            </a:r>
            <a:endParaRPr lang="en-US" sz="2800" dirty="0">
              <a:solidFill>
                <a:schemeClr val="tx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0326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486" y="295702"/>
            <a:ext cx="9875520" cy="1356360"/>
          </a:xfrm>
        </p:spPr>
        <p:txBody>
          <a:bodyPr/>
          <a:lstStyle/>
          <a:p>
            <a:r>
              <a:rPr lang="en-US" dirty="0" smtClean="0">
                <a:latin typeface="Garamond" panose="02020404030301010803" pitchFamily="18" charset="0"/>
              </a:rPr>
              <a:t>Conducting an Interview </a:t>
            </a:r>
            <a:endParaRPr lang="en-US" dirty="0">
              <a:latin typeface="Garamond" panose="020204040303010108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904" y="1982211"/>
            <a:ext cx="10058400" cy="209846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36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Garamond" panose="02020404030301010803" pitchFamily="18" charset="0"/>
                <a:hlinkClick r:id="rId2"/>
              </a:rPr>
              <a:t>Types of interview questions</a:t>
            </a:r>
            <a:r>
              <a:rPr lang="en-US" sz="36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source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600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Interview consent form in the RWS Guide page 225 </a:t>
            </a:r>
            <a:endParaRPr lang="en-US" sz="3600" dirty="0">
              <a:solidFill>
                <a:schemeClr val="tx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9915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319" y="295701"/>
            <a:ext cx="9875520" cy="1356360"/>
          </a:xfrm>
        </p:spPr>
        <p:txBody>
          <a:bodyPr/>
          <a:lstStyle/>
          <a:p>
            <a:r>
              <a:rPr lang="en-US" dirty="0" smtClean="0">
                <a:latin typeface="Garamond" panose="02020404030301010803" pitchFamily="18" charset="0"/>
              </a:rPr>
              <a:t>Surveys</a:t>
            </a:r>
            <a:endParaRPr lang="en-US" dirty="0">
              <a:latin typeface="Garamond" panose="020204040303010108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1319" y="1801504"/>
            <a:ext cx="11327642" cy="406759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 You may want to create a survey to use as research in your community problem report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When designing your survey, be sure to ask the right questions and think about what types of questions would be best to ask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Types of questions include: closed questions, multiple choice questions, rank-ordered questions, and open questions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Be sure to ask the right amount of questions for your research (not too many, not too few!)</a:t>
            </a:r>
          </a:p>
        </p:txBody>
      </p:sp>
    </p:spTree>
    <p:extLst>
      <p:ext uri="{BB962C8B-B14F-4D97-AF65-F5344CB8AC3E}">
        <p14:creationId xmlns:p14="http://schemas.microsoft.com/office/powerpoint/2010/main" xmlns="" val="4213378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Basis</Template>
  <TotalTime>178</TotalTime>
  <Words>485</Words>
  <Application>Microsoft Office PowerPoint</Application>
  <PresentationFormat>Custom</PresentationFormat>
  <Paragraphs>54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Basis</vt:lpstr>
      <vt:lpstr>Annotated Bibliography / Research </vt:lpstr>
      <vt:lpstr>Annotated Bibliography</vt:lpstr>
      <vt:lpstr>Types of Sources</vt:lpstr>
      <vt:lpstr>Textual Research</vt:lpstr>
      <vt:lpstr>Evaluating Sources</vt:lpstr>
      <vt:lpstr>Empirical Research</vt:lpstr>
      <vt:lpstr>Informed Consent</vt:lpstr>
      <vt:lpstr>Interviews</vt:lpstr>
      <vt:lpstr>Conducting an Interview </vt:lpstr>
      <vt:lpstr>Surveys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Agenda – Tuesday, October 13, 2015</dc:title>
  <dc:creator>Fatima Sausan Masoud</dc:creator>
  <cp:lastModifiedBy>Hellen</cp:lastModifiedBy>
  <cp:revision>25</cp:revision>
  <dcterms:created xsi:type="dcterms:W3CDTF">2015-10-13T01:56:17Z</dcterms:created>
  <dcterms:modified xsi:type="dcterms:W3CDTF">2018-03-22T05:00:38Z</dcterms:modified>
</cp:coreProperties>
</file>