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8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3CFFDF-FBE1-4884-AB67-057025DB3BC1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202E60-016E-43DE-BC33-815C72EAE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29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4E778-06F6-41F9-9684-1210E8F1182F}" type="datetime1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DA43-73EB-49A0-A6A8-62F5919D0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854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AA1AE-10AD-4F37-AC15-F28FD3EEB5DE}" type="datetime1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DA43-73EB-49A0-A6A8-62F5919D0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734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73B6E-021C-4D43-98E9-8C5C355BFBBD}" type="datetime1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DA43-73EB-49A0-A6A8-62F5919D0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770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BBDD1-31D0-4BCF-AA37-DE129F393C78}" type="datetime1">
              <a:rPr lang="en-US" smtClean="0"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DA43-73EB-49A0-A6A8-62F5919D0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095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A00F0-D1F2-4589-8B38-2A5229E92FE0}" type="datetime1">
              <a:rPr lang="en-US" smtClean="0"/>
              <a:t>9/12/2017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DA43-73EB-49A0-A6A8-62F5919D0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720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3BF12-F0B9-4356-BF43-B9873E061DDC}" type="datetime1">
              <a:rPr lang="en-US" smtClean="0"/>
              <a:t>9/12/2017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DA43-73EB-49A0-A6A8-62F5919D0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028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638CD-C9DA-4376-9906-5679F2F73FA9}" type="datetime1">
              <a:rPr lang="en-US" smtClean="0"/>
              <a:t>9/12/2017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DA43-73EB-49A0-A6A8-62F5919D0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743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3B57D-D8AD-424B-9796-D509651C0241}" type="datetime1">
              <a:rPr lang="en-US" smtClean="0"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DA43-73EB-49A0-A6A8-62F5919D0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335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76E1D-D4DE-477C-9177-8F0F2816CC97}" type="datetime1">
              <a:rPr lang="en-US" smtClean="0"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DA43-73EB-49A0-A6A8-62F5919D0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24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2C27-4A3C-44C7-97E2-7ACE12DEBE00}" type="datetime1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DA43-73EB-49A0-A6A8-62F5919D0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081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8A65-A820-4AC1-AEE4-909DE4B2DA81}" type="datetime1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DA43-73EB-49A0-A6A8-62F5919D0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FA568-EAF6-4FDF-9892-8BEF5AF12656}" type="datetime1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FDA43-73EB-49A0-A6A8-62F5919D0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221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Stock Valuation and Analysis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MBA Finance 571</a:t>
            </a:r>
          </a:p>
          <a:p>
            <a:r>
              <a:rPr lang="en-US" dirty="0" smtClean="0"/>
              <a:t>Week 2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"/>
            <a:ext cx="1670050" cy="712787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241935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Valuation and Analysis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DA43-73EB-49A0-A6A8-62F5919D05AE}" type="slidenum">
              <a:rPr lang="en-US" smtClean="0"/>
              <a:t>2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56839"/>
            <a:ext cx="8229600" cy="3812685"/>
          </a:xfrm>
          <a:prstGeom prst="rect">
            <a:avLst/>
          </a:prstGeom>
        </p:spPr>
      </p:pic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1328737"/>
            <a:ext cx="759852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4332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Valuation and Analysis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DA43-73EB-49A0-A6A8-62F5919D05AE}" type="slidenum">
              <a:rPr lang="en-US" smtClean="0"/>
              <a:t>3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83619"/>
            <a:ext cx="8229600" cy="3759124"/>
          </a:xfrm>
          <a:prstGeom prst="rect">
            <a:avLst/>
          </a:prstGeom>
        </p:spPr>
      </p:pic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8105086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 7"/>
          <p:cNvSpPr/>
          <p:nvPr/>
        </p:nvSpPr>
        <p:spPr>
          <a:xfrm>
            <a:off x="2209800" y="2514600"/>
            <a:ext cx="504826" cy="3429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558878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055"/>
            <a:ext cx="8229600" cy="1143000"/>
          </a:xfrm>
        </p:spPr>
        <p:txBody>
          <a:bodyPr/>
          <a:lstStyle/>
          <a:p>
            <a:r>
              <a:rPr lang="en-US" dirty="0" smtClean="0"/>
              <a:t>Stock Valuation and Analysis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DA43-73EB-49A0-A6A8-62F5919D05AE}" type="slidenum">
              <a:rPr lang="en-US" smtClean="0"/>
              <a:t>4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719191"/>
            <a:ext cx="8229600" cy="4287981"/>
          </a:xfrm>
          <a:prstGeom prst="rect">
            <a:avLst/>
          </a:prstGeom>
        </p:spPr>
      </p:pic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69" y="1066800"/>
            <a:ext cx="8105081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472335"/>
            <a:ext cx="319405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flipH="1">
            <a:off x="3048000" y="2133600"/>
            <a:ext cx="2590800" cy="2057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514602" y="2133600"/>
            <a:ext cx="3121816" cy="1066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066800" y="3848100"/>
            <a:ext cx="504826" cy="3429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711813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Valuation and Analysis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DA43-73EB-49A0-A6A8-62F5919D05AE}" type="slidenum">
              <a:rPr lang="en-US" smtClean="0"/>
              <a:t>5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357" y="1981200"/>
            <a:ext cx="8781042" cy="3962400"/>
          </a:xfrm>
          <a:prstGeom prst="rect">
            <a:avLst/>
          </a:prstGeom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864574"/>
              </p:ext>
            </p:extLst>
          </p:nvPr>
        </p:nvGraphicFramePr>
        <p:xfrm>
          <a:off x="4724400" y="1981200"/>
          <a:ext cx="4184650" cy="952500"/>
        </p:xfrm>
        <a:graphic>
          <a:graphicData uri="http://schemas.openxmlformats.org/drawingml/2006/table">
            <a:tbl>
              <a:tblPr/>
              <a:tblGrid>
                <a:gridCol w="418465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 The student will find answers for: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a. Enterprise Value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b. Stock Split (See the Dividend and Splits section towards the bottom)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c. 52 Week High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d. Book Value per Share (Bottom left)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Oval 11"/>
          <p:cNvSpPr/>
          <p:nvPr/>
        </p:nvSpPr>
        <p:spPr>
          <a:xfrm>
            <a:off x="2286000" y="3200400"/>
            <a:ext cx="504826" cy="3429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2057400" y="2514600"/>
            <a:ext cx="2590800" cy="2057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904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7161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Valuation and Analysis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DA43-73EB-49A0-A6A8-62F5919D05AE}" type="slidenum">
              <a:rPr lang="en-US" smtClean="0"/>
              <a:t>6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05280"/>
            <a:ext cx="8229600" cy="4515803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4191000" y="3676650"/>
            <a:ext cx="762000" cy="43815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015980"/>
              </p:ext>
            </p:extLst>
          </p:nvPr>
        </p:nvGraphicFramePr>
        <p:xfrm>
          <a:off x="2667000" y="3276600"/>
          <a:ext cx="2438400" cy="190500"/>
        </p:xfrm>
        <a:graphic>
          <a:graphicData uri="http://schemas.openxmlformats.org/drawingml/2006/table">
            <a:tbl>
              <a:tblPr/>
              <a:tblGrid>
                <a:gridCol w="24384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a. Closing price for the last 5 days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0" name="Straight Arrow Connector 9"/>
          <p:cNvCxnSpPr>
            <a:stCxn id="7" idx="2"/>
          </p:cNvCxnSpPr>
          <p:nvPr/>
        </p:nvCxnSpPr>
        <p:spPr>
          <a:xfrm flipH="1">
            <a:off x="2438400" y="3467100"/>
            <a:ext cx="1447800" cy="1333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9042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0436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Valuation and Analysis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DA43-73EB-49A0-A6A8-62F5919D05AE}" type="slidenum">
              <a:rPr lang="en-US" smtClean="0"/>
              <a:t>7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91188"/>
            <a:ext cx="8229600" cy="4343987"/>
          </a:xfrm>
          <a:prstGeom prst="rect">
            <a:avLst/>
          </a:prstGeom>
        </p:spPr>
      </p:pic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399"/>
            <a:ext cx="6400800" cy="215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 7"/>
          <p:cNvSpPr/>
          <p:nvPr/>
        </p:nvSpPr>
        <p:spPr>
          <a:xfrm>
            <a:off x="5105400" y="2209800"/>
            <a:ext cx="762000" cy="43815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65037"/>
              </p:ext>
            </p:extLst>
          </p:nvPr>
        </p:nvGraphicFramePr>
        <p:xfrm>
          <a:off x="990600" y="1673802"/>
          <a:ext cx="3041650" cy="762000"/>
        </p:xfrm>
        <a:graphic>
          <a:graphicData uri="http://schemas.openxmlformats.org/drawingml/2006/table">
            <a:tbl>
              <a:tblPr/>
              <a:tblGrid>
                <a:gridCol w="304165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Students will find answers to: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a. Recommendation Rating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b. Target Analyst Price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c. Average Revenue Estimate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0" name="Straight Arrow Connector 9"/>
          <p:cNvCxnSpPr>
            <a:stCxn id="7" idx="2"/>
          </p:cNvCxnSpPr>
          <p:nvPr/>
        </p:nvCxnSpPr>
        <p:spPr>
          <a:xfrm>
            <a:off x="2511425" y="2435802"/>
            <a:ext cx="4498975" cy="198379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2"/>
          </p:cNvCxnSpPr>
          <p:nvPr/>
        </p:nvCxnSpPr>
        <p:spPr>
          <a:xfrm>
            <a:off x="2511425" y="2435802"/>
            <a:ext cx="4270375" cy="289819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2"/>
          </p:cNvCxnSpPr>
          <p:nvPr/>
        </p:nvCxnSpPr>
        <p:spPr>
          <a:xfrm flipH="1">
            <a:off x="1752600" y="2435802"/>
            <a:ext cx="758825" cy="236479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230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Valuation and Analysis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DA43-73EB-49A0-A6A8-62F5919D05AE}" type="slidenum">
              <a:rPr lang="en-US" smtClean="0"/>
              <a:t>8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728786"/>
            <a:ext cx="8229600" cy="4268791"/>
          </a:xfrm>
          <a:prstGeom prst="rect">
            <a:avLst/>
          </a:prstGeom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88766"/>
            <a:ext cx="8382000" cy="282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val 8"/>
          <p:cNvSpPr/>
          <p:nvPr/>
        </p:nvSpPr>
        <p:spPr>
          <a:xfrm>
            <a:off x="1828800" y="4648200"/>
            <a:ext cx="762000" cy="43815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526335"/>
              </p:ext>
            </p:extLst>
          </p:nvPr>
        </p:nvGraphicFramePr>
        <p:xfrm>
          <a:off x="3048000" y="4475797"/>
          <a:ext cx="2881745" cy="344805"/>
        </p:xfrm>
        <a:graphic>
          <a:graphicData uri="http://schemas.openxmlformats.org/drawingml/2006/table">
            <a:tbl>
              <a:tblPr/>
              <a:tblGrid>
                <a:gridCol w="2881745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a. Press Release and other news articles about the company.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2" name="Straight Arrow Connector 11"/>
          <p:cNvCxnSpPr>
            <a:stCxn id="6" idx="2"/>
          </p:cNvCxnSpPr>
          <p:nvPr/>
        </p:nvCxnSpPr>
        <p:spPr>
          <a:xfrm>
            <a:off x="4488872" y="4820602"/>
            <a:ext cx="0" cy="36099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1709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438400"/>
            <a:ext cx="8229600" cy="1143000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DA43-73EB-49A0-A6A8-62F5919D05A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342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130</Words>
  <Application>Microsoft Office PowerPoint</Application>
  <PresentationFormat>On-screen Show (4:3)</PresentationFormat>
  <Paragraphs>30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Stock Valuation and Analysis</vt:lpstr>
      <vt:lpstr>Stock Valuation and Analysis</vt:lpstr>
      <vt:lpstr>Stock Valuation and Analysis</vt:lpstr>
      <vt:lpstr>Stock Valuation and Analysis</vt:lpstr>
      <vt:lpstr>Stock Valuation and Analysis</vt:lpstr>
      <vt:lpstr>Stock Valuation and Analysis</vt:lpstr>
      <vt:lpstr>Stock Valuation and Analysis</vt:lpstr>
      <vt:lpstr>Stock Valuation and Analysis</vt:lpstr>
      <vt:lpstr>Conclusion</vt:lpstr>
    </vt:vector>
  </TitlesOfParts>
  <Company>ACERA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Researching Industry Financial Statistics</dc:title>
  <dc:creator>Harsh Jadhav</dc:creator>
  <cp:lastModifiedBy>mutisya</cp:lastModifiedBy>
  <cp:revision>23</cp:revision>
  <dcterms:created xsi:type="dcterms:W3CDTF">2016-11-13T13:50:41Z</dcterms:created>
  <dcterms:modified xsi:type="dcterms:W3CDTF">2017-09-12T03:45:51Z</dcterms:modified>
</cp:coreProperties>
</file>