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6" r:id="rId6"/>
    <p:sldId id="262" r:id="rId7"/>
    <p:sldId id="260" r:id="rId8"/>
    <p:sldId id="261" r:id="rId9"/>
    <p:sldId id="267" r:id="rId10"/>
    <p:sldId id="263" r:id="rId11"/>
    <p:sldId id="264" r:id="rId12"/>
    <p:sldId id="2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71705" autoAdjust="0"/>
  </p:normalViewPr>
  <p:slideViewPr>
    <p:cSldViewPr>
      <p:cViewPr varScale="1">
        <p:scale>
          <a:sx n="35" d="100"/>
          <a:sy n="35" d="100"/>
        </p:scale>
        <p:origin x="-1086" y="-96"/>
      </p:cViewPr>
      <p:guideLst>
        <p:guide orient="horz" pos="2160"/>
        <p:guide pos="2880"/>
      </p:guideLst>
    </p:cSldViewPr>
  </p:slideViewPr>
  <p:outlineViewPr>
    <p:cViewPr>
      <p:scale>
        <a:sx n="33" d="100"/>
        <a:sy n="33" d="100"/>
      </p:scale>
      <p:origin x="0" y="936"/>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C23273-8567-403E-B2EC-8735E94EA834}" type="datetimeFigureOut">
              <a:rPr lang="en-US" smtClean="0"/>
              <a:pPr/>
              <a:t>3/30/2017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B8E7BF-3913-4E1F-BE1E-8DF9BD13B6A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	John Hopkins Hospital</a:t>
            </a:r>
            <a:r>
              <a:rPr lang="en-US" baseline="0" dirty="0" smtClean="0">
                <a:latin typeface="Times New Roman" pitchFamily="18" charset="0"/>
                <a:cs typeface="Times New Roman" pitchFamily="18" charset="0"/>
              </a:rPr>
              <a:t> is located in Baltimore. The hospital provides a broad range of healthcare services to the patients. The hospital is focused on ensuring they provide quality healthcare to the patients. Another area of focus is in research (</a:t>
            </a:r>
            <a:r>
              <a:rPr lang="en-US" sz="1200" dirty="0" smtClean="0">
                <a:latin typeface="Times New Roman" pitchFamily="18" charset="0"/>
                <a:cs typeface="Times New Roman" pitchFamily="18" charset="0"/>
              </a:rPr>
              <a:t>John Hopkins Hospital </a:t>
            </a:r>
            <a:r>
              <a:rPr lang="en-US" baseline="0" dirty="0" smtClean="0">
                <a:latin typeface="Times New Roman" pitchFamily="18" charset="0"/>
                <a:cs typeface="Times New Roman" pitchFamily="18" charset="0"/>
              </a:rPr>
              <a:t>). This enables the hospitals to have a competitive advantage over other players in the healthcare industry. The hospital invests funds in education. This does not only apply to the community but also to the staff. The staff can be taught for example on ways of dealing with sexual harassment. </a:t>
            </a:r>
          </a:p>
          <a:p>
            <a:r>
              <a:rPr lang="en-US" baseline="0" dirty="0" smtClean="0">
                <a:latin typeface="Times New Roman" pitchFamily="18" charset="0"/>
                <a:cs typeface="Times New Roman" pitchFamily="18" charset="0"/>
              </a:rPr>
              <a:t>	John Hopkins has several mission statements. For the organization to be the best in the industry they must ensure that their goals are geared towards their mission. The hospital has a mission of only attracting employees with the highest level of skills and character so that it can be able to accomplish its success.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2B8E7BF-3913-4E1F-BE1E-8DF9BD13B6AB}"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	Sexual harassment is any kind of action that is considered </a:t>
            </a:r>
            <a:r>
              <a:rPr lang="en-US" dirty="0" smtClean="0">
                <a:solidFill>
                  <a:srgbClr val="FF0000"/>
                </a:solidFill>
                <a:latin typeface="Times New Roman" pitchFamily="18" charset="0"/>
                <a:cs typeface="Times New Roman" pitchFamily="18" charset="0"/>
              </a:rPr>
              <a:t>to be offensive </a:t>
            </a:r>
            <a:r>
              <a:rPr lang="en-US" dirty="0" smtClean="0">
                <a:latin typeface="Times New Roman" pitchFamily="18" charset="0"/>
                <a:cs typeface="Times New Roman" pitchFamily="18" charset="0"/>
              </a:rPr>
              <a:t>to the victim (</a:t>
            </a:r>
            <a:r>
              <a:rPr lang="en-US" sz="1200" dirty="0" smtClean="0">
                <a:latin typeface="Times New Roman" pitchFamily="18" charset="0"/>
                <a:cs typeface="Times New Roman" pitchFamily="18" charset="0"/>
              </a:rPr>
              <a:t>Lewis, 2001</a:t>
            </a:r>
            <a:r>
              <a:rPr lang="en-US" dirty="0" smtClean="0">
                <a:latin typeface="Times New Roman" pitchFamily="18" charset="0"/>
                <a:cs typeface="Times New Roman" pitchFamily="18" charset="0"/>
              </a:rPr>
              <a:t>). For acts of sexual harassment to be considered wrong, they</a:t>
            </a:r>
            <a:r>
              <a:rPr lang="en-US" baseline="0" dirty="0" smtClean="0">
                <a:latin typeface="Times New Roman" pitchFamily="18" charset="0"/>
                <a:cs typeface="Times New Roman" pitchFamily="18" charset="0"/>
              </a:rPr>
              <a:t> behavior must not be welcome by the victim. </a:t>
            </a:r>
            <a:r>
              <a:rPr lang="en-US" dirty="0" smtClean="0">
                <a:latin typeface="Times New Roman" pitchFamily="18" charset="0"/>
                <a:cs typeface="Times New Roman" pitchFamily="18" charset="0"/>
              </a:rPr>
              <a:t>It can be</a:t>
            </a:r>
            <a:r>
              <a:rPr lang="en-US" baseline="0" dirty="0" smtClean="0">
                <a:latin typeface="Times New Roman" pitchFamily="18" charset="0"/>
                <a:cs typeface="Times New Roman" pitchFamily="18" charset="0"/>
              </a:rPr>
              <a:t> expressed either in verbal where the perpetrator makes comments against the sexuality of the victim. Sexual harassment can also be of a physical nature. The perpetrator touches the victim inappropriately. Written harassment is in the form of letters or emails that are offensive to the victim. </a:t>
            </a:r>
          </a:p>
          <a:p>
            <a:r>
              <a:rPr lang="en-US" baseline="0" dirty="0" smtClean="0">
                <a:latin typeface="Times New Roman" pitchFamily="18" charset="0"/>
                <a:cs typeface="Times New Roman" pitchFamily="18" charset="0"/>
              </a:rPr>
              <a:t>	In the workplace, there should be policies in place that deal with sexual harassment (</a:t>
            </a:r>
            <a:r>
              <a:rPr lang="en-US" sz="1200" dirty="0" smtClean="0">
                <a:latin typeface="Times New Roman" pitchFamily="18" charset="0"/>
                <a:cs typeface="Times New Roman" pitchFamily="18" charset="0"/>
              </a:rPr>
              <a:t>Lewis, 2001</a:t>
            </a:r>
            <a:r>
              <a:rPr lang="en-US" baseline="0" dirty="0" smtClean="0">
                <a:latin typeface="Times New Roman" pitchFamily="18" charset="0"/>
                <a:cs typeface="Times New Roman" pitchFamily="18" charset="0"/>
              </a:rPr>
              <a:t>). This is because acts of sexual harassment will reduce the productivity of the victims and thus they will not be able to meet their job objectives.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2B8E7BF-3913-4E1F-BE1E-8DF9BD13B6AB}"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	The characteristics of sexual harassment are objective in nature (</a:t>
            </a:r>
            <a:r>
              <a:rPr lang="en-US" sz="1200" dirty="0" smtClean="0">
                <a:latin typeface="Times New Roman" pitchFamily="18" charset="0"/>
                <a:cs typeface="Times New Roman" pitchFamily="18" charset="0"/>
              </a:rPr>
              <a:t>Lewis, 2001</a:t>
            </a:r>
            <a:r>
              <a:rPr lang="en-US" dirty="0" smtClean="0">
                <a:latin typeface="Times New Roman" pitchFamily="18" charset="0"/>
                <a:cs typeface="Times New Roman" pitchFamily="18" charset="0"/>
              </a:rPr>
              <a:t>). This means that they are subject to argument. When it comes to unwelcome characteristic, the</a:t>
            </a:r>
            <a:r>
              <a:rPr lang="en-US" baseline="0" dirty="0" smtClean="0">
                <a:latin typeface="Times New Roman" pitchFamily="18" charset="0"/>
                <a:cs typeface="Times New Roman" pitchFamily="18" charset="0"/>
              </a:rPr>
              <a:t> focus is on how the behavior is perceived by the victim and not the intention of the perpetrator. Offensive characteristic is subject to third parties. This means that other non interested parties should view the behavior as offensive. </a:t>
            </a:r>
          </a:p>
          <a:p>
            <a:r>
              <a:rPr lang="en-US" baseline="0" dirty="0" smtClean="0">
                <a:latin typeface="Times New Roman" pitchFamily="18" charset="0"/>
                <a:cs typeface="Times New Roman" pitchFamily="18" charset="0"/>
              </a:rPr>
              <a:t>	Repeated characteristic of sexual harassment means that the behavior should occur a number of times before it is considered harassment to the victim.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2B8E7BF-3913-4E1F-BE1E-8DF9BD13B6AB}"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	Sexual harassment claims</a:t>
            </a:r>
            <a:r>
              <a:rPr lang="en-US" baseline="0" dirty="0" smtClean="0">
                <a:latin typeface="Times New Roman" pitchFamily="18" charset="0"/>
                <a:cs typeface="Times New Roman" pitchFamily="18" charset="0"/>
              </a:rPr>
              <a:t> are very sensitive. John Hopkins having had many cases of sexual harassments, has put policies for dealing with any reports. Once a claim is reported, the hospital has to investigate it  before taking the necessary actions.  There are administrative personnel who deal with the cases and decide the right penalty. </a:t>
            </a:r>
          </a:p>
          <a:p>
            <a:r>
              <a:rPr lang="en-US" baseline="0" dirty="0" smtClean="0">
                <a:latin typeface="Times New Roman" pitchFamily="18" charset="0"/>
                <a:cs typeface="Times New Roman" pitchFamily="18" charset="0"/>
              </a:rPr>
              <a:t>	If a case is not resolved, the victim can report the employee or the organization to the courts. The courts can fine the organization for non compliance to the sexual harassment law or the perpetrator for causing harm to the victim.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2B8E7BF-3913-4E1F-BE1E-8DF9BD13B6AB}"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	When the sexual harassment claims increase for</a:t>
            </a:r>
            <a:r>
              <a:rPr lang="en-US" baseline="0" dirty="0" smtClean="0">
                <a:latin typeface="Times New Roman" pitchFamily="18" charset="0"/>
                <a:cs typeface="Times New Roman" pitchFamily="18" charset="0"/>
              </a:rPr>
              <a:t> John Hopkins, the hospital will face the following consequences. There will be increased absenteeism from work. This is because the victims are not comfortable with the working environment. Their morale will also be decreased and thus their productivity will be reduced. </a:t>
            </a:r>
          </a:p>
          <a:p>
            <a:r>
              <a:rPr lang="en-US" baseline="0" dirty="0" smtClean="0">
                <a:latin typeface="Times New Roman" pitchFamily="18" charset="0"/>
                <a:cs typeface="Times New Roman" pitchFamily="18" charset="0"/>
              </a:rPr>
              <a:t>	The more instances of sexual harassment reported the more money the hospital will have to spend paying claims for sexual harassment (</a:t>
            </a:r>
            <a:r>
              <a:rPr lang="en-US" sz="1200" dirty="0" smtClean="0">
                <a:latin typeface="Times New Roman" pitchFamily="18" charset="0"/>
                <a:cs typeface="Times New Roman" pitchFamily="18" charset="0"/>
              </a:rPr>
              <a:t>John Hopkins Hospital </a:t>
            </a:r>
            <a:r>
              <a:rPr lang="en-US" baseline="0" dirty="0" smtClean="0">
                <a:latin typeface="Times New Roman" pitchFamily="18" charset="0"/>
                <a:cs typeface="Times New Roman" pitchFamily="18" charset="0"/>
              </a:rPr>
              <a:t>). This will increase the expenses for the hospital.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2B8E7BF-3913-4E1F-BE1E-8DF9BD13B6AB}"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	John Hopkins has complied with the sexual harassment law in several ways. After receiving many complaints</a:t>
            </a:r>
            <a:r>
              <a:rPr lang="en-US" baseline="0" dirty="0" smtClean="0">
                <a:latin typeface="Times New Roman" pitchFamily="18" charset="0"/>
                <a:cs typeface="Times New Roman" pitchFamily="18" charset="0"/>
              </a:rPr>
              <a:t> from the employees, the hospital has had to put up sexual harassment policy. This policy will ensure that there are guidelines to follow in case reports are made by victims. </a:t>
            </a:r>
          </a:p>
          <a:p>
            <a:r>
              <a:rPr lang="en-US" baseline="0" dirty="0" smtClean="0">
                <a:latin typeface="Times New Roman" pitchFamily="18" charset="0"/>
                <a:cs typeface="Times New Roman" pitchFamily="18" charset="0"/>
              </a:rPr>
              <a:t>	The hospital has also put up training forums for its employees. These forums provide exposure to the employees on behavior that is considered harassment (</a:t>
            </a:r>
            <a:r>
              <a:rPr lang="en-US" sz="1200" dirty="0" smtClean="0">
                <a:latin typeface="Times New Roman" pitchFamily="18" charset="0"/>
                <a:cs typeface="Times New Roman" pitchFamily="18" charset="0"/>
              </a:rPr>
              <a:t>John Hopkins Hospital</a:t>
            </a:r>
            <a:r>
              <a:rPr lang="en-US" baseline="0" dirty="0" smtClean="0">
                <a:latin typeface="Times New Roman" pitchFamily="18" charset="0"/>
                <a:cs typeface="Times New Roman" pitchFamily="18" charset="0"/>
              </a:rPr>
              <a:t>). The training is also geared to educate the employees on the procedure to reporting cases and the consequences of sexual harassment.  </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	John</a:t>
            </a:r>
            <a:r>
              <a:rPr lang="en-US" baseline="0" dirty="0" smtClean="0">
                <a:latin typeface="Times New Roman" pitchFamily="18" charset="0"/>
                <a:cs typeface="Times New Roman" pitchFamily="18" charset="0"/>
              </a:rPr>
              <a:t> Hopkins provides counseling for both the perpetrators of sexual harassment and the victims. The victims are so as to give them a filing of self worth and confidence. It helps them recover from the humiliation. On the side of the perpetrator, counseling is meant to enable the them come into terms with their mistakes. It show them how their actions have affected the victim. The counseling has a focus of achieving change and thus preventing any future claims.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2B8E7BF-3913-4E1F-BE1E-8DF9BD13B6AB}"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	Training on</a:t>
            </a:r>
            <a:r>
              <a:rPr lang="en-US" baseline="0" dirty="0" smtClean="0">
                <a:latin typeface="Times New Roman" pitchFamily="18" charset="0"/>
                <a:cs typeface="Times New Roman" pitchFamily="18" charset="0"/>
              </a:rPr>
              <a:t> sexual harassment is necessary in the sexual harassment policy. This will educate the employees on ways in which they can detect and report sexual harassment. </a:t>
            </a:r>
            <a:r>
              <a:rPr lang="en-US" dirty="0" smtClean="0">
                <a:latin typeface="Times New Roman" pitchFamily="18" charset="0"/>
                <a:cs typeface="Times New Roman" pitchFamily="18" charset="0"/>
              </a:rPr>
              <a:t>The sexual harassment law of John Hopkins Hospital should</a:t>
            </a:r>
            <a:r>
              <a:rPr lang="en-US" baseline="0" dirty="0" smtClean="0">
                <a:latin typeface="Times New Roman" pitchFamily="18" charset="0"/>
                <a:cs typeface="Times New Roman" pitchFamily="18" charset="0"/>
              </a:rPr>
              <a:t> include a comprehensive reporting element. This will ensure that the victims will know the exact procedure to follow in case they have been sexually assaulted.   </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	John Hopkins Hospital</a:t>
            </a:r>
            <a:r>
              <a:rPr lang="en-US" baseline="0" dirty="0" smtClean="0">
                <a:latin typeface="Times New Roman" pitchFamily="18" charset="0"/>
                <a:cs typeface="Times New Roman" pitchFamily="18" charset="0"/>
              </a:rPr>
              <a:t> should ensure that the barriers to reporting on cases of harassment are minimal. The chain of reporting should be friendly to the employees so as to promote them to come forward. For perpetrators to take the sexual harassment policy serious, the hospital should lay out penalties for non compliance to the policy.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2B8E7BF-3913-4E1F-BE1E-8DF9BD13B6AB}"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	There are several penalties that the John Hopkins Hospital has put in place in their sexual harassment policy to deal with the acts. The penalties are broadly classified as disciplinary or monetary. Monetary fines are applied where the perpetrator causes financial harm to the victim. </a:t>
            </a:r>
          </a:p>
          <a:p>
            <a:r>
              <a:rPr lang="en-US" dirty="0" smtClean="0">
                <a:latin typeface="Times New Roman" pitchFamily="18" charset="0"/>
                <a:cs typeface="Times New Roman" pitchFamily="18" charset="0"/>
              </a:rPr>
              <a:t>	Disciplinary</a:t>
            </a:r>
            <a:r>
              <a:rPr lang="en-US" baseline="0" dirty="0" smtClean="0">
                <a:latin typeface="Times New Roman" pitchFamily="18" charset="0"/>
                <a:cs typeface="Times New Roman" pitchFamily="18" charset="0"/>
              </a:rPr>
              <a:t> penalties are many. They can include suspension from work, transfer to another branch of the hospital, demotion, strict warnings and counseling. These penalties are enacted so to prevent any sexual harassment future claims from occurring.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2B8E7BF-3913-4E1F-BE1E-8DF9BD13B6AB}"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2B8E7BF-3913-4E1F-BE1E-8DF9BD13B6AB}"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3/30/2017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3/30/2017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hopkinsmedicine.org/news/publications/dome/dome_february_2013/preventing_sexual_harassment_in_the_workplac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8"/>
            <a:ext cx="7406640" cy="5736102"/>
          </a:xfrm>
        </p:spPr>
        <p:txBody>
          <a:bodyPr>
            <a:normAutofit fontScale="90000"/>
          </a:bodyPr>
          <a:lstStyle/>
          <a:p>
            <a:pPr algn="ctr">
              <a:lnSpc>
                <a:spcPct val="200000"/>
              </a:lnSpc>
            </a:pPr>
            <a:r>
              <a:rPr lang="en-US" sz="4000" dirty="0" smtClean="0">
                <a:solidFill>
                  <a:schemeClr val="tx1"/>
                </a:solidFill>
                <a:latin typeface="Times New Roman" pitchFamily="18" charset="0"/>
                <a:cs typeface="Times New Roman" pitchFamily="18" charset="0"/>
              </a:rPr>
              <a:t>Sexual harassment law</a:t>
            </a:r>
            <a:br>
              <a:rPr lang="en-US" sz="4000" dirty="0" smtClean="0">
                <a:solidFill>
                  <a:schemeClr val="tx1"/>
                </a:solidFill>
                <a:latin typeface="Times New Roman" pitchFamily="18" charset="0"/>
                <a:cs typeface="Times New Roman" pitchFamily="18" charset="0"/>
              </a:rPr>
            </a:br>
            <a:r>
              <a:rPr lang="en-US" sz="4000" dirty="0" smtClean="0">
                <a:solidFill>
                  <a:schemeClr val="tx1"/>
                </a:solidFill>
                <a:latin typeface="Times New Roman" pitchFamily="18" charset="0"/>
                <a:cs typeface="Times New Roman" pitchFamily="18" charset="0"/>
              </a:rPr>
              <a:t>Case study of John Hopkins Hospital</a:t>
            </a:r>
            <a:br>
              <a:rPr lang="en-US" sz="4000" dirty="0" smtClean="0">
                <a:solidFill>
                  <a:schemeClr val="tx1"/>
                </a:solidFill>
                <a:latin typeface="Times New Roman" pitchFamily="18" charset="0"/>
                <a:cs typeface="Times New Roman" pitchFamily="18" charset="0"/>
              </a:rPr>
            </a:br>
            <a:r>
              <a:rPr lang="en-US" sz="4000" dirty="0" smtClean="0">
                <a:solidFill>
                  <a:schemeClr val="tx1"/>
                </a:solidFill>
                <a:latin typeface="Times New Roman" pitchFamily="18" charset="0"/>
                <a:cs typeface="Times New Roman" pitchFamily="18" charset="0"/>
              </a:rPr>
              <a:t>Name</a:t>
            </a:r>
            <a:br>
              <a:rPr lang="en-US" sz="4000" dirty="0" smtClean="0">
                <a:solidFill>
                  <a:schemeClr val="tx1"/>
                </a:solidFill>
                <a:latin typeface="Times New Roman" pitchFamily="18" charset="0"/>
                <a:cs typeface="Times New Roman" pitchFamily="18" charset="0"/>
              </a:rPr>
            </a:br>
            <a:r>
              <a:rPr lang="en-US" sz="4000" dirty="0" smtClean="0">
                <a:solidFill>
                  <a:schemeClr val="tx1"/>
                </a:solidFill>
                <a:latin typeface="Times New Roman" pitchFamily="18" charset="0"/>
                <a:cs typeface="Times New Roman" pitchFamily="18" charset="0"/>
              </a:rPr>
              <a:t>Institution</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chemeClr val="tx1"/>
                </a:solidFill>
                <a:latin typeface="Times New Roman" pitchFamily="18" charset="0"/>
                <a:cs typeface="Times New Roman" pitchFamily="18" charset="0"/>
              </a:rPr>
              <a:t>Introduction</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nSpc>
                <a:spcPct val="200000"/>
              </a:lnSpc>
              <a:buNone/>
            </a:pPr>
            <a:r>
              <a:rPr lang="en-US" sz="2600" dirty="0" smtClean="0">
                <a:latin typeface="Times New Roman" pitchFamily="18" charset="0"/>
                <a:cs typeface="Times New Roman" pitchFamily="18" charset="0"/>
              </a:rPr>
              <a:t>		John Hopkins hospital is an organization operating in the healthcare industry. </a:t>
            </a:r>
          </a:p>
          <a:p>
            <a:pPr>
              <a:lnSpc>
                <a:spcPct val="200000"/>
              </a:lnSpc>
              <a:buNone/>
            </a:pPr>
            <a:r>
              <a:rPr lang="en-US" sz="2600" dirty="0" smtClean="0">
                <a:latin typeface="Times New Roman" pitchFamily="18" charset="0"/>
                <a:cs typeface="Times New Roman" pitchFamily="18" charset="0"/>
              </a:rPr>
              <a:t>		For its employees to work well and be productive the hospitals has implemented the sexual harassment law. This is after many cases of assault were reported. </a:t>
            </a: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chemeClr val="tx1"/>
                </a:solidFill>
                <a:latin typeface="Times New Roman" pitchFamily="18" charset="0"/>
                <a:cs typeface="Times New Roman" pitchFamily="18" charset="0"/>
              </a:rPr>
              <a:t>John Hopkins Hospital</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1435608" y="1295400"/>
            <a:ext cx="7498080" cy="4953000"/>
          </a:xfrm>
        </p:spPr>
        <p:txBody>
          <a:bodyPr>
            <a:normAutofit/>
          </a:bodyPr>
          <a:lstStyle/>
          <a:p>
            <a:pPr>
              <a:lnSpc>
                <a:spcPct val="200000"/>
              </a:lnSpc>
            </a:pPr>
            <a:r>
              <a:rPr lang="en-US" sz="2600" dirty="0" smtClean="0">
                <a:latin typeface="Times New Roman" pitchFamily="18" charset="0"/>
                <a:cs typeface="Times New Roman" pitchFamily="18" charset="0"/>
              </a:rPr>
              <a:t>Introduction </a:t>
            </a:r>
          </a:p>
          <a:p>
            <a:pPr>
              <a:lnSpc>
                <a:spcPct val="200000"/>
              </a:lnSpc>
            </a:pPr>
            <a:r>
              <a:rPr lang="en-US" sz="2600" dirty="0" smtClean="0">
                <a:latin typeface="Times New Roman" pitchFamily="18" charset="0"/>
                <a:cs typeface="Times New Roman" pitchFamily="18" charset="0"/>
              </a:rPr>
              <a:t>Areas of focus</a:t>
            </a:r>
          </a:p>
          <a:p>
            <a:pPr>
              <a:lnSpc>
                <a:spcPct val="200000"/>
              </a:lnSpc>
            </a:pPr>
            <a:r>
              <a:rPr lang="en-US" sz="2600" dirty="0" smtClean="0">
                <a:latin typeface="Times New Roman" pitchFamily="18" charset="0"/>
                <a:cs typeface="Times New Roman" pitchFamily="18" charset="0"/>
              </a:rPr>
              <a:t>Mission of the hospital as related to employees</a:t>
            </a:r>
          </a:p>
          <a:p>
            <a:pPr>
              <a:lnSpc>
                <a:spcPct val="200000"/>
              </a:lnSpc>
              <a:buNone/>
            </a:pP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0"/>
            <a:ext cx="7498080" cy="1143000"/>
          </a:xfrm>
        </p:spPr>
        <p:txBody>
          <a:bodyPr>
            <a:normAutofit/>
          </a:bodyPr>
          <a:lstStyle/>
          <a:p>
            <a:pPr algn="ctr"/>
            <a:r>
              <a:rPr lang="en-US" sz="4000" b="1" dirty="0" smtClean="0">
                <a:solidFill>
                  <a:schemeClr val="tx1"/>
                </a:solidFill>
                <a:latin typeface="Times New Roman" pitchFamily="18" charset="0"/>
                <a:cs typeface="Times New Roman" pitchFamily="18" charset="0"/>
              </a:rPr>
              <a:t>Sexual harassment law</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1143000" y="990600"/>
            <a:ext cx="7790688" cy="5867400"/>
          </a:xfrm>
        </p:spPr>
        <p:txBody>
          <a:bodyPr>
            <a:normAutofit/>
          </a:bodyPr>
          <a:lstStyle/>
          <a:p>
            <a:pPr>
              <a:lnSpc>
                <a:spcPct val="200000"/>
              </a:lnSpc>
              <a:buNone/>
            </a:pPr>
            <a:r>
              <a:rPr lang="en-US" sz="26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Sexual harassment can be expressed in two major ways;</a:t>
            </a:r>
          </a:p>
          <a:p>
            <a:pPr lvl="2">
              <a:lnSpc>
                <a:spcPct val="200000"/>
              </a:lnSpc>
              <a:buClr>
                <a:srgbClr val="0070C0"/>
              </a:buClr>
            </a:pPr>
            <a:r>
              <a:rPr lang="en-US" sz="2800" dirty="0" smtClean="0">
                <a:latin typeface="Times New Roman" pitchFamily="18" charset="0"/>
                <a:cs typeface="Times New Roman" pitchFamily="18" charset="0"/>
              </a:rPr>
              <a:t>Verbal</a:t>
            </a:r>
          </a:p>
          <a:p>
            <a:pPr lvl="2">
              <a:lnSpc>
                <a:spcPct val="200000"/>
              </a:lnSpc>
              <a:buClr>
                <a:srgbClr val="0070C0"/>
              </a:buClr>
            </a:pPr>
            <a:r>
              <a:rPr lang="en-US" sz="2800" dirty="0" smtClean="0">
                <a:latin typeface="Times New Roman" pitchFamily="18" charset="0"/>
                <a:cs typeface="Times New Roman" pitchFamily="18" charset="0"/>
              </a:rPr>
              <a:t>Physical </a:t>
            </a:r>
          </a:p>
          <a:p>
            <a:pPr lvl="2">
              <a:lnSpc>
                <a:spcPct val="200000"/>
              </a:lnSpc>
              <a:buClr>
                <a:srgbClr val="0070C0"/>
              </a:buClr>
            </a:pPr>
            <a:r>
              <a:rPr lang="en-US" sz="2800" dirty="0" smtClean="0">
                <a:latin typeface="Times New Roman" pitchFamily="18" charset="0"/>
                <a:cs typeface="Times New Roman" pitchFamily="18" charset="0"/>
              </a:rPr>
              <a:t>Written</a:t>
            </a: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smtClean="0">
                <a:latin typeface="Times New Roman" pitchFamily="18" charset="0"/>
                <a:cs typeface="Times New Roman" pitchFamily="18" charset="0"/>
              </a:rPr>
              <a:t>Characteristics of sexual harassment</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2600" dirty="0" smtClean="0">
                <a:latin typeface="Times New Roman" pitchFamily="18" charset="0"/>
                <a:cs typeface="Times New Roman" pitchFamily="18" charset="0"/>
              </a:rPr>
              <a:t>Unwelcome behavior</a:t>
            </a:r>
          </a:p>
          <a:p>
            <a:pPr>
              <a:lnSpc>
                <a:spcPct val="200000"/>
              </a:lnSpc>
            </a:pPr>
            <a:r>
              <a:rPr lang="en-US" sz="2600" dirty="0" smtClean="0">
                <a:latin typeface="Times New Roman" pitchFamily="18" charset="0"/>
                <a:cs typeface="Times New Roman" pitchFamily="18" charset="0"/>
              </a:rPr>
              <a:t>Repeated </a:t>
            </a:r>
          </a:p>
          <a:p>
            <a:pPr>
              <a:lnSpc>
                <a:spcPct val="200000"/>
              </a:lnSpc>
            </a:pPr>
            <a:r>
              <a:rPr lang="en-US" sz="2600" dirty="0" smtClean="0">
                <a:latin typeface="Times New Roman" pitchFamily="18" charset="0"/>
                <a:cs typeface="Times New Roman" pitchFamily="18" charset="0"/>
              </a:rPr>
              <a:t>Offensive </a:t>
            </a: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smtClean="0">
                <a:solidFill>
                  <a:schemeClr val="tx1"/>
                </a:solidFill>
                <a:latin typeface="Times New Roman" pitchFamily="18" charset="0"/>
                <a:cs typeface="Times New Roman" pitchFamily="18" charset="0"/>
              </a:rPr>
              <a:t>Bodies concerned with the sexual harassment law</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buNone/>
            </a:pPr>
            <a:r>
              <a:rPr lang="en-US" sz="2600" dirty="0" smtClean="0">
                <a:latin typeface="Times New Roman" pitchFamily="18" charset="0"/>
                <a:cs typeface="Times New Roman" pitchFamily="18" charset="0"/>
              </a:rPr>
              <a:t>		Sexual harassment claims are very serious. They cause emotional an distress to the victims for this reason they must be dealt with. </a:t>
            </a:r>
          </a:p>
          <a:p>
            <a:pPr>
              <a:lnSpc>
                <a:spcPct val="200000"/>
              </a:lnSpc>
            </a:pPr>
            <a:r>
              <a:rPr lang="en-US" sz="2600" dirty="0" smtClean="0">
                <a:latin typeface="Times New Roman" pitchFamily="18" charset="0"/>
                <a:cs typeface="Times New Roman" pitchFamily="18" charset="0"/>
              </a:rPr>
              <a:t>Courts</a:t>
            </a:r>
          </a:p>
          <a:p>
            <a:pPr>
              <a:lnSpc>
                <a:spcPct val="200000"/>
              </a:lnSpc>
            </a:pPr>
            <a:r>
              <a:rPr lang="en-US" sz="2600" dirty="0" smtClean="0">
                <a:latin typeface="Times New Roman" pitchFamily="18" charset="0"/>
                <a:cs typeface="Times New Roman" pitchFamily="18" charset="0"/>
              </a:rPr>
              <a:t>Hospital administration</a:t>
            </a: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0"/>
            <a:ext cx="7498080" cy="1676400"/>
          </a:xfrm>
        </p:spPr>
        <p:txBody>
          <a:bodyPr>
            <a:noAutofit/>
          </a:bodyPr>
          <a:lstStyle/>
          <a:p>
            <a:pPr algn="ctr"/>
            <a:r>
              <a:rPr lang="en-US" sz="4000" b="1" dirty="0" smtClean="0">
                <a:solidFill>
                  <a:schemeClr val="tx1"/>
                </a:solidFill>
                <a:latin typeface="Times New Roman" pitchFamily="18" charset="0"/>
                <a:cs typeface="Times New Roman" pitchFamily="18" charset="0"/>
              </a:rPr>
              <a:t>Consequences of sexual harassment to John Hopkins hospital</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990600" y="1828800"/>
            <a:ext cx="7943088" cy="5029200"/>
          </a:xfrm>
        </p:spPr>
        <p:txBody>
          <a:bodyPr>
            <a:normAutofit/>
          </a:bodyPr>
          <a:lstStyle/>
          <a:p>
            <a:pPr>
              <a:lnSpc>
                <a:spcPct val="200000"/>
              </a:lnSpc>
              <a:buNone/>
            </a:pPr>
            <a:r>
              <a:rPr lang="en-US" sz="2600" dirty="0" smtClean="0">
                <a:latin typeface="Times New Roman" pitchFamily="18" charset="0"/>
                <a:cs typeface="Times New Roman" pitchFamily="18" charset="0"/>
              </a:rPr>
              <a:t>Sexual harassment could result in the following consequences for John Hopkins hospital;</a:t>
            </a:r>
          </a:p>
          <a:p>
            <a:pPr lvl="2">
              <a:lnSpc>
                <a:spcPct val="200000"/>
              </a:lnSpc>
              <a:buClr>
                <a:srgbClr val="0070C0"/>
              </a:buClr>
            </a:pPr>
            <a:r>
              <a:rPr lang="en-US" sz="2600" dirty="0" smtClean="0">
                <a:latin typeface="Times New Roman" pitchFamily="18" charset="0"/>
                <a:cs typeface="Times New Roman" pitchFamily="18" charset="0"/>
              </a:rPr>
              <a:t>Increased absenteeism</a:t>
            </a:r>
          </a:p>
          <a:p>
            <a:pPr lvl="2">
              <a:lnSpc>
                <a:spcPct val="200000"/>
              </a:lnSpc>
              <a:buClr>
                <a:srgbClr val="0070C0"/>
              </a:buClr>
            </a:pPr>
            <a:r>
              <a:rPr lang="en-US" sz="2600" dirty="0" smtClean="0">
                <a:latin typeface="Times New Roman" pitchFamily="18" charset="0"/>
                <a:cs typeface="Times New Roman" pitchFamily="18" charset="0"/>
              </a:rPr>
              <a:t>Low morale</a:t>
            </a:r>
          </a:p>
          <a:p>
            <a:pPr lvl="2">
              <a:lnSpc>
                <a:spcPct val="200000"/>
              </a:lnSpc>
              <a:buClr>
                <a:srgbClr val="0070C0"/>
              </a:buClr>
            </a:pPr>
            <a:r>
              <a:rPr lang="en-US" sz="2600" dirty="0" smtClean="0">
                <a:latin typeface="Times New Roman" pitchFamily="18" charset="0"/>
                <a:cs typeface="Times New Roman" pitchFamily="18" charset="0"/>
              </a:rPr>
              <a:t>Increased compensation </a:t>
            </a:r>
          </a:p>
          <a:p>
            <a:pPr>
              <a:lnSpc>
                <a:spcPct val="200000"/>
              </a:lnSpc>
              <a:buNone/>
            </a:pP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smtClean="0">
                <a:solidFill>
                  <a:schemeClr val="tx1"/>
                </a:solidFill>
                <a:latin typeface="Times New Roman" pitchFamily="18" charset="0"/>
                <a:cs typeface="Times New Roman" pitchFamily="18" charset="0"/>
              </a:rPr>
              <a:t>How John Hopkins hospital comply with sexual harassment law</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00000"/>
              </a:lnSpc>
              <a:buNone/>
            </a:pPr>
            <a:r>
              <a:rPr lang="en-US" sz="2600" dirty="0" smtClean="0">
                <a:latin typeface="Times New Roman" pitchFamily="18" charset="0"/>
                <a:cs typeface="Times New Roman" pitchFamily="18" charset="0"/>
              </a:rPr>
              <a:t>		There are several ways in which John Hopkins complies with sexual harassment law. </a:t>
            </a:r>
          </a:p>
          <a:p>
            <a:pPr lvl="2">
              <a:lnSpc>
                <a:spcPct val="200000"/>
              </a:lnSpc>
              <a:buClr>
                <a:srgbClr val="0070C0"/>
              </a:buClr>
            </a:pPr>
            <a:r>
              <a:rPr lang="en-US" sz="2600" dirty="0" smtClean="0">
                <a:latin typeface="Times New Roman" pitchFamily="18" charset="0"/>
                <a:cs typeface="Times New Roman" pitchFamily="18" charset="0"/>
              </a:rPr>
              <a:t>Enactment of sexual harassment policy</a:t>
            </a:r>
          </a:p>
          <a:p>
            <a:pPr lvl="2">
              <a:lnSpc>
                <a:spcPct val="200000"/>
              </a:lnSpc>
              <a:buClr>
                <a:srgbClr val="0070C0"/>
              </a:buClr>
            </a:pPr>
            <a:r>
              <a:rPr lang="en-US" sz="2600" dirty="0" smtClean="0">
                <a:latin typeface="Times New Roman" pitchFamily="18" charset="0"/>
                <a:cs typeface="Times New Roman" pitchFamily="18" charset="0"/>
              </a:rPr>
              <a:t>Training forums</a:t>
            </a:r>
          </a:p>
          <a:p>
            <a:pPr lvl="2">
              <a:lnSpc>
                <a:spcPct val="200000"/>
              </a:lnSpc>
              <a:buClr>
                <a:srgbClr val="0070C0"/>
              </a:buClr>
            </a:pPr>
            <a:r>
              <a:rPr lang="en-US" sz="2600" dirty="0" smtClean="0">
                <a:latin typeface="Times New Roman" pitchFamily="18" charset="0"/>
                <a:cs typeface="Times New Roman" pitchFamily="18" charset="0"/>
              </a:rPr>
              <a:t>Counseling </a:t>
            </a:r>
          </a:p>
          <a:p>
            <a:pPr>
              <a:lnSpc>
                <a:spcPct val="200000"/>
              </a:lnSpc>
              <a:buNone/>
            </a:pPr>
            <a:r>
              <a:rPr lang="en-US" sz="2600" dirty="0" smtClean="0">
                <a:latin typeface="Times New Roman" pitchFamily="18" charset="0"/>
                <a:cs typeface="Times New Roman" pitchFamily="18" charset="0"/>
              </a:rPr>
              <a:t> </a:t>
            </a: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143000"/>
          </a:xfrm>
        </p:spPr>
        <p:txBody>
          <a:bodyPr>
            <a:normAutofit fontScale="90000"/>
          </a:bodyPr>
          <a:lstStyle/>
          <a:p>
            <a:pPr algn="ctr"/>
            <a:r>
              <a:rPr lang="en-US" sz="4000" b="1" dirty="0" smtClean="0">
                <a:latin typeface="Times New Roman" pitchFamily="18" charset="0"/>
                <a:cs typeface="Times New Roman" pitchFamily="18" charset="0"/>
              </a:rPr>
              <a:t>Attributes of the Policy for sexual harassment in John Hopkins Hospital</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1066800" y="1447800"/>
            <a:ext cx="7866888" cy="5410200"/>
          </a:xfrm>
        </p:spPr>
        <p:txBody>
          <a:bodyPr>
            <a:normAutofit/>
          </a:bodyPr>
          <a:lstStyle/>
          <a:p>
            <a:pPr>
              <a:lnSpc>
                <a:spcPct val="200000"/>
              </a:lnSpc>
              <a:buNone/>
            </a:pPr>
            <a:r>
              <a:rPr lang="en-US" sz="2600" dirty="0" smtClean="0">
                <a:latin typeface="Times New Roman" pitchFamily="18" charset="0"/>
                <a:cs typeface="Times New Roman" pitchFamily="18" charset="0"/>
              </a:rPr>
              <a:t>		The sexual harassment policy for John Hopkins should have several attributes that make is practical; </a:t>
            </a:r>
          </a:p>
          <a:p>
            <a:pPr lvl="2">
              <a:lnSpc>
                <a:spcPct val="200000"/>
              </a:lnSpc>
              <a:buClr>
                <a:srgbClr val="0070C0"/>
              </a:buClr>
            </a:pPr>
            <a:r>
              <a:rPr lang="en-US" sz="2600" dirty="0" smtClean="0">
                <a:latin typeface="Times New Roman" pitchFamily="18" charset="0"/>
                <a:cs typeface="Times New Roman" pitchFamily="18" charset="0"/>
              </a:rPr>
              <a:t>Reporting</a:t>
            </a:r>
          </a:p>
          <a:p>
            <a:pPr lvl="2">
              <a:lnSpc>
                <a:spcPct val="200000"/>
              </a:lnSpc>
              <a:buClr>
                <a:srgbClr val="0070C0"/>
              </a:buClr>
            </a:pPr>
            <a:r>
              <a:rPr lang="en-US" sz="2600" dirty="0" smtClean="0">
                <a:latin typeface="Times New Roman" pitchFamily="18" charset="0"/>
                <a:cs typeface="Times New Roman" pitchFamily="18" charset="0"/>
              </a:rPr>
              <a:t>Training</a:t>
            </a:r>
          </a:p>
          <a:p>
            <a:pPr lvl="2">
              <a:lnSpc>
                <a:spcPct val="200000"/>
              </a:lnSpc>
              <a:buClr>
                <a:srgbClr val="0070C0"/>
              </a:buClr>
            </a:pPr>
            <a:r>
              <a:rPr lang="en-US" sz="2600" dirty="0" smtClean="0">
                <a:latin typeface="Times New Roman" pitchFamily="18" charset="0"/>
                <a:cs typeface="Times New Roman" pitchFamily="18" charset="0"/>
              </a:rPr>
              <a:t>Minimize barriers</a:t>
            </a:r>
          </a:p>
          <a:p>
            <a:pPr lvl="2">
              <a:lnSpc>
                <a:spcPct val="200000"/>
              </a:lnSpc>
              <a:buClr>
                <a:srgbClr val="0070C0"/>
              </a:buClr>
            </a:pPr>
            <a:r>
              <a:rPr lang="en-US" sz="2600" dirty="0" smtClean="0">
                <a:latin typeface="Times New Roman" pitchFamily="18" charset="0"/>
                <a:cs typeface="Times New Roman" pitchFamily="18" charset="0"/>
              </a:rPr>
              <a:t>Punishment for the executor </a:t>
            </a:r>
          </a:p>
          <a:p>
            <a:pPr>
              <a:lnSpc>
                <a:spcPct val="200000"/>
              </a:lnSpc>
              <a:buNone/>
            </a:pP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chemeClr val="tx1"/>
                </a:solidFill>
                <a:latin typeface="Times New Roman" pitchFamily="18" charset="0"/>
                <a:cs typeface="Times New Roman" pitchFamily="18" charset="0"/>
              </a:rPr>
              <a:t>Penalties for noncompliance</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1435608" y="1524000"/>
            <a:ext cx="7498080" cy="5334000"/>
          </a:xfrm>
        </p:spPr>
        <p:txBody>
          <a:bodyPr>
            <a:noAutofit/>
          </a:bodyPr>
          <a:lstStyle/>
          <a:p>
            <a:pPr>
              <a:lnSpc>
                <a:spcPct val="200000"/>
              </a:lnSpc>
              <a:buNone/>
            </a:pPr>
            <a:r>
              <a:rPr lang="en-US" sz="2600" dirty="0" smtClean="0">
                <a:latin typeface="Times New Roman" pitchFamily="18" charset="0"/>
                <a:cs typeface="Times New Roman" pitchFamily="18" charset="0"/>
              </a:rPr>
              <a:t>		There are several penalties for lack of compliance to the sexual harassment law. These penalties are there so as to reduce the cases of the claims. </a:t>
            </a:r>
          </a:p>
          <a:p>
            <a:pPr lvl="2">
              <a:lnSpc>
                <a:spcPct val="200000"/>
              </a:lnSpc>
              <a:buClr>
                <a:srgbClr val="0070C0"/>
              </a:buClr>
            </a:pPr>
            <a:r>
              <a:rPr lang="en-US" sz="2600" dirty="0" smtClean="0">
                <a:latin typeface="Times New Roman" pitchFamily="18" charset="0"/>
                <a:cs typeface="Times New Roman" pitchFamily="18" charset="0"/>
              </a:rPr>
              <a:t>Disciplinary actions</a:t>
            </a:r>
          </a:p>
          <a:p>
            <a:pPr lvl="2">
              <a:lnSpc>
                <a:spcPct val="200000"/>
              </a:lnSpc>
              <a:buClr>
                <a:srgbClr val="0070C0"/>
              </a:buClr>
            </a:pPr>
            <a:r>
              <a:rPr lang="en-US" sz="2600" dirty="0" smtClean="0">
                <a:latin typeface="Times New Roman" pitchFamily="18" charset="0"/>
                <a:cs typeface="Times New Roman" pitchFamily="18" charset="0"/>
              </a:rPr>
              <a:t>Monetary fines</a:t>
            </a:r>
          </a:p>
          <a:p>
            <a:pPr>
              <a:lnSpc>
                <a:spcPct val="200000"/>
              </a:lnSpc>
              <a:buNone/>
            </a:pP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0"/>
            <a:ext cx="7498080" cy="1066800"/>
          </a:xfrm>
        </p:spPr>
        <p:txBody>
          <a:bodyPr/>
          <a:lstStyle/>
          <a:p>
            <a:pPr algn="ctr"/>
            <a:r>
              <a:rPr lang="en-US" sz="4000" b="1" dirty="0" smtClean="0">
                <a:solidFill>
                  <a:schemeClr val="tx1"/>
                </a:solidFill>
                <a:latin typeface="Times New Roman" pitchFamily="18" charset="0"/>
                <a:cs typeface="Times New Roman" pitchFamily="18" charset="0"/>
              </a:rPr>
              <a:t>Conclusion</a:t>
            </a:r>
            <a:r>
              <a:rPr lang="en-US" dirty="0" smtClean="0"/>
              <a:t> </a:t>
            </a:r>
            <a:endParaRPr lang="en-US" dirty="0"/>
          </a:p>
        </p:txBody>
      </p:sp>
      <p:sp>
        <p:nvSpPr>
          <p:cNvPr id="3" name="Content Placeholder 2"/>
          <p:cNvSpPr>
            <a:spLocks noGrp="1"/>
          </p:cNvSpPr>
          <p:nvPr>
            <p:ph idx="1"/>
          </p:nvPr>
        </p:nvSpPr>
        <p:spPr>
          <a:xfrm>
            <a:off x="1143000" y="914400"/>
            <a:ext cx="7790688" cy="5638800"/>
          </a:xfrm>
        </p:spPr>
        <p:txBody>
          <a:bodyPr>
            <a:normAutofit/>
          </a:bodyPr>
          <a:lstStyle/>
          <a:p>
            <a:pPr>
              <a:lnSpc>
                <a:spcPct val="200000"/>
              </a:lnSpc>
              <a:buNone/>
            </a:pPr>
            <a:r>
              <a:rPr lang="en-US" sz="2600" dirty="0" smtClean="0">
                <a:latin typeface="Times New Roman" pitchFamily="18" charset="0"/>
                <a:cs typeface="Times New Roman" pitchFamily="18" charset="0"/>
              </a:rPr>
              <a:t>		John Hopkins hospital does not tolerate sexual harassment. The hospitals has set up a policy to deal with sexual harassment claims. </a:t>
            </a:r>
          </a:p>
          <a:p>
            <a:pPr>
              <a:lnSpc>
                <a:spcPct val="200000"/>
              </a:lnSpc>
              <a:buNone/>
            </a:pP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	With a proper implemented policy, the hospital will have a conducive working environment for its employees.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0"/>
            <a:ext cx="7498080" cy="1219200"/>
          </a:xfrm>
        </p:spPr>
        <p:txBody>
          <a:bodyPr>
            <a:normAutofit/>
          </a:bodyPr>
          <a:lstStyle/>
          <a:p>
            <a:pPr algn="ctr"/>
            <a:r>
              <a:rPr lang="en-US" sz="4000" dirty="0" smtClean="0">
                <a:solidFill>
                  <a:schemeClr val="tx1"/>
                </a:solidFill>
                <a:latin typeface="Times New Roman" pitchFamily="18" charset="0"/>
                <a:cs typeface="Times New Roman" pitchFamily="18" charset="0"/>
              </a:rPr>
              <a:t>References</a:t>
            </a:r>
            <a:endParaRPr lang="en-US"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990600" y="1066800"/>
            <a:ext cx="7943088" cy="5791200"/>
          </a:xfrm>
        </p:spPr>
        <p:txBody>
          <a:bodyPr>
            <a:normAutofit lnSpcReduction="10000"/>
          </a:bodyPr>
          <a:lstStyle/>
          <a:p>
            <a:pPr>
              <a:lnSpc>
                <a:spcPct val="200000"/>
              </a:lnSpc>
              <a:buNone/>
            </a:pPr>
            <a:r>
              <a:rPr lang="en-US" sz="2600" dirty="0" smtClean="0">
                <a:latin typeface="Times New Roman" pitchFamily="18" charset="0"/>
                <a:cs typeface="Times New Roman" pitchFamily="18" charset="0"/>
              </a:rPr>
              <a:t>John Hopkins Hospital (</a:t>
            </a:r>
            <a:r>
              <a:rPr lang="en-US" sz="2600" dirty="0" err="1" smtClean="0">
                <a:latin typeface="Times New Roman" pitchFamily="18" charset="0"/>
                <a:cs typeface="Times New Roman" pitchFamily="18" charset="0"/>
              </a:rPr>
              <a:t>n.d</a:t>
            </a:r>
            <a:r>
              <a:rPr lang="en-US" sz="2600" dirty="0" smtClean="0">
                <a:latin typeface="Times New Roman" pitchFamily="18" charset="0"/>
                <a:cs typeface="Times New Roman" pitchFamily="18" charset="0"/>
              </a:rPr>
              <a:t>.). News and publications. </a:t>
            </a:r>
            <a:r>
              <a:rPr lang="en-US" sz="2600" dirty="0" smtClean="0">
                <a:latin typeface="Times New Roman" pitchFamily="18" charset="0"/>
                <a:cs typeface="Times New Roman" pitchFamily="18" charset="0"/>
                <a:hlinkClick r:id="rId3"/>
              </a:rPr>
              <a:t>http://www.hopkinsmedicine.org/news/publications/dome/dome_february_2013/preventing_sexual_harassment_in_the_workplace</a:t>
            </a:r>
            <a:endParaRPr lang="en-US" sz="2600" dirty="0" smtClean="0">
              <a:latin typeface="Times New Roman" pitchFamily="18" charset="0"/>
              <a:cs typeface="Times New Roman" pitchFamily="18" charset="0"/>
            </a:endParaRPr>
          </a:p>
          <a:p>
            <a:pPr>
              <a:lnSpc>
                <a:spcPct val="200000"/>
              </a:lnSpc>
              <a:buNone/>
            </a:pPr>
            <a:r>
              <a:rPr lang="en-US" sz="2800" dirty="0" smtClean="0">
                <a:latin typeface="Times New Roman" pitchFamily="18" charset="0"/>
                <a:cs typeface="Times New Roman" pitchFamily="18" charset="0"/>
              </a:rPr>
              <a:t>Lewis, J. V. (2001). </a:t>
            </a:r>
            <a:r>
              <a:rPr lang="en-US" sz="2800" i="1" dirty="0" smtClean="0">
                <a:latin typeface="Times New Roman" pitchFamily="18" charset="0"/>
                <a:cs typeface="Times New Roman" pitchFamily="18" charset="0"/>
              </a:rPr>
              <a:t>Sexual harassment: Issues and analyses</a:t>
            </a:r>
            <a:r>
              <a:rPr lang="en-US" sz="2800" dirty="0" smtClean="0">
                <a:latin typeface="Times New Roman" pitchFamily="18" charset="0"/>
                <a:cs typeface="Times New Roman" pitchFamily="18" charset="0"/>
              </a:rPr>
              <a:t>. Huntington, NY: Nova Science Publishers. </a:t>
            </a: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234</TotalTime>
  <Words>135</Words>
  <Application>Microsoft Office PowerPoint</Application>
  <PresentationFormat>On-screen Show (4:3)</PresentationFormat>
  <Paragraphs>74</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Solstice</vt:lpstr>
      <vt:lpstr>Sexual harassment law Case study of John Hopkins Hospital Name Institution </vt:lpstr>
      <vt:lpstr>Introduction</vt:lpstr>
      <vt:lpstr>John Hopkins Hospital</vt:lpstr>
      <vt:lpstr>Sexual harassment law</vt:lpstr>
      <vt:lpstr>Characteristics of sexual harassment</vt:lpstr>
      <vt:lpstr>Bodies concerned with the sexual harassment law</vt:lpstr>
      <vt:lpstr>Consequences of sexual harassment to John Hopkins hospital</vt:lpstr>
      <vt:lpstr>How John Hopkins hospital comply with sexual harassment law</vt:lpstr>
      <vt:lpstr>Attributes of the Policy for sexual harassment in John Hopkins Hospital</vt:lpstr>
      <vt:lpstr>Penalties for noncompliance</vt:lpstr>
      <vt:lpstr>Conclusion </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carolle</dc:creator>
  <cp:lastModifiedBy>Marl</cp:lastModifiedBy>
  <cp:revision>121</cp:revision>
  <dcterms:created xsi:type="dcterms:W3CDTF">2006-08-16T00:00:00Z</dcterms:created>
  <dcterms:modified xsi:type="dcterms:W3CDTF">2017-03-30T09:06:22Z</dcterms:modified>
</cp:coreProperties>
</file>