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30"/>
  </p:normalViewPr>
  <p:slideViewPr>
    <p:cSldViewPr snapToGrid="0" snapToObjects="1">
      <p:cViewPr varScale="1">
        <p:scale>
          <a:sx n="87" d="100"/>
          <a:sy n="87" d="100"/>
        </p:scale>
        <p:origin x="4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FD66D-F9FA-2341-A190-D5A61E33666C}" type="datetimeFigureOut">
              <a:rPr kumimoji="1" lang="zh-CN" altLang="en-US" smtClean="0"/>
              <a:t>16/9/20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ACB32-8AC1-C642-B25E-24450159535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01440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FD66D-F9FA-2341-A190-D5A61E33666C}" type="datetimeFigureOut">
              <a:rPr kumimoji="1" lang="zh-CN" altLang="en-US" smtClean="0"/>
              <a:t>16/9/20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ACB32-8AC1-C642-B25E-24450159535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24754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FD66D-F9FA-2341-A190-D5A61E33666C}" type="datetimeFigureOut">
              <a:rPr kumimoji="1" lang="zh-CN" altLang="en-US" smtClean="0"/>
              <a:t>16/9/20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ACB32-8AC1-C642-B25E-24450159535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93817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FD66D-F9FA-2341-A190-D5A61E33666C}" type="datetimeFigureOut">
              <a:rPr kumimoji="1" lang="zh-CN" altLang="en-US" smtClean="0"/>
              <a:t>16/9/20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ACB32-8AC1-C642-B25E-24450159535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47647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FD66D-F9FA-2341-A190-D5A61E33666C}" type="datetimeFigureOut">
              <a:rPr kumimoji="1" lang="zh-CN" altLang="en-US" smtClean="0"/>
              <a:t>16/9/20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ACB32-8AC1-C642-B25E-24450159535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1226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FD66D-F9FA-2341-A190-D5A61E33666C}" type="datetimeFigureOut">
              <a:rPr kumimoji="1" lang="zh-CN" altLang="en-US" smtClean="0"/>
              <a:t>16/9/20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ACB32-8AC1-C642-B25E-24450159535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06753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FD66D-F9FA-2341-A190-D5A61E33666C}" type="datetimeFigureOut">
              <a:rPr kumimoji="1" lang="zh-CN" altLang="en-US" smtClean="0"/>
              <a:t>16/9/20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ACB32-8AC1-C642-B25E-24450159535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5270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FD66D-F9FA-2341-A190-D5A61E33666C}" type="datetimeFigureOut">
              <a:rPr kumimoji="1" lang="zh-CN" altLang="en-US" smtClean="0"/>
              <a:t>16/9/20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ACB32-8AC1-C642-B25E-24450159535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23833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FD66D-F9FA-2341-A190-D5A61E33666C}" type="datetimeFigureOut">
              <a:rPr kumimoji="1" lang="zh-CN" altLang="en-US" smtClean="0"/>
              <a:t>16/9/20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ACB32-8AC1-C642-B25E-24450159535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58063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FD66D-F9FA-2341-A190-D5A61E33666C}" type="datetimeFigureOut">
              <a:rPr kumimoji="1" lang="zh-CN" altLang="en-US" smtClean="0"/>
              <a:t>16/9/20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ACB32-8AC1-C642-B25E-24450159535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21951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FD66D-F9FA-2341-A190-D5A61E33666C}" type="datetimeFigureOut">
              <a:rPr kumimoji="1" lang="zh-CN" altLang="en-US" smtClean="0"/>
              <a:t>16/9/20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ACB32-8AC1-C642-B25E-24450159535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66653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4FD66D-F9FA-2341-A190-D5A61E33666C}" type="datetimeFigureOut">
              <a:rPr kumimoji="1" lang="zh-CN" altLang="en-US" smtClean="0"/>
              <a:t>16/9/20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3ACB32-8AC1-C642-B25E-24450159535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77500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214438"/>
            <a:ext cx="9144000" cy="643859"/>
          </a:xfrm>
        </p:spPr>
        <p:txBody>
          <a:bodyPr>
            <a:normAutofit fontScale="90000"/>
          </a:bodyPr>
          <a:lstStyle/>
          <a:p>
            <a:r>
              <a:rPr lang="en-US" altLang="en-US" b="1" smtClean="0">
                <a:solidFill>
                  <a:schemeClr val="accent2"/>
                </a:solidFill>
              </a:rPr>
              <a:t>Five Elements of the Readiness for Change Message</a:t>
            </a:r>
            <a:endParaRPr kumimoji="1"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1858297"/>
            <a:ext cx="9144000" cy="3399503"/>
          </a:xfrm>
        </p:spPr>
        <p:txBody>
          <a:bodyPr/>
          <a:lstStyle/>
          <a:p>
            <a:r>
              <a:rPr lang="en-US" altLang="en-US" b="1" dirty="0" smtClean="0">
                <a:solidFill>
                  <a:schemeClr val="accent2"/>
                </a:solidFill>
              </a:rPr>
              <a:t>Discrepancy: Why change?</a:t>
            </a:r>
          </a:p>
          <a:p>
            <a:r>
              <a:rPr lang="en-US" altLang="en-US" b="1" dirty="0" smtClean="0">
                <a:solidFill>
                  <a:schemeClr val="accent2"/>
                </a:solidFill>
              </a:rPr>
              <a:t>Appropriateness: What Change?</a:t>
            </a:r>
          </a:p>
          <a:p>
            <a:r>
              <a:rPr lang="en-US" altLang="en-US" b="1" dirty="0" smtClean="0">
                <a:solidFill>
                  <a:schemeClr val="accent2"/>
                </a:solidFill>
              </a:rPr>
              <a:t>Efficacy: Able to change?</a:t>
            </a:r>
          </a:p>
          <a:p>
            <a:r>
              <a:rPr lang="en-US" altLang="en-US" b="1" dirty="0" smtClean="0">
                <a:solidFill>
                  <a:schemeClr val="accent2"/>
                </a:solidFill>
              </a:rPr>
              <a:t>Principal Support: Who supports Change?</a:t>
            </a:r>
          </a:p>
          <a:p>
            <a:r>
              <a:rPr lang="en-US" altLang="en-US" b="1" dirty="0" smtClean="0">
                <a:solidFill>
                  <a:schemeClr val="accent2"/>
                </a:solidFill>
              </a:rPr>
              <a:t>Valence: WIIFM/Us? </a:t>
            </a:r>
          </a:p>
          <a:p>
            <a:pPr lvl="1"/>
            <a:r>
              <a:rPr lang="en-US" altLang="en-US" b="1" dirty="0" smtClean="0">
                <a:solidFill>
                  <a:schemeClr val="accent2"/>
                </a:solidFill>
              </a:rPr>
              <a:t>Desired P</a:t>
            </a:r>
            <a:r>
              <a:rPr lang="en-US" altLang="en-US" b="1" dirty="0" smtClean="0">
                <a:solidFill>
                  <a:schemeClr val="accent2"/>
                </a:solidFill>
                <a:sym typeface="Wingdings" charset="2"/>
              </a:rPr>
              <a:t>O outcomes.</a:t>
            </a:r>
            <a:endParaRPr lang="en-US" altLang="en-US" b="1" dirty="0" smtClean="0">
              <a:solidFill>
                <a:schemeClr val="accent2"/>
              </a:solidFill>
            </a:endParaRP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2217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Change Message Strategies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</a:rPr>
              <a:t>Active Participation</a:t>
            </a:r>
          </a:p>
          <a:p>
            <a:r>
              <a:rPr lang="en-US" altLang="en-US" b="1" dirty="0">
                <a:solidFill>
                  <a:schemeClr val="accent2"/>
                </a:solidFill>
              </a:rPr>
              <a:t>Persuasive Communication</a:t>
            </a:r>
          </a:p>
          <a:p>
            <a:r>
              <a:rPr lang="en-US" altLang="en-US" b="1" dirty="0">
                <a:solidFill>
                  <a:schemeClr val="accent2"/>
                </a:solidFill>
              </a:rPr>
              <a:t>Mgt. of Internal/External Communications</a:t>
            </a:r>
          </a:p>
          <a:p>
            <a:r>
              <a:rPr lang="en-US" altLang="en-US" b="1" dirty="0">
                <a:solidFill>
                  <a:schemeClr val="accent2"/>
                </a:solidFill>
              </a:rPr>
              <a:t>Formalization Activities</a:t>
            </a:r>
          </a:p>
          <a:p>
            <a:r>
              <a:rPr lang="en-US" altLang="en-US" b="1" dirty="0">
                <a:solidFill>
                  <a:schemeClr val="accent2"/>
                </a:solidFill>
              </a:rPr>
              <a:t>Diffusion Practices</a:t>
            </a:r>
          </a:p>
          <a:p>
            <a:r>
              <a:rPr lang="en-US" altLang="en-US" b="1" dirty="0">
                <a:solidFill>
                  <a:schemeClr val="accent2"/>
                </a:solidFill>
              </a:rPr>
              <a:t>Rites and Ceremonies</a:t>
            </a:r>
          </a:p>
          <a:p>
            <a:r>
              <a:rPr lang="en-US" altLang="en-US" b="1" dirty="0">
                <a:solidFill>
                  <a:schemeClr val="accent2"/>
                </a:solidFill>
              </a:rPr>
              <a:t>Human Resource Practices</a:t>
            </a:r>
            <a:endParaRPr lang="en-US" altLang="en-US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946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94"/>
          <p:cNvSpPr>
            <a:spLocks noChangeArrowheads="1"/>
          </p:cNvSpPr>
          <p:nvPr/>
        </p:nvSpPr>
        <p:spPr bwMode="auto">
          <a:xfrm>
            <a:off x="3429000" y="1905000"/>
            <a:ext cx="4914900" cy="990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  <a:ea typeface="Times New Roman" charset="0"/>
                <a:cs typeface="Arial" charset="0"/>
              </a:rPr>
              <a:t>The Change Message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chemeClr val="accent2"/>
                </a:solidFill>
                <a:ea typeface="Times New Roman" charset="0"/>
                <a:cs typeface="Arial" charset="0"/>
              </a:rPr>
              <a:t>Discrepancy Appropriateness Efficacy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chemeClr val="accent2"/>
                </a:solidFill>
                <a:ea typeface="Times New Roman" charset="0"/>
                <a:cs typeface="Arial" charset="0"/>
              </a:rPr>
              <a:t>Principal Support Valence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  <a:ea typeface="Times New Roman" charset="0"/>
                <a:cs typeface="Arial" charset="0"/>
              </a:rPr>
              <a:t>	</a:t>
            </a:r>
          </a:p>
        </p:txBody>
      </p:sp>
      <p:sp>
        <p:nvSpPr>
          <p:cNvPr id="6146" name="Rectangle 87"/>
          <p:cNvSpPr>
            <a:spLocks noChangeArrowheads="1"/>
          </p:cNvSpPr>
          <p:nvPr/>
        </p:nvSpPr>
        <p:spPr bwMode="auto">
          <a:xfrm>
            <a:off x="2590800" y="3124200"/>
            <a:ext cx="2743200" cy="838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accent2"/>
                </a:solidFill>
                <a:ea typeface="Times New Roman" charset="0"/>
                <a:cs typeface="Arial" charset="0"/>
              </a:rPr>
              <a:t>Change Leader Attributes</a:t>
            </a:r>
          </a:p>
        </p:txBody>
      </p:sp>
      <p:sp>
        <p:nvSpPr>
          <p:cNvPr id="6147" name="Rectangle 86"/>
          <p:cNvSpPr>
            <a:spLocks noChangeArrowheads="1"/>
          </p:cNvSpPr>
          <p:nvPr/>
        </p:nvSpPr>
        <p:spPr bwMode="auto">
          <a:xfrm>
            <a:off x="6172200" y="3124200"/>
            <a:ext cx="3200400" cy="838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  <a:ea typeface="Times New Roman" charset="0"/>
                <a:cs typeface="Arial" charset="0"/>
              </a:rPr>
              <a:t>Organizational Member Attributes</a:t>
            </a:r>
          </a:p>
        </p:txBody>
      </p:sp>
      <p:sp>
        <p:nvSpPr>
          <p:cNvPr id="6148" name="Rectangle 106"/>
          <p:cNvSpPr>
            <a:spLocks noChangeArrowheads="1"/>
          </p:cNvSpPr>
          <p:nvPr/>
        </p:nvSpPr>
        <p:spPr bwMode="auto">
          <a:xfrm>
            <a:off x="1905000" y="4343400"/>
            <a:ext cx="8305800" cy="2286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accent2"/>
                </a:solidFill>
                <a:ea typeface="Times New Roman" charset="0"/>
                <a:cs typeface="Arial" charset="0"/>
              </a:rPr>
              <a:t>Change Strategies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>
              <a:solidFill>
                <a:schemeClr val="accent2"/>
              </a:solidFill>
              <a:ea typeface="Times New Roman" charset="0"/>
              <a:cs typeface="Arial" charset="0"/>
            </a:endParaRPr>
          </a:p>
        </p:txBody>
      </p:sp>
      <p:sp>
        <p:nvSpPr>
          <p:cNvPr id="6149" name="Rectangle 105"/>
          <p:cNvSpPr>
            <a:spLocks noChangeArrowheads="1"/>
          </p:cNvSpPr>
          <p:nvPr/>
        </p:nvSpPr>
        <p:spPr bwMode="auto">
          <a:xfrm>
            <a:off x="2514600" y="4800600"/>
            <a:ext cx="1828800" cy="609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accent2"/>
                </a:solidFill>
                <a:ea typeface="Times New Roman" charset="0"/>
                <a:cs typeface="Arial" charset="0"/>
              </a:rPr>
              <a:t>Active Participation</a:t>
            </a:r>
          </a:p>
        </p:txBody>
      </p:sp>
      <p:sp>
        <p:nvSpPr>
          <p:cNvPr id="6150" name="Rectangle 104"/>
          <p:cNvSpPr>
            <a:spLocks noChangeArrowheads="1"/>
          </p:cNvSpPr>
          <p:nvPr/>
        </p:nvSpPr>
        <p:spPr bwMode="auto">
          <a:xfrm>
            <a:off x="4724400" y="4800600"/>
            <a:ext cx="1905000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accent2"/>
                </a:solidFill>
                <a:ea typeface="Times New Roman" charset="0"/>
                <a:cs typeface="Arial" charset="0"/>
              </a:rPr>
              <a:t>Persuasive Communication</a:t>
            </a:r>
          </a:p>
        </p:txBody>
      </p:sp>
      <p:sp>
        <p:nvSpPr>
          <p:cNvPr id="6151" name="Rectangle 103"/>
          <p:cNvSpPr>
            <a:spLocks noChangeArrowheads="1"/>
          </p:cNvSpPr>
          <p:nvPr/>
        </p:nvSpPr>
        <p:spPr bwMode="auto">
          <a:xfrm>
            <a:off x="7010400" y="4800600"/>
            <a:ext cx="2514600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accent2"/>
                </a:solidFill>
                <a:ea typeface="Times New Roman" charset="0"/>
                <a:cs typeface="Arial" charset="0"/>
              </a:rPr>
              <a:t>Mngt. of Internal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accent2"/>
                </a:solidFill>
                <a:ea typeface="Times New Roman" charset="0"/>
                <a:cs typeface="Arial" charset="0"/>
              </a:rPr>
              <a:t>External Information</a:t>
            </a:r>
            <a:r>
              <a:rPr lang="en-US" altLang="en-US" sz="1000">
                <a:ea typeface="Times New Roman" charset="0"/>
                <a:cs typeface="Arial" charset="0"/>
              </a:rPr>
              <a:t>.</a:t>
            </a:r>
            <a:endParaRPr lang="en-US" altLang="en-US" sz="1800">
              <a:ea typeface="Times New Roman" charset="0"/>
              <a:cs typeface="Arial" charset="0"/>
            </a:endParaRPr>
          </a:p>
        </p:txBody>
      </p:sp>
      <p:sp>
        <p:nvSpPr>
          <p:cNvPr id="6152" name="Rectangle 102"/>
          <p:cNvSpPr>
            <a:spLocks noChangeArrowheads="1"/>
          </p:cNvSpPr>
          <p:nvPr/>
        </p:nvSpPr>
        <p:spPr bwMode="auto">
          <a:xfrm>
            <a:off x="1981200" y="5715000"/>
            <a:ext cx="2095500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accent2"/>
                </a:solidFill>
                <a:ea typeface="Times New Roman" charset="0"/>
                <a:cs typeface="Arial" charset="0"/>
              </a:rPr>
              <a:t>Formalization Activities</a:t>
            </a:r>
          </a:p>
        </p:txBody>
      </p:sp>
      <p:sp>
        <p:nvSpPr>
          <p:cNvPr id="6153" name="Rectangle 101"/>
          <p:cNvSpPr>
            <a:spLocks noChangeArrowheads="1"/>
          </p:cNvSpPr>
          <p:nvPr/>
        </p:nvSpPr>
        <p:spPr bwMode="auto">
          <a:xfrm>
            <a:off x="4267200" y="5715000"/>
            <a:ext cx="1333500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accent2"/>
                </a:solidFill>
                <a:ea typeface="Times New Roman" charset="0"/>
                <a:cs typeface="Arial" charset="0"/>
              </a:rPr>
              <a:t>Diffusion Practices</a:t>
            </a:r>
          </a:p>
        </p:txBody>
      </p:sp>
      <p:sp>
        <p:nvSpPr>
          <p:cNvPr id="6154" name="Rectangle 100"/>
          <p:cNvSpPr>
            <a:spLocks noChangeArrowheads="1"/>
          </p:cNvSpPr>
          <p:nvPr/>
        </p:nvSpPr>
        <p:spPr bwMode="auto">
          <a:xfrm>
            <a:off x="6019800" y="5715000"/>
            <a:ext cx="1981200" cy="609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accent2"/>
                </a:solidFill>
                <a:ea typeface="Times New Roman" charset="0"/>
                <a:cs typeface="Arial" charset="0"/>
              </a:rPr>
              <a:t>Symbols, Rites and Ceremonies</a:t>
            </a:r>
          </a:p>
        </p:txBody>
      </p:sp>
      <p:sp>
        <p:nvSpPr>
          <p:cNvPr id="6155" name="Rectangle 99"/>
          <p:cNvSpPr>
            <a:spLocks noChangeArrowheads="1"/>
          </p:cNvSpPr>
          <p:nvPr/>
        </p:nvSpPr>
        <p:spPr bwMode="auto">
          <a:xfrm>
            <a:off x="8305800" y="5715000"/>
            <a:ext cx="1524000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accent2"/>
                </a:solidFill>
              </a:rPr>
              <a:t>HRM Practices</a:t>
            </a:r>
          </a:p>
        </p:txBody>
      </p:sp>
      <p:sp>
        <p:nvSpPr>
          <p:cNvPr id="6156" name="Rectangle 107"/>
          <p:cNvSpPr>
            <a:spLocks noChangeArrowheads="1"/>
          </p:cNvSpPr>
          <p:nvPr/>
        </p:nvSpPr>
        <p:spPr bwMode="auto">
          <a:xfrm>
            <a:off x="1524001" y="-48399"/>
            <a:ext cx="64633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57200" algn="r"/>
                <a:tab pos="2743200" algn="ctr"/>
                <a:tab pos="5486400" algn="r"/>
              </a:tabLst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57200" algn="r"/>
                <a:tab pos="2743200" algn="ctr"/>
                <a:tab pos="5486400" algn="r"/>
              </a:tabLst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57200" algn="r"/>
                <a:tab pos="2743200" algn="ctr"/>
                <a:tab pos="5486400" algn="r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57200" algn="r"/>
                <a:tab pos="2743200" algn="ctr"/>
                <a:tab pos="5486400" algn="r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57200" algn="r"/>
                <a:tab pos="2743200" algn="ctr"/>
                <a:tab pos="5486400" algn="r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r"/>
                <a:tab pos="2743200" algn="ctr"/>
                <a:tab pos="5486400" algn="r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r"/>
                <a:tab pos="2743200" algn="ctr"/>
                <a:tab pos="5486400" algn="r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r"/>
                <a:tab pos="2743200" algn="ctr"/>
                <a:tab pos="5486400" algn="r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r"/>
                <a:tab pos="2743200" algn="ctr"/>
                <a:tab pos="5486400" algn="r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	</a:t>
            </a:r>
            <a:endParaRPr lang="en-US" altLang="en-US" sz="9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157" name="Rectangle 123"/>
          <p:cNvSpPr>
            <a:spLocks noChangeArrowheads="1"/>
          </p:cNvSpPr>
          <p:nvPr/>
        </p:nvSpPr>
        <p:spPr bwMode="auto">
          <a:xfrm>
            <a:off x="1524001" y="5011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158" name="Title 27"/>
          <p:cNvSpPr>
            <a:spLocks noGrp="1"/>
          </p:cNvSpPr>
          <p:nvPr>
            <p:ph type="title"/>
          </p:nvPr>
        </p:nvSpPr>
        <p:spPr>
          <a:xfrm rot="10800000" flipV="1">
            <a:off x="2133600" y="381000"/>
            <a:ext cx="8153400" cy="1143000"/>
          </a:xfrm>
        </p:spPr>
        <p:txBody>
          <a:bodyPr/>
          <a:lstStyle/>
          <a:p>
            <a:r>
              <a:rPr lang="en-US" altLang="en-US" sz="3600" b="1" dirty="0">
                <a:solidFill>
                  <a:schemeClr val="accent2"/>
                </a:solidFill>
              </a:rPr>
              <a:t>Implementation Strategies for Creating and Maintaining Readiness</a:t>
            </a:r>
          </a:p>
        </p:txBody>
      </p:sp>
      <p:cxnSp>
        <p:nvCxnSpPr>
          <p:cNvPr id="6159" name="Straight Connector 29"/>
          <p:cNvCxnSpPr>
            <a:cxnSpLocks noChangeShapeType="1"/>
          </p:cNvCxnSpPr>
          <p:nvPr/>
        </p:nvCxnSpPr>
        <p:spPr bwMode="auto">
          <a:xfrm>
            <a:off x="2286000" y="1676400"/>
            <a:ext cx="7848600" cy="1588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60" name="Straight Arrow Connector 31"/>
          <p:cNvCxnSpPr>
            <a:cxnSpLocks noChangeShapeType="1"/>
          </p:cNvCxnSpPr>
          <p:nvPr/>
        </p:nvCxnSpPr>
        <p:spPr bwMode="auto">
          <a:xfrm rot="5400000" flipH="1" flipV="1">
            <a:off x="5065713" y="3619501"/>
            <a:ext cx="1449388" cy="1587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61" name="Straight Arrow Connector 34"/>
          <p:cNvCxnSpPr>
            <a:cxnSpLocks noChangeShapeType="1"/>
            <a:stCxn id="6146" idx="3"/>
          </p:cNvCxnSpPr>
          <p:nvPr/>
        </p:nvCxnSpPr>
        <p:spPr bwMode="auto">
          <a:xfrm>
            <a:off x="5334000" y="3543300"/>
            <a:ext cx="457200" cy="38100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62" name="Straight Arrow Connector 39"/>
          <p:cNvCxnSpPr>
            <a:cxnSpLocks noChangeShapeType="1"/>
            <a:stCxn id="6147" idx="1"/>
          </p:cNvCxnSpPr>
          <p:nvPr/>
        </p:nvCxnSpPr>
        <p:spPr bwMode="auto">
          <a:xfrm rot="10800000" flipV="1">
            <a:off x="5791200" y="3543300"/>
            <a:ext cx="381000" cy="38100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48181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5400" b="1" dirty="0" smtClean="0">
                <a:solidFill>
                  <a:schemeClr val="accent2"/>
                </a:solidFill>
              </a:rPr>
              <a:t>Change Agent </a:t>
            </a:r>
            <a:r>
              <a:rPr lang="en-US" altLang="en-US" b="1" dirty="0" smtClean="0">
                <a:solidFill>
                  <a:schemeClr val="accent2"/>
                </a:solidFill>
              </a:rPr>
              <a:t/>
            </a:r>
            <a:br>
              <a:rPr lang="en-US" altLang="en-US" b="1" dirty="0" smtClean="0">
                <a:solidFill>
                  <a:schemeClr val="accent2"/>
                </a:solidFill>
              </a:rPr>
            </a:br>
            <a:r>
              <a:rPr lang="en-US" altLang="en-US" b="1" dirty="0" smtClean="0">
                <a:solidFill>
                  <a:schemeClr val="accent2"/>
                </a:solidFill>
              </a:rPr>
              <a:t>(or Change Leader)</a:t>
            </a:r>
            <a:r>
              <a:rPr lang="en-US" altLang="en-US" sz="4800" dirty="0" smtClean="0"/>
              <a:t/>
            </a:r>
            <a:br>
              <a:rPr lang="en-US" altLang="en-US" sz="4800" dirty="0" smtClean="0"/>
            </a:b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altLang="en-US" dirty="0" smtClean="0">
                <a:solidFill>
                  <a:srgbClr val="000080"/>
                </a:solidFill>
                <a:latin typeface="Tahoma" charset="0"/>
              </a:rPr>
              <a:t>Credibility of leader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altLang="en-US" dirty="0" smtClean="0">
                <a:solidFill>
                  <a:srgbClr val="000080"/>
                </a:solidFill>
                <a:latin typeface="Tahoma" charset="0"/>
              </a:rPr>
              <a:t>Honesty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altLang="en-US" dirty="0" smtClean="0">
                <a:solidFill>
                  <a:srgbClr val="000080"/>
                </a:solidFill>
                <a:latin typeface="Tahoma" charset="0"/>
              </a:rPr>
              <a:t>Competence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altLang="en-US" dirty="0" smtClean="0">
                <a:solidFill>
                  <a:srgbClr val="000080"/>
                </a:solidFill>
                <a:latin typeface="Tahoma" charset="0"/>
              </a:rPr>
              <a:t>Forward-looking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altLang="en-US" dirty="0" smtClean="0">
                <a:solidFill>
                  <a:srgbClr val="000080"/>
                </a:solidFill>
                <a:latin typeface="Tahoma" charset="0"/>
              </a:rPr>
              <a:t>Inspirational</a:t>
            </a:r>
          </a:p>
          <a:p>
            <a:pPr>
              <a:spcBef>
                <a:spcPct val="0"/>
              </a:spcBef>
            </a:pPr>
            <a:r>
              <a:rPr lang="en-US" altLang="en-US" dirty="0" smtClean="0">
                <a:solidFill>
                  <a:srgbClr val="000080"/>
                </a:solidFill>
                <a:latin typeface="Tahoma" charset="0"/>
              </a:rPr>
              <a:t>Proximity of leader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altLang="en-US" dirty="0" smtClean="0">
                <a:solidFill>
                  <a:srgbClr val="000080"/>
                </a:solidFill>
                <a:latin typeface="Tahoma" charset="0"/>
              </a:rPr>
              <a:t>Immediate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altLang="en-US" dirty="0" smtClean="0">
                <a:solidFill>
                  <a:srgbClr val="000080"/>
                </a:solidFill>
                <a:latin typeface="Tahoma" charset="0"/>
              </a:rPr>
              <a:t>Global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altLang="en-US" dirty="0" smtClean="0">
                <a:solidFill>
                  <a:srgbClr val="000080"/>
                </a:solidFill>
                <a:latin typeface="Tahoma" charset="0"/>
              </a:rPr>
              <a:t>Inside/outside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09265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5400" b="1" dirty="0" smtClean="0">
                <a:solidFill>
                  <a:schemeClr val="accent2"/>
                </a:solidFill>
              </a:rPr>
              <a:t>Change Target</a:t>
            </a:r>
            <a:br>
              <a:rPr lang="en-US" altLang="en-US" sz="5400" b="1" dirty="0" smtClean="0">
                <a:solidFill>
                  <a:schemeClr val="accent2"/>
                </a:solidFill>
              </a:rPr>
            </a:br>
            <a:r>
              <a:rPr lang="en-US" altLang="en-US" b="1" dirty="0" smtClean="0">
                <a:solidFill>
                  <a:schemeClr val="accent2"/>
                </a:solidFill>
              </a:rPr>
              <a:t>(Or followers, or employees)</a:t>
            </a:r>
            <a:br>
              <a:rPr lang="en-US" altLang="en-US" b="1" dirty="0" smtClean="0">
                <a:solidFill>
                  <a:schemeClr val="accent2"/>
                </a:solidFill>
              </a:rPr>
            </a:br>
            <a:r>
              <a:rPr lang="en-US" altLang="en-US" b="1" dirty="0" smtClean="0">
                <a:solidFill>
                  <a:schemeClr val="accent2"/>
                </a:solidFill>
              </a:rPr>
              <a:t>______________________________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altLang="en-US" dirty="0" smtClean="0">
                <a:solidFill>
                  <a:srgbClr val="000080"/>
                </a:solidFill>
                <a:latin typeface="Tahoma" charset="0"/>
              </a:rPr>
              <a:t>Age/Tenure/Experience</a:t>
            </a:r>
          </a:p>
          <a:p>
            <a:pPr>
              <a:spcBef>
                <a:spcPct val="0"/>
              </a:spcBef>
            </a:pPr>
            <a:r>
              <a:rPr lang="en-US" altLang="en-US" dirty="0" smtClean="0">
                <a:solidFill>
                  <a:srgbClr val="000080"/>
                </a:solidFill>
                <a:latin typeface="Tahoma" charset="0"/>
              </a:rPr>
              <a:t>Gender</a:t>
            </a:r>
          </a:p>
          <a:p>
            <a:pPr>
              <a:spcBef>
                <a:spcPct val="0"/>
              </a:spcBef>
            </a:pPr>
            <a:r>
              <a:rPr lang="en-US" altLang="en-US" dirty="0" smtClean="0">
                <a:solidFill>
                  <a:srgbClr val="000080"/>
                </a:solidFill>
                <a:latin typeface="Tahoma" charset="0"/>
              </a:rPr>
              <a:t>Trust in Leaders</a:t>
            </a:r>
          </a:p>
          <a:p>
            <a:pPr>
              <a:spcBef>
                <a:spcPct val="0"/>
              </a:spcBef>
            </a:pPr>
            <a:r>
              <a:rPr lang="en-US" altLang="en-US" dirty="0" smtClean="0">
                <a:solidFill>
                  <a:srgbClr val="FF0000"/>
                </a:solidFill>
                <a:latin typeface="Tahoma" charset="0"/>
              </a:rPr>
              <a:t>Location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23227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chemeClr val="accent2"/>
                </a:solidFill>
              </a:rPr>
              <a:t>Also: Organizational Culture or Climate</a:t>
            </a:r>
            <a:br>
              <a:rPr lang="en-US" altLang="en-US" b="1" dirty="0" smtClean="0">
                <a:solidFill>
                  <a:schemeClr val="accent2"/>
                </a:solidFill>
              </a:rPr>
            </a:b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altLang="en-US" dirty="0" smtClean="0">
                <a:solidFill>
                  <a:srgbClr val="000080"/>
                </a:solidFill>
                <a:latin typeface="Tahoma" charset="0"/>
              </a:rPr>
              <a:t>Organizational Culture</a:t>
            </a:r>
            <a:endParaRPr lang="en-US" altLang="en-US" dirty="0">
              <a:solidFill>
                <a:srgbClr val="000080"/>
              </a:solidFill>
              <a:latin typeface="Tahoma" charset="0"/>
            </a:endParaRP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altLang="en-US" dirty="0" smtClean="0">
                <a:solidFill>
                  <a:srgbClr val="000080"/>
                </a:solidFill>
                <a:latin typeface="Tahoma" charset="0"/>
              </a:rPr>
              <a:t>Norms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altLang="en-US" dirty="0" smtClean="0">
                <a:solidFill>
                  <a:srgbClr val="000080"/>
                </a:solidFill>
                <a:latin typeface="Tahoma" charset="0"/>
              </a:rPr>
              <a:t>Values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altLang="en-US" dirty="0" smtClean="0">
                <a:solidFill>
                  <a:srgbClr val="000080"/>
                </a:solidFill>
                <a:latin typeface="Tahoma" charset="0"/>
              </a:rPr>
              <a:t>Philosophy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altLang="en-US" dirty="0" smtClean="0">
                <a:solidFill>
                  <a:srgbClr val="000080"/>
                </a:solidFill>
                <a:latin typeface="Tahoma" charset="0"/>
              </a:rPr>
              <a:t>Rules (formal and informal)</a:t>
            </a:r>
          </a:p>
          <a:p>
            <a:pPr>
              <a:spcBef>
                <a:spcPct val="0"/>
              </a:spcBef>
            </a:pPr>
            <a:r>
              <a:rPr lang="en-US" altLang="en-US" dirty="0" smtClean="0">
                <a:solidFill>
                  <a:srgbClr val="000080"/>
                </a:solidFill>
                <a:latin typeface="Tahoma" charset="0"/>
              </a:rPr>
              <a:t>Organizational Climate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altLang="en-US" dirty="0">
                <a:solidFill>
                  <a:srgbClr val="000080"/>
                </a:solidFill>
                <a:latin typeface="Tahoma" charset="0"/>
              </a:rPr>
              <a:t>recurring patterns of behavior, 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0080"/>
                </a:solidFill>
                <a:latin typeface="Tahoma" charset="0"/>
              </a:rPr>
              <a:t>  attitudes and feelings that 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0080"/>
                </a:solidFill>
                <a:latin typeface="Tahoma" charset="0"/>
              </a:rPr>
              <a:t>  characterize life in the organization</a:t>
            </a:r>
            <a:r>
              <a:rPr lang="en-US" altLang="en-US" dirty="0" smtClean="0">
                <a:solidFill>
                  <a:srgbClr val="000080"/>
                </a:solidFill>
                <a:latin typeface="Tahoma" charset="0"/>
              </a:rPr>
              <a:t>.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17480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chemeClr val="accent2"/>
                </a:solidFill>
              </a:rPr>
              <a:t>Active Participation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rgbClr val="000080"/>
                </a:solidFill>
              </a:rPr>
              <a:t>3 dimensions:</a:t>
            </a:r>
          </a:p>
          <a:p>
            <a:pPr lvl="1"/>
            <a:r>
              <a:rPr lang="en-US" altLang="en-US" dirty="0" smtClean="0"/>
              <a:t>Doing (Enactive Mastery)</a:t>
            </a:r>
          </a:p>
          <a:p>
            <a:pPr lvl="1"/>
            <a:r>
              <a:rPr lang="en-US" altLang="en-US" dirty="0" smtClean="0"/>
              <a:t>Observing (Vicarious Learning)</a:t>
            </a:r>
          </a:p>
          <a:p>
            <a:pPr lvl="1"/>
            <a:r>
              <a:rPr lang="en-US" altLang="en-US" dirty="0" smtClean="0"/>
              <a:t>Participative Decision-making</a:t>
            </a:r>
            <a:endParaRPr lang="en-US" altLang="en-US" dirty="0" smtClean="0">
              <a:solidFill>
                <a:srgbClr val="000080"/>
              </a:solidFill>
            </a:endParaRPr>
          </a:p>
          <a:p>
            <a:r>
              <a:rPr lang="en-US" altLang="en-US" b="1" dirty="0" smtClean="0">
                <a:solidFill>
                  <a:srgbClr val="000080"/>
                </a:solidFill>
              </a:rPr>
              <a:t>Learning is two-way (for change leader as well as change target)</a:t>
            </a:r>
          </a:p>
          <a:p>
            <a:r>
              <a:rPr lang="en-US" altLang="en-US" b="1" dirty="0" smtClean="0">
                <a:solidFill>
                  <a:srgbClr val="FF0000"/>
                </a:solidFill>
              </a:rPr>
              <a:t>Shapes “why, what, who, how, and ‘what’s in it for me.’”</a:t>
            </a:r>
            <a:endParaRPr lang="en-US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276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chemeClr val="accent2"/>
                </a:solidFill>
              </a:rPr>
              <a:t>Persuasive Communication</a:t>
            </a:r>
            <a:br>
              <a:rPr lang="en-US" altLang="en-US" b="1" dirty="0" smtClean="0">
                <a:solidFill>
                  <a:schemeClr val="accent2"/>
                </a:solidFill>
              </a:rPr>
            </a:br>
            <a:r>
              <a:rPr lang="en-US" altLang="en-US" b="1" dirty="0" smtClean="0">
                <a:solidFill>
                  <a:schemeClr val="accent2"/>
                </a:solidFill>
              </a:rPr>
              <a:t>(Controlling the Narrative)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b="1" dirty="0" smtClean="0">
                <a:solidFill>
                  <a:srgbClr val="000080"/>
                </a:solidFill>
                <a:latin typeface="Tahoma" charset="0"/>
              </a:rPr>
              <a:t>Oral and written (Face-to-face speeches audio/video, memos, email, newsletters, annual reports)</a:t>
            </a:r>
          </a:p>
          <a:p>
            <a:r>
              <a:rPr lang="en-US" altLang="en-US" sz="2400" b="1" dirty="0" smtClean="0">
                <a:solidFill>
                  <a:srgbClr val="000080"/>
                </a:solidFill>
                <a:latin typeface="Tahoma" charset="0"/>
              </a:rPr>
              <a:t>Framing:</a:t>
            </a:r>
          </a:p>
          <a:p>
            <a:pPr lvl="1"/>
            <a:r>
              <a:rPr lang="en-US" altLang="en-US" sz="2000" dirty="0" smtClean="0">
                <a:latin typeface="Tahoma" charset="0"/>
              </a:rPr>
              <a:t>Causal</a:t>
            </a:r>
          </a:p>
          <a:p>
            <a:pPr lvl="1"/>
            <a:r>
              <a:rPr lang="en-US" altLang="en-US" sz="2000" dirty="0" smtClean="0">
                <a:latin typeface="Tahoma" charset="0"/>
              </a:rPr>
              <a:t>Ideological</a:t>
            </a:r>
          </a:p>
          <a:p>
            <a:pPr lvl="1"/>
            <a:r>
              <a:rPr lang="en-US" altLang="en-US" sz="2000" dirty="0" smtClean="0">
                <a:latin typeface="Tahoma" charset="0"/>
              </a:rPr>
              <a:t>Referential</a:t>
            </a:r>
          </a:p>
          <a:p>
            <a:pPr lvl="1"/>
            <a:r>
              <a:rPr lang="en-US" altLang="en-US" sz="2000" dirty="0" smtClean="0">
                <a:latin typeface="Tahoma" charset="0"/>
              </a:rPr>
              <a:t>Penitential</a:t>
            </a:r>
            <a:endParaRPr lang="en-US" altLang="en-US" sz="2000" dirty="0" smtClean="0">
              <a:solidFill>
                <a:srgbClr val="000080"/>
              </a:solidFill>
              <a:latin typeface="Tahoma" charset="0"/>
            </a:endParaRPr>
          </a:p>
          <a:p>
            <a:r>
              <a:rPr lang="en-US" altLang="en-US" sz="2400" b="1" dirty="0" smtClean="0">
                <a:solidFill>
                  <a:srgbClr val="FF0000"/>
                </a:solidFill>
                <a:latin typeface="Tahoma" charset="0"/>
              </a:rPr>
              <a:t>Shapes “why, what, how, and ‘what’s in it for me.’”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89107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b="1" dirty="0" smtClean="0">
                <a:solidFill>
                  <a:schemeClr val="accent2"/>
                </a:solidFill>
              </a:rPr>
              <a:t>Management of Internal/External Information</a:t>
            </a:r>
            <a:br>
              <a:rPr lang="en-US" altLang="en-US" b="1" dirty="0" smtClean="0">
                <a:solidFill>
                  <a:schemeClr val="accent2"/>
                </a:solidFill>
              </a:rPr>
            </a:br>
            <a:r>
              <a:rPr lang="en-US" altLang="en-US" b="1" dirty="0" smtClean="0">
                <a:solidFill>
                  <a:schemeClr val="accent2"/>
                </a:solidFill>
              </a:rPr>
              <a:t>(Controlling the Narrative)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000080"/>
                </a:solidFill>
              </a:rPr>
              <a:t>Internal sources of information:</a:t>
            </a:r>
          </a:p>
          <a:p>
            <a:pPr lvl="1"/>
            <a:r>
              <a:rPr lang="en-US" altLang="en-US" dirty="0"/>
              <a:t>Employee attitudes, productivity, costs, other performance indicators.</a:t>
            </a:r>
          </a:p>
          <a:p>
            <a:r>
              <a:rPr lang="en-US" altLang="en-US" b="1" dirty="0">
                <a:solidFill>
                  <a:srgbClr val="000080"/>
                </a:solidFill>
              </a:rPr>
              <a:t>External sources of information:</a:t>
            </a:r>
          </a:p>
          <a:p>
            <a:pPr lvl="1"/>
            <a:r>
              <a:rPr lang="en-US" altLang="en-US" dirty="0"/>
              <a:t>Direct contact with customers, articles in the business (or other) press, information obtained on suppliers, competitors, consultants, high-visibility speakers, trade associations, government.</a:t>
            </a:r>
            <a:endParaRPr lang="en-US" altLang="en-US" b="1" dirty="0">
              <a:solidFill>
                <a:srgbClr val="000080"/>
              </a:solidFill>
            </a:endParaRPr>
          </a:p>
          <a:p>
            <a:r>
              <a:rPr lang="en-US" altLang="en-US" b="1" dirty="0">
                <a:solidFill>
                  <a:srgbClr val="FF0000"/>
                </a:solidFill>
              </a:rPr>
              <a:t>Shapes “why, what, who, how, and what’s in it for me.’”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882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chemeClr val="accent2"/>
                </a:solidFill>
              </a:rPr>
              <a:t>Formalization Activities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rgbClr val="000080"/>
                </a:solidFill>
              </a:rPr>
              <a:t>Changes in strategy</a:t>
            </a:r>
          </a:p>
          <a:p>
            <a:r>
              <a:rPr lang="en-US" altLang="en-US" b="1" dirty="0" smtClean="0">
                <a:solidFill>
                  <a:srgbClr val="000080"/>
                </a:solidFill>
              </a:rPr>
              <a:t>Organizational structure</a:t>
            </a:r>
          </a:p>
          <a:p>
            <a:r>
              <a:rPr lang="en-US" altLang="en-US" b="1" dirty="0" smtClean="0">
                <a:solidFill>
                  <a:srgbClr val="000080"/>
                </a:solidFill>
              </a:rPr>
              <a:t>Policies, procedures, other formal job requirements (job descriptions, etc.)</a:t>
            </a:r>
          </a:p>
          <a:p>
            <a:r>
              <a:rPr lang="en-US" altLang="en-US" b="1" dirty="0" smtClean="0">
                <a:solidFill>
                  <a:srgbClr val="000080"/>
                </a:solidFill>
              </a:rPr>
              <a:t>TQM, Re-engineering, Six Sigma</a:t>
            </a:r>
          </a:p>
          <a:p>
            <a:r>
              <a:rPr lang="en-US" altLang="en-US" b="1" dirty="0" smtClean="0">
                <a:solidFill>
                  <a:srgbClr val="FF0000"/>
                </a:solidFill>
              </a:rPr>
              <a:t>Shape “what, how, and ‘what’s in it for me.’”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11051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chemeClr val="accent2"/>
                </a:solidFill>
              </a:rPr>
              <a:t>Diffusion Practices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rgbClr val="000080"/>
                </a:solidFill>
              </a:rPr>
              <a:t>How the change is spread through the organization:</a:t>
            </a:r>
          </a:p>
          <a:p>
            <a:pPr lvl="1"/>
            <a:r>
              <a:rPr lang="en-US" altLang="en-US" dirty="0"/>
              <a:t>Pilot programs</a:t>
            </a:r>
          </a:p>
          <a:p>
            <a:pPr lvl="1"/>
            <a:r>
              <a:rPr lang="en-US" altLang="en-US" dirty="0"/>
              <a:t>Site visits</a:t>
            </a:r>
          </a:p>
          <a:p>
            <a:pPr lvl="1"/>
            <a:r>
              <a:rPr lang="en-US" altLang="en-US" dirty="0"/>
              <a:t>Presentations made by respected peers</a:t>
            </a:r>
          </a:p>
          <a:p>
            <a:pPr lvl="1"/>
            <a:r>
              <a:rPr lang="en-US" altLang="en-US" dirty="0"/>
              <a:t>Internal publicizing</a:t>
            </a:r>
          </a:p>
          <a:p>
            <a:pPr lvl="1"/>
            <a:r>
              <a:rPr lang="en-US" altLang="en-US" dirty="0"/>
              <a:t>Transition teams</a:t>
            </a:r>
            <a:endParaRPr lang="en-US" altLang="en-US" b="1" dirty="0" smtClean="0">
              <a:solidFill>
                <a:srgbClr val="000080"/>
              </a:solidFill>
            </a:endParaRPr>
          </a:p>
          <a:p>
            <a:r>
              <a:rPr lang="en-US" altLang="en-US" b="1" dirty="0" smtClean="0">
                <a:solidFill>
                  <a:srgbClr val="FF0000"/>
                </a:solidFill>
              </a:rPr>
              <a:t>Shape “why, what, who, how, and ‘what’s in it for me.’”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10520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chemeClr val="accent2"/>
                </a:solidFill>
              </a:rPr>
              <a:t>Symbols, Rites and Ceremonies</a:t>
            </a:r>
            <a:r>
              <a:rPr lang="en-US" altLang="en-US" sz="4800" b="1" dirty="0" smtClean="0">
                <a:solidFill>
                  <a:schemeClr val="accent2"/>
                </a:solidFill>
              </a:rPr>
              <a:t> </a:t>
            </a:r>
            <a:br>
              <a:rPr lang="en-US" altLang="en-US" sz="4800" b="1" dirty="0" smtClean="0">
                <a:solidFill>
                  <a:schemeClr val="accent2"/>
                </a:solidFill>
              </a:rPr>
            </a:br>
            <a:r>
              <a:rPr lang="en-US" altLang="en-US" sz="3600" b="1" dirty="0" smtClean="0">
                <a:solidFill>
                  <a:schemeClr val="accent2"/>
                </a:solidFill>
              </a:rPr>
              <a:t>(Schein’s Artifacts)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en-US" sz="4000" b="1" dirty="0" smtClean="0">
                <a:solidFill>
                  <a:srgbClr val="000080"/>
                </a:solidFill>
              </a:rPr>
              <a:t>Symbolic practices found in the organization. </a:t>
            </a:r>
            <a:r>
              <a:rPr lang="en-US" altLang="en-US" dirty="0" smtClean="0"/>
              <a:t>Symbols are words, objects and gestures which derive their meaning from convention. Symbols may include abbreviations, slang, modes of address, dress codes and status symbols, all recognized by insiders only.</a:t>
            </a:r>
            <a:endParaRPr lang="en-US" altLang="en-US" b="1" dirty="0" smtClean="0">
              <a:solidFill>
                <a:srgbClr val="000080"/>
              </a:solidFill>
            </a:endParaRPr>
          </a:p>
          <a:p>
            <a:r>
              <a:rPr lang="en-US" altLang="en-US" sz="4000" b="1" dirty="0" smtClean="0">
                <a:solidFill>
                  <a:srgbClr val="000080"/>
                </a:solidFill>
              </a:rPr>
              <a:t>Rites</a:t>
            </a:r>
            <a:r>
              <a:rPr lang="en-US" altLang="en-US" sz="4000" b="1" dirty="0" smtClean="0"/>
              <a:t>:</a:t>
            </a:r>
            <a:r>
              <a:rPr lang="en-US" altLang="en-US" sz="4000" dirty="0" smtClean="0"/>
              <a:t> </a:t>
            </a:r>
            <a:r>
              <a:rPr lang="en-US" altLang="en-US" dirty="0" smtClean="0"/>
              <a:t>Public performances that signify the consequences of actions and the extent to which these actions are consistent with an organization’s values.</a:t>
            </a:r>
          </a:p>
          <a:p>
            <a:r>
              <a:rPr lang="en-US" altLang="en-US" sz="4000" b="1" dirty="0" smtClean="0">
                <a:solidFill>
                  <a:srgbClr val="000080"/>
                </a:solidFill>
              </a:rPr>
              <a:t>Ceremonies</a:t>
            </a:r>
            <a:r>
              <a:rPr lang="en-US" altLang="en-US" sz="4000" b="1" dirty="0" smtClean="0"/>
              <a:t>:</a:t>
            </a:r>
            <a:r>
              <a:rPr lang="en-US" altLang="en-US" sz="4000" dirty="0" smtClean="0"/>
              <a:t> </a:t>
            </a:r>
            <a:r>
              <a:rPr lang="en-US" altLang="en-US" dirty="0" smtClean="0"/>
              <a:t>Connect two or more rites into a single occasion.</a:t>
            </a:r>
          </a:p>
          <a:p>
            <a:r>
              <a:rPr lang="en-US" altLang="en-US" sz="4000" b="1" dirty="0" smtClean="0">
                <a:solidFill>
                  <a:srgbClr val="000080"/>
                </a:solidFill>
              </a:rPr>
              <a:t>Examples</a:t>
            </a:r>
            <a:r>
              <a:rPr lang="en-US" altLang="en-US" sz="4000" b="1" dirty="0" smtClean="0"/>
              <a:t>:</a:t>
            </a:r>
            <a:r>
              <a:rPr lang="en-US" altLang="en-US" sz="4000" dirty="0" smtClean="0"/>
              <a:t> </a:t>
            </a:r>
            <a:r>
              <a:rPr lang="en-US" altLang="en-US" dirty="0" smtClean="0"/>
              <a:t>Acronyms, the Executive Dining Room, Retirement Ceremonies, rewards and recognition (e.g., employee of the month).</a:t>
            </a:r>
          </a:p>
          <a:p>
            <a:r>
              <a:rPr lang="en-US" altLang="en-US" sz="3600" b="1" dirty="0" smtClean="0">
                <a:solidFill>
                  <a:srgbClr val="FF0000"/>
                </a:solidFill>
              </a:rPr>
              <a:t>Shape “What, who, how, and ‘what’s in it for me.’”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4251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chemeClr val="accent2"/>
                </a:solidFill>
                <a:latin typeface="Tahoma" charset="0"/>
              </a:rPr>
              <a:t>Human Resource Practices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rgbClr val="000080"/>
                </a:solidFill>
                <a:latin typeface="Tahoma" charset="0"/>
              </a:rPr>
              <a:t>Selection</a:t>
            </a:r>
          </a:p>
          <a:p>
            <a:r>
              <a:rPr lang="en-US" altLang="en-US" b="1" dirty="0" smtClean="0">
                <a:solidFill>
                  <a:srgbClr val="000080"/>
                </a:solidFill>
                <a:latin typeface="Tahoma" charset="0"/>
              </a:rPr>
              <a:t>Training and Development </a:t>
            </a:r>
            <a:r>
              <a:rPr lang="en-US" altLang="en-US" sz="2000" b="1" dirty="0" smtClean="0">
                <a:solidFill>
                  <a:srgbClr val="000080"/>
                </a:solidFill>
                <a:latin typeface="Tahoma" charset="0"/>
              </a:rPr>
              <a:t>(or HR Development)</a:t>
            </a:r>
          </a:p>
          <a:p>
            <a:r>
              <a:rPr lang="en-US" altLang="en-US" b="1" dirty="0" smtClean="0">
                <a:solidFill>
                  <a:srgbClr val="000080"/>
                </a:solidFill>
                <a:latin typeface="Tahoma" charset="0"/>
              </a:rPr>
              <a:t>Performance Management </a:t>
            </a:r>
            <a:r>
              <a:rPr lang="en-US" altLang="en-US" sz="2000" b="1" dirty="0" smtClean="0">
                <a:solidFill>
                  <a:srgbClr val="000080"/>
                </a:solidFill>
                <a:latin typeface="Tahoma" charset="0"/>
              </a:rPr>
              <a:t>(or Performance Appraisal)</a:t>
            </a:r>
            <a:endParaRPr lang="en-US" altLang="en-US" b="1" dirty="0" smtClean="0">
              <a:solidFill>
                <a:srgbClr val="000080"/>
              </a:solidFill>
              <a:latin typeface="Tahoma" charset="0"/>
            </a:endParaRPr>
          </a:p>
          <a:p>
            <a:r>
              <a:rPr lang="en-US" altLang="en-US" b="1" dirty="0" smtClean="0">
                <a:solidFill>
                  <a:srgbClr val="000080"/>
                </a:solidFill>
                <a:latin typeface="Tahoma" charset="0"/>
              </a:rPr>
              <a:t>Compensation</a:t>
            </a:r>
          </a:p>
          <a:p>
            <a:r>
              <a:rPr lang="en-US" altLang="en-US" b="1" dirty="0" smtClean="0">
                <a:solidFill>
                  <a:srgbClr val="FF0000"/>
                </a:solidFill>
                <a:latin typeface="Tahoma" charset="0"/>
              </a:rPr>
              <a:t>Shape “who, how, why, and ‘what’s in it for me.’”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246421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chemeClr val="accent2"/>
                </a:solidFill>
              </a:rPr>
              <a:t>HR Practice: Selection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rgbClr val="000080"/>
                </a:solidFill>
              </a:rPr>
              <a:t>Who stays</a:t>
            </a:r>
          </a:p>
          <a:p>
            <a:r>
              <a:rPr lang="en-US" altLang="en-US" b="1" dirty="0" smtClean="0">
                <a:solidFill>
                  <a:srgbClr val="000080"/>
                </a:solidFill>
              </a:rPr>
              <a:t>Who goes </a:t>
            </a:r>
            <a:r>
              <a:rPr lang="en-US" altLang="en-US" sz="2400" b="1" dirty="0" smtClean="0"/>
              <a:t>(and how they are treated when they go; for example, downsizing victims)</a:t>
            </a:r>
          </a:p>
          <a:p>
            <a:r>
              <a:rPr lang="en-US" altLang="en-US" b="1" dirty="0" smtClean="0">
                <a:solidFill>
                  <a:srgbClr val="000080"/>
                </a:solidFill>
              </a:rPr>
              <a:t>Who gets promoted</a:t>
            </a:r>
          </a:p>
          <a:p>
            <a:r>
              <a:rPr lang="en-US" altLang="en-US" b="1" dirty="0" smtClean="0">
                <a:solidFill>
                  <a:srgbClr val="000080"/>
                </a:solidFill>
              </a:rPr>
              <a:t>Who doesn’t get promoted</a:t>
            </a:r>
          </a:p>
          <a:p>
            <a:r>
              <a:rPr lang="en-US" altLang="en-US" b="1" dirty="0" smtClean="0">
                <a:solidFill>
                  <a:srgbClr val="000080"/>
                </a:solidFill>
              </a:rPr>
              <a:t>Knowledge, skills and abilities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242454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chemeClr val="accent2"/>
                </a:solidFill>
                <a:latin typeface="Tahoma" charset="0"/>
              </a:rPr>
              <a:t>HR Practice: Training &amp; Development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rgbClr val="000080"/>
                </a:solidFill>
                <a:latin typeface="Tahoma" charset="0"/>
              </a:rPr>
              <a:t>Necessary knowledge, skills and abilities for the new way.</a:t>
            </a:r>
          </a:p>
          <a:p>
            <a:r>
              <a:rPr lang="en-US" altLang="en-US" b="1" dirty="0" smtClean="0">
                <a:solidFill>
                  <a:srgbClr val="000080"/>
                </a:solidFill>
                <a:latin typeface="Tahoma" charset="0"/>
              </a:rPr>
              <a:t>Team building or development</a:t>
            </a:r>
          </a:p>
          <a:p>
            <a:r>
              <a:rPr lang="en-US" altLang="en-US" b="1" dirty="0" smtClean="0">
                <a:solidFill>
                  <a:srgbClr val="000080"/>
                </a:solidFill>
                <a:latin typeface="Tahoma" charset="0"/>
              </a:rPr>
              <a:t>Train the trainer (peer influence)</a:t>
            </a:r>
          </a:p>
          <a:p>
            <a:r>
              <a:rPr lang="en-US" altLang="en-US" b="1" dirty="0" smtClean="0">
                <a:solidFill>
                  <a:srgbClr val="000080"/>
                </a:solidFill>
                <a:latin typeface="Tahoma" charset="0"/>
              </a:rPr>
              <a:t>Conflict Resolution</a:t>
            </a:r>
          </a:p>
          <a:p>
            <a:r>
              <a:rPr lang="en-US" altLang="en-US" b="1" dirty="0" smtClean="0">
                <a:solidFill>
                  <a:srgbClr val="000080"/>
                </a:solidFill>
                <a:latin typeface="Tahoma" charset="0"/>
              </a:rPr>
              <a:t>Career “Pathing”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217857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chemeClr val="accent2"/>
                </a:solidFill>
              </a:rPr>
              <a:t>HR Practice: Performance Management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rgbClr val="000080"/>
                </a:solidFill>
              </a:rPr>
              <a:t>Feedback:</a:t>
            </a:r>
          </a:p>
          <a:p>
            <a:pPr lvl="1"/>
            <a:r>
              <a:rPr lang="en-US" altLang="en-US" dirty="0" smtClean="0"/>
              <a:t>Behaviors and performance of the new way</a:t>
            </a:r>
          </a:p>
          <a:p>
            <a:pPr lvl="1"/>
            <a:r>
              <a:rPr lang="en-US" altLang="en-US" dirty="0" smtClean="0"/>
              <a:t>Adoption of the change-</a:t>
            </a:r>
          </a:p>
          <a:p>
            <a:r>
              <a:rPr lang="en-US" altLang="en-US" b="1" dirty="0" smtClean="0">
                <a:solidFill>
                  <a:srgbClr val="000080"/>
                </a:solidFill>
              </a:rPr>
              <a:t>Multi-source appraisal system:</a:t>
            </a:r>
          </a:p>
          <a:p>
            <a:pPr lvl="1"/>
            <a:r>
              <a:rPr lang="en-US" altLang="en-US" dirty="0" smtClean="0"/>
              <a:t>360-degree system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60472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chemeClr val="accent2"/>
                </a:solidFill>
              </a:rPr>
              <a:t>HR Practice: Compensation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rgbClr val="000080"/>
                </a:solidFill>
              </a:rPr>
              <a:t>Extrinsic incentives:</a:t>
            </a:r>
          </a:p>
          <a:p>
            <a:pPr lvl="1"/>
            <a:r>
              <a:rPr lang="en-US" altLang="en-US" dirty="0" smtClean="0"/>
              <a:t>Financial compensation</a:t>
            </a:r>
          </a:p>
          <a:p>
            <a:pPr lvl="1"/>
            <a:r>
              <a:rPr lang="en-US" altLang="en-US" dirty="0" smtClean="0"/>
              <a:t>Special privileges</a:t>
            </a:r>
          </a:p>
          <a:p>
            <a:pPr lvl="1"/>
            <a:r>
              <a:rPr lang="en-US" altLang="en-US" dirty="0" smtClean="0"/>
              <a:t>Recognition (“</a:t>
            </a:r>
            <a:r>
              <a:rPr lang="en-US" altLang="en-US" dirty="0" err="1" smtClean="0"/>
              <a:t>attaboys</a:t>
            </a:r>
            <a:r>
              <a:rPr lang="en-US" altLang="en-US" dirty="0" smtClean="0"/>
              <a:t>/girls”, other </a:t>
            </a:r>
          </a:p>
          <a:p>
            <a:pPr lvl="1"/>
            <a:r>
              <a:rPr lang="en-US" altLang="en-US" dirty="0" smtClean="0"/>
              <a:t>Promotions </a:t>
            </a:r>
          </a:p>
          <a:p>
            <a:r>
              <a:rPr lang="en-US" altLang="en-US" b="1" dirty="0" smtClean="0">
                <a:solidFill>
                  <a:srgbClr val="000080"/>
                </a:solidFill>
              </a:rPr>
              <a:t>Intrinsic incentives:</a:t>
            </a:r>
          </a:p>
          <a:p>
            <a:pPr lvl="1"/>
            <a:r>
              <a:rPr lang="en-US" altLang="en-US" dirty="0" smtClean="0"/>
              <a:t>Sense of achievement, accomplishment</a:t>
            </a:r>
          </a:p>
          <a:p>
            <a:pPr lvl="1"/>
            <a:r>
              <a:rPr lang="en-US" altLang="en-US" dirty="0" smtClean="0"/>
              <a:t>Confidence in ability to achieve, etc.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775532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94"/>
          <p:cNvSpPr>
            <a:spLocks noChangeArrowheads="1"/>
          </p:cNvSpPr>
          <p:nvPr/>
        </p:nvSpPr>
        <p:spPr bwMode="auto">
          <a:xfrm>
            <a:off x="3429000" y="1905000"/>
            <a:ext cx="4914900" cy="990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accent2"/>
                </a:solidFill>
                <a:ea typeface="Times New Roman" charset="0"/>
                <a:cs typeface="Arial" charset="0"/>
              </a:rPr>
              <a:t>The Change Plan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accent2"/>
                </a:solidFill>
                <a:ea typeface="Times New Roman" charset="0"/>
                <a:cs typeface="Arial" charset="0"/>
              </a:rPr>
              <a:t>To Be Implemented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  <a:ea typeface="Times New Roman" charset="0"/>
                <a:cs typeface="Arial" charset="0"/>
              </a:rPr>
              <a:t>	</a:t>
            </a:r>
          </a:p>
        </p:txBody>
      </p:sp>
      <p:sp>
        <p:nvSpPr>
          <p:cNvPr id="34818" name="Rectangle 106"/>
          <p:cNvSpPr>
            <a:spLocks noChangeArrowheads="1"/>
          </p:cNvSpPr>
          <p:nvPr/>
        </p:nvSpPr>
        <p:spPr bwMode="auto">
          <a:xfrm>
            <a:off x="1949450" y="3732214"/>
            <a:ext cx="8305800" cy="25923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accent2"/>
                </a:solidFill>
                <a:ea typeface="Times New Roman" charset="0"/>
                <a:cs typeface="Arial" charset="0"/>
              </a:rPr>
              <a:t>Change Strategies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>
              <a:solidFill>
                <a:schemeClr val="accent2"/>
              </a:solidFill>
              <a:ea typeface="Times New Roman" charset="0"/>
              <a:cs typeface="Arial" charset="0"/>
            </a:endParaRPr>
          </a:p>
        </p:txBody>
      </p:sp>
      <p:sp>
        <p:nvSpPr>
          <p:cNvPr id="34819" name="Rectangle 105"/>
          <p:cNvSpPr>
            <a:spLocks noChangeArrowheads="1"/>
          </p:cNvSpPr>
          <p:nvPr/>
        </p:nvSpPr>
        <p:spPr bwMode="auto">
          <a:xfrm>
            <a:off x="2514600" y="4419600"/>
            <a:ext cx="1828800" cy="609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accent2"/>
                </a:solidFill>
                <a:ea typeface="Times New Roman" charset="0"/>
                <a:cs typeface="Arial" charset="0"/>
              </a:rPr>
              <a:t>Active Participation</a:t>
            </a:r>
          </a:p>
        </p:txBody>
      </p:sp>
      <p:sp>
        <p:nvSpPr>
          <p:cNvPr id="34820" name="Rectangle 104"/>
          <p:cNvSpPr>
            <a:spLocks noChangeArrowheads="1"/>
          </p:cNvSpPr>
          <p:nvPr/>
        </p:nvSpPr>
        <p:spPr bwMode="auto">
          <a:xfrm>
            <a:off x="4724400" y="4438650"/>
            <a:ext cx="1905000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accent2"/>
                </a:solidFill>
                <a:ea typeface="Times New Roman" charset="0"/>
                <a:cs typeface="Arial" charset="0"/>
              </a:rPr>
              <a:t>Persuasive Communication</a:t>
            </a:r>
          </a:p>
        </p:txBody>
      </p:sp>
      <p:sp>
        <p:nvSpPr>
          <p:cNvPr id="34821" name="Rectangle 103"/>
          <p:cNvSpPr>
            <a:spLocks noChangeArrowheads="1"/>
          </p:cNvSpPr>
          <p:nvPr/>
        </p:nvSpPr>
        <p:spPr bwMode="auto">
          <a:xfrm>
            <a:off x="7010400" y="4432300"/>
            <a:ext cx="2514600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accent2"/>
                </a:solidFill>
                <a:ea typeface="Times New Roman" charset="0"/>
                <a:cs typeface="Arial" charset="0"/>
              </a:rPr>
              <a:t>Mngt. of Internal &amp;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accent2"/>
                </a:solidFill>
                <a:ea typeface="Times New Roman" charset="0"/>
                <a:cs typeface="Arial" charset="0"/>
              </a:rPr>
              <a:t>External Information</a:t>
            </a:r>
            <a:r>
              <a:rPr lang="en-US" altLang="en-US" sz="1000">
                <a:ea typeface="Times New Roman" charset="0"/>
                <a:cs typeface="Arial" charset="0"/>
              </a:rPr>
              <a:t>.</a:t>
            </a:r>
            <a:endParaRPr lang="en-US" altLang="en-US" sz="1800">
              <a:ea typeface="Times New Roman" charset="0"/>
              <a:cs typeface="Arial" charset="0"/>
            </a:endParaRPr>
          </a:p>
        </p:txBody>
      </p:sp>
      <p:sp>
        <p:nvSpPr>
          <p:cNvPr id="34822" name="Rectangle 102"/>
          <p:cNvSpPr>
            <a:spLocks noChangeArrowheads="1"/>
          </p:cNvSpPr>
          <p:nvPr/>
        </p:nvSpPr>
        <p:spPr bwMode="auto">
          <a:xfrm>
            <a:off x="2190750" y="5289550"/>
            <a:ext cx="2095500" cy="8826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accent2"/>
                </a:solidFill>
                <a:ea typeface="Times New Roman" charset="0"/>
                <a:cs typeface="Arial" charset="0"/>
              </a:rPr>
              <a:t>Formalization Activities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accent2"/>
                </a:solidFill>
                <a:ea typeface="Times New Roman" charset="0"/>
                <a:cs typeface="Arial" charset="0"/>
              </a:rPr>
              <a:t>(policies/practices)</a:t>
            </a:r>
          </a:p>
        </p:txBody>
      </p:sp>
      <p:sp>
        <p:nvSpPr>
          <p:cNvPr id="34823" name="Rectangle 101"/>
          <p:cNvSpPr>
            <a:spLocks noChangeArrowheads="1"/>
          </p:cNvSpPr>
          <p:nvPr/>
        </p:nvSpPr>
        <p:spPr bwMode="auto">
          <a:xfrm>
            <a:off x="4533900" y="5314950"/>
            <a:ext cx="1333500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accent2"/>
                </a:solidFill>
                <a:ea typeface="Times New Roman" charset="0"/>
                <a:cs typeface="Arial" charset="0"/>
              </a:rPr>
              <a:t>Diffusion Practices</a:t>
            </a:r>
          </a:p>
        </p:txBody>
      </p:sp>
      <p:sp>
        <p:nvSpPr>
          <p:cNvPr id="34824" name="Rectangle 100"/>
          <p:cNvSpPr>
            <a:spLocks noChangeArrowheads="1"/>
          </p:cNvSpPr>
          <p:nvPr/>
        </p:nvSpPr>
        <p:spPr bwMode="auto">
          <a:xfrm>
            <a:off x="6096000" y="5310188"/>
            <a:ext cx="1981200" cy="609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accent2"/>
                </a:solidFill>
                <a:ea typeface="Times New Roman" charset="0"/>
                <a:cs typeface="Arial" charset="0"/>
              </a:rPr>
              <a:t>Symbols, Rites and Ceremonies</a:t>
            </a:r>
          </a:p>
        </p:txBody>
      </p:sp>
      <p:sp>
        <p:nvSpPr>
          <p:cNvPr id="34825" name="Rectangle 99"/>
          <p:cNvSpPr>
            <a:spLocks noChangeArrowheads="1"/>
          </p:cNvSpPr>
          <p:nvPr/>
        </p:nvSpPr>
        <p:spPr bwMode="auto">
          <a:xfrm>
            <a:off x="8343900" y="5289550"/>
            <a:ext cx="1524000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accent2"/>
                </a:solidFill>
              </a:rPr>
              <a:t>HRM Practices</a:t>
            </a:r>
          </a:p>
        </p:txBody>
      </p:sp>
      <p:sp>
        <p:nvSpPr>
          <p:cNvPr id="34826" name="Rectangle 107"/>
          <p:cNvSpPr>
            <a:spLocks noChangeArrowheads="1"/>
          </p:cNvSpPr>
          <p:nvPr/>
        </p:nvSpPr>
        <p:spPr bwMode="auto">
          <a:xfrm>
            <a:off x="1524001" y="-48399"/>
            <a:ext cx="64633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57200" algn="r"/>
                <a:tab pos="2743200" algn="ctr"/>
                <a:tab pos="5486400" algn="r"/>
              </a:tabLst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457200" algn="r"/>
                <a:tab pos="2743200" algn="ctr"/>
                <a:tab pos="5486400" algn="r"/>
              </a:tabLst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57200" algn="r"/>
                <a:tab pos="2743200" algn="ctr"/>
                <a:tab pos="5486400" algn="r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57200" algn="r"/>
                <a:tab pos="2743200" algn="ctr"/>
                <a:tab pos="5486400" algn="r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57200" algn="r"/>
                <a:tab pos="2743200" algn="ctr"/>
                <a:tab pos="5486400" algn="r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r"/>
                <a:tab pos="2743200" algn="ctr"/>
                <a:tab pos="5486400" algn="r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r"/>
                <a:tab pos="2743200" algn="ctr"/>
                <a:tab pos="5486400" algn="r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r"/>
                <a:tab pos="2743200" algn="ctr"/>
                <a:tab pos="5486400" algn="r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57200" algn="r"/>
                <a:tab pos="2743200" algn="ctr"/>
                <a:tab pos="5486400" algn="r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	</a:t>
            </a:r>
            <a:endParaRPr lang="en-US" altLang="en-US" sz="9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827" name="Rectangle 123"/>
          <p:cNvSpPr>
            <a:spLocks noChangeArrowheads="1"/>
          </p:cNvSpPr>
          <p:nvPr/>
        </p:nvSpPr>
        <p:spPr bwMode="auto">
          <a:xfrm>
            <a:off x="1524001" y="5011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828" name="Title 27"/>
          <p:cNvSpPr>
            <a:spLocks noGrp="1"/>
          </p:cNvSpPr>
          <p:nvPr>
            <p:ph type="title"/>
          </p:nvPr>
        </p:nvSpPr>
        <p:spPr>
          <a:xfrm rot="10800000" flipV="1">
            <a:off x="2133600" y="381000"/>
            <a:ext cx="8153400" cy="1143000"/>
          </a:xfrm>
        </p:spPr>
        <p:txBody>
          <a:bodyPr/>
          <a:lstStyle/>
          <a:p>
            <a:r>
              <a:rPr lang="en-US" altLang="en-US" sz="3600" b="1">
                <a:solidFill>
                  <a:schemeClr val="accent2"/>
                </a:solidFill>
              </a:rPr>
              <a:t>Implementation Strategies for The Change Leader</a:t>
            </a:r>
          </a:p>
        </p:txBody>
      </p:sp>
      <p:cxnSp>
        <p:nvCxnSpPr>
          <p:cNvPr id="34829" name="Straight Connector 29"/>
          <p:cNvCxnSpPr>
            <a:cxnSpLocks noChangeShapeType="1"/>
          </p:cNvCxnSpPr>
          <p:nvPr/>
        </p:nvCxnSpPr>
        <p:spPr bwMode="auto">
          <a:xfrm>
            <a:off x="2286000" y="1676400"/>
            <a:ext cx="7848600" cy="1588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830" name="Straight Arrow Connector 31"/>
          <p:cNvCxnSpPr>
            <a:cxnSpLocks noChangeShapeType="1"/>
          </p:cNvCxnSpPr>
          <p:nvPr/>
        </p:nvCxnSpPr>
        <p:spPr bwMode="auto">
          <a:xfrm flipH="1" flipV="1">
            <a:off x="5791200" y="2895600"/>
            <a:ext cx="0" cy="838200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546541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chemeClr val="accent2"/>
                </a:solidFill>
              </a:rPr>
              <a:t>Conclusion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Char char="Ø"/>
            </a:pPr>
            <a:r>
              <a:rPr lang="en-US" altLang="en-US" b="1" dirty="0">
                <a:solidFill>
                  <a:srgbClr val="000080"/>
                </a:solidFill>
              </a:rPr>
              <a:t>Managing change from readiness to successful implementation is complex.</a:t>
            </a:r>
          </a:p>
          <a:p>
            <a:pPr>
              <a:buFont typeface="Wingdings" charset="2"/>
              <a:buChar char="Ø"/>
            </a:pPr>
            <a:r>
              <a:rPr lang="en-US" altLang="en-US" b="1" dirty="0">
                <a:solidFill>
                  <a:srgbClr val="000080"/>
                </a:solidFill>
              </a:rPr>
              <a:t>Each of the strategies can interact with others (e.g., using a ceremony to reward those successful in the change). Thus, change is dynamic.</a:t>
            </a:r>
          </a:p>
          <a:p>
            <a:pPr>
              <a:buFont typeface="Wingdings" charset="2"/>
              <a:buChar char="Ø"/>
            </a:pPr>
            <a:r>
              <a:rPr lang="en-US" altLang="en-US" b="1" dirty="0">
                <a:solidFill>
                  <a:srgbClr val="000080"/>
                </a:solidFill>
              </a:rPr>
              <a:t>Readiness must be managed for the duration of the change. </a:t>
            </a:r>
            <a:r>
              <a:rPr lang="en-US" altLang="en-US" b="1">
                <a:solidFill>
                  <a:srgbClr val="000080"/>
                </a:solidFill>
              </a:rPr>
              <a:t>There are NO miracles.</a:t>
            </a:r>
          </a:p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749454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797</Words>
  <Application>Microsoft Macintosh PowerPoint</Application>
  <PresentationFormat>宽屏</PresentationFormat>
  <Paragraphs>150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7" baseType="lpstr">
      <vt:lpstr>DengXian</vt:lpstr>
      <vt:lpstr>DengXian Light</vt:lpstr>
      <vt:lpstr>ＭＳ Ｐゴシック</vt:lpstr>
      <vt:lpstr>Tahoma</vt:lpstr>
      <vt:lpstr>Times New Roman</vt:lpstr>
      <vt:lpstr>Wingdings</vt:lpstr>
      <vt:lpstr>Arial</vt:lpstr>
      <vt:lpstr>Office 主题</vt:lpstr>
      <vt:lpstr>Five Elements of the Readiness for Change Message</vt:lpstr>
      <vt:lpstr>Change Message Strategies</vt:lpstr>
      <vt:lpstr>Implementation Strategies for Creating and Maintaining Readiness</vt:lpstr>
      <vt:lpstr>Change Agent  (or Change Leader) </vt:lpstr>
      <vt:lpstr>Change Target (Or followers, or employees) ______________________________</vt:lpstr>
      <vt:lpstr>Also: Organizational Culture or Climate </vt:lpstr>
      <vt:lpstr>Active Participation</vt:lpstr>
      <vt:lpstr>Persuasive Communication (Controlling the Narrative)</vt:lpstr>
      <vt:lpstr>Management of Internal/External Information (Controlling the Narrative)</vt:lpstr>
      <vt:lpstr>Formalization Activities</vt:lpstr>
      <vt:lpstr>Diffusion Practices</vt:lpstr>
      <vt:lpstr>Symbols, Rites and Ceremonies  (Schein’s Artifacts)</vt:lpstr>
      <vt:lpstr>Human Resource Practices</vt:lpstr>
      <vt:lpstr>HR Practice: Selection</vt:lpstr>
      <vt:lpstr>HR Practice: Training &amp; Development</vt:lpstr>
      <vt:lpstr>HR Practice: Performance Management</vt:lpstr>
      <vt:lpstr>HR Practice: Compensation</vt:lpstr>
      <vt:lpstr>Implementation Strategies for The Change Leader</vt:lpstr>
      <vt:lpstr>Conclusion</vt:lpstr>
    </vt:vector>
  </TitlesOfParts>
  <Company/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 Elements of the Readiness for Change Message</dc:title>
  <dc:creator>Yitong Li</dc:creator>
  <cp:lastModifiedBy>Yitong Li</cp:lastModifiedBy>
  <cp:revision>2</cp:revision>
  <dcterms:created xsi:type="dcterms:W3CDTF">2016-09-21T01:25:08Z</dcterms:created>
  <dcterms:modified xsi:type="dcterms:W3CDTF">2016-09-21T01:38:37Z</dcterms:modified>
</cp:coreProperties>
</file>