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4" r:id="rId1"/>
  </p:sldMasterIdLst>
  <p:notesMasterIdLst>
    <p:notesMasterId r:id="rId20"/>
  </p:notesMasterIdLst>
  <p:sldIdLst>
    <p:sldId id="375" r:id="rId2"/>
    <p:sldId id="338" r:id="rId3"/>
    <p:sldId id="384" r:id="rId4"/>
    <p:sldId id="389" r:id="rId5"/>
    <p:sldId id="393" r:id="rId6"/>
    <p:sldId id="394" r:id="rId7"/>
    <p:sldId id="383" r:id="rId8"/>
    <p:sldId id="392" r:id="rId9"/>
    <p:sldId id="335" r:id="rId10"/>
    <p:sldId id="355" r:id="rId11"/>
    <p:sldId id="354" r:id="rId12"/>
    <p:sldId id="391" r:id="rId13"/>
    <p:sldId id="356" r:id="rId14"/>
    <p:sldId id="357" r:id="rId15"/>
    <p:sldId id="359" r:id="rId16"/>
    <p:sldId id="358" r:id="rId17"/>
    <p:sldId id="360" r:id="rId18"/>
    <p:sldId id="38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63" autoAdjust="0"/>
    <p:restoredTop sz="95405" autoAdjust="0"/>
  </p:normalViewPr>
  <p:slideViewPr>
    <p:cSldViewPr>
      <p:cViewPr varScale="1">
        <p:scale>
          <a:sx n="74" d="100"/>
          <a:sy n="74" d="100"/>
        </p:scale>
        <p:origin x="71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45AD67-90DF-41D9-B458-8E4A8057F5CD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4B21F2-CC54-43D0-95C0-3880433DF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167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55443-3892-43D2-9588-CAE1FB672FBF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CD8-6AF2-4817-92FC-B3F62796E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74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55443-3892-43D2-9588-CAE1FB672FBF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CD8-6AF2-4817-92FC-B3F62796E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458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55443-3892-43D2-9588-CAE1FB672FBF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CD8-6AF2-4817-92FC-B3F62796E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90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55443-3892-43D2-9588-CAE1FB672FBF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CD8-6AF2-4817-92FC-B3F62796E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581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55443-3892-43D2-9588-CAE1FB672FBF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CD8-6AF2-4817-92FC-B3F62796E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741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55443-3892-43D2-9588-CAE1FB672FBF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CD8-6AF2-4817-92FC-B3F62796E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41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55443-3892-43D2-9588-CAE1FB672FBF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CD8-6AF2-4817-92FC-B3F62796E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917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55443-3892-43D2-9588-CAE1FB672FBF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CD8-6AF2-4817-92FC-B3F62796E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531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55443-3892-43D2-9588-CAE1FB672FBF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CD8-6AF2-4817-92FC-B3F62796E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727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55443-3892-43D2-9588-CAE1FB672FBF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CD8-6AF2-4817-92FC-B3F62796E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692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55443-3892-43D2-9588-CAE1FB672FBF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CD8-6AF2-4817-92FC-B3F62796E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464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55443-3892-43D2-9588-CAE1FB672FBF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CD8-6AF2-4817-92FC-B3F62796E21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82821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55443-3892-43D2-9588-CAE1FB672FBF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CD8-6AF2-4817-92FC-B3F62796E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4645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55443-3892-43D2-9588-CAE1FB672FBF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CD8-6AF2-4817-92FC-B3F62796E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3267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55443-3892-43D2-9588-CAE1FB672FBF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CD8-6AF2-4817-92FC-B3F62796E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2069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55443-3892-43D2-9588-CAE1FB672FBF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CD8-6AF2-4817-92FC-B3F62796E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164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955443-3892-43D2-9588-CAE1FB672FBF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7CD8-6AF2-4817-92FC-B3F62796E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750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B955443-3892-43D2-9588-CAE1FB672FBF}" type="datetimeFigureOut">
              <a:rPr lang="en-US" smtClean="0"/>
              <a:t>3/3/2016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7F7CD8-6AF2-4817-92FC-B3F62796E2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3971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uA5ikRm6yNo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Marketing Plan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276" y="1981200"/>
            <a:ext cx="10753725" cy="461772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endParaRPr lang="en-US" altLang="zh-CN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tx1"/>
                </a:solidFill>
              </a:rPr>
              <a:t>12 </a:t>
            </a:r>
            <a:r>
              <a:rPr lang="en-US" altLang="zh-CN" dirty="0" smtClean="0">
                <a:solidFill>
                  <a:schemeClr val="tx1"/>
                </a:solidFill>
              </a:rPr>
              <a:t>point </a:t>
            </a:r>
            <a:r>
              <a:rPr lang="en-US" altLang="zh-CN" dirty="0">
                <a:solidFill>
                  <a:schemeClr val="tx1"/>
                </a:solidFill>
              </a:rPr>
              <a:t>font, business </a:t>
            </a:r>
            <a:r>
              <a:rPr lang="en-US" altLang="zh-CN" dirty="0" smtClean="0">
                <a:solidFill>
                  <a:schemeClr val="tx1"/>
                </a:solidFill>
              </a:rPr>
              <a:t>block, justified margins, Times </a:t>
            </a:r>
            <a:r>
              <a:rPr lang="en-US" altLang="zh-CN" dirty="0"/>
              <a:t>New </a:t>
            </a:r>
            <a:r>
              <a:rPr lang="en-US" altLang="zh-CN" dirty="0" smtClean="0"/>
              <a:t>Roman, 1 </a:t>
            </a:r>
            <a:r>
              <a:rPr lang="en-US" altLang="zh-CN" dirty="0"/>
              <a:t>inch margins</a:t>
            </a:r>
          </a:p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tx1"/>
                </a:solidFill>
              </a:rPr>
              <a:t>15-20 </a:t>
            </a:r>
            <a:r>
              <a:rPr lang="en-US" altLang="zh-CN" dirty="0">
                <a:solidFill>
                  <a:schemeClr val="tx1"/>
                </a:solidFill>
              </a:rPr>
              <a:t>page, </a:t>
            </a:r>
            <a:r>
              <a:rPr lang="en-US" altLang="zh-CN" b="1" dirty="0">
                <a:solidFill>
                  <a:schemeClr val="tx1"/>
                </a:solidFill>
              </a:rPr>
              <a:t>double-spaced</a:t>
            </a:r>
            <a:r>
              <a:rPr lang="en-US" altLang="zh-CN" dirty="0">
                <a:solidFill>
                  <a:schemeClr val="tx1"/>
                </a:solidFill>
              </a:rPr>
              <a:t>, typed </a:t>
            </a:r>
            <a:r>
              <a:rPr lang="en-US" altLang="zh-CN" dirty="0" smtClean="0">
                <a:solidFill>
                  <a:schemeClr val="tx1"/>
                </a:solidFill>
              </a:rPr>
              <a:t>document</a:t>
            </a:r>
          </a:p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tx1"/>
                </a:solidFill>
              </a:rPr>
              <a:t>10 </a:t>
            </a:r>
            <a:r>
              <a:rPr lang="en-US" altLang="zh-CN" dirty="0">
                <a:solidFill>
                  <a:schemeClr val="tx1"/>
                </a:solidFill>
              </a:rPr>
              <a:t>minimum, quality references are required (APA format) 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tx1"/>
                </a:solidFill>
              </a:rPr>
              <a:t>Submission through </a:t>
            </a:r>
            <a:r>
              <a:rPr lang="en-US" altLang="zh-CN" b="1" dirty="0" err="1" smtClean="0">
                <a:solidFill>
                  <a:schemeClr val="tx1"/>
                </a:solidFill>
              </a:rPr>
              <a:t>SafeAssignment</a:t>
            </a:r>
            <a:r>
              <a:rPr lang="en-US" altLang="zh-CN" dirty="0" smtClean="0"/>
              <a:t>.</a:t>
            </a:r>
          </a:p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tx1"/>
                </a:solidFill>
              </a:rPr>
              <a:t>Late </a:t>
            </a:r>
            <a:r>
              <a:rPr lang="en-US" altLang="zh-CN" dirty="0">
                <a:solidFill>
                  <a:schemeClr val="tx1"/>
                </a:solidFill>
              </a:rPr>
              <a:t>submission is NOT accepted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38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229" y="499538"/>
            <a:ext cx="5057775" cy="3615267"/>
          </a:xfrm>
        </p:spPr>
        <p:txBody>
          <a:bodyPr/>
          <a:lstStyle/>
          <a:p>
            <a:r>
              <a:rPr lang="en-US" dirty="0" smtClean="0"/>
              <a:t>Marketing Plan </a:t>
            </a:r>
            <a:br>
              <a:rPr lang="en-US" dirty="0" smtClean="0"/>
            </a:br>
            <a:r>
              <a:rPr lang="en-US" dirty="0" smtClean="0"/>
              <a:t>Structure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562600" y="131057"/>
            <a:ext cx="6324600" cy="6932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UcParenR"/>
            </a:pPr>
            <a:r>
              <a:rPr lang="en-US" sz="13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Executive </a:t>
            </a:r>
            <a:r>
              <a:rPr lang="en-US" sz="13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Summary</a:t>
            </a:r>
            <a:endParaRPr lang="en-US" sz="13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UcParenR"/>
            </a:pPr>
            <a:r>
              <a:rPr lang="en-US" sz="13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Financial Overview</a:t>
            </a:r>
            <a:endParaRPr lang="en-US" sz="13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UcParenR"/>
            </a:pPr>
            <a:r>
              <a:rPr lang="en-US" sz="13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Current Market Situation</a:t>
            </a:r>
            <a:endParaRPr lang="en-US" sz="13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+mj-lt"/>
              <a:buAutoNum type="alphaLcParenR"/>
            </a:pPr>
            <a:r>
              <a:rPr lang="en-US" sz="13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Market Description</a:t>
            </a:r>
            <a:endParaRPr lang="en-US" sz="13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+mj-lt"/>
              <a:buAutoNum type="alphaLcParenR"/>
            </a:pPr>
            <a:r>
              <a:rPr lang="en-US" sz="13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Product Review</a:t>
            </a:r>
            <a:endParaRPr lang="en-US" sz="13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0150" lvl="2" indent="-285750">
              <a:lnSpc>
                <a:spcPct val="107000"/>
              </a:lnSpc>
              <a:buFont typeface="+mj-lt"/>
              <a:buAutoNum type="romanLcPeriod"/>
            </a:pPr>
            <a:r>
              <a:rPr lang="en-US" sz="13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 A2.1 (Segment Needs and Corresponding Features/Benefits)</a:t>
            </a:r>
          </a:p>
          <a:p>
            <a:pPr marL="800100" lvl="1" indent="-342900">
              <a:lnSpc>
                <a:spcPct val="107000"/>
              </a:lnSpc>
              <a:buFont typeface="+mj-lt"/>
              <a:buAutoNum type="alphaLcParenR"/>
            </a:pPr>
            <a:r>
              <a:rPr lang="en-US" sz="13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Competitive Review</a:t>
            </a:r>
            <a:endParaRPr lang="en-US" sz="13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0150" lvl="2" indent="-285750">
              <a:lnSpc>
                <a:spcPct val="107000"/>
              </a:lnSpc>
              <a:buFont typeface="+mj-lt"/>
              <a:buAutoNum type="romanLcPeriod"/>
            </a:pPr>
            <a:r>
              <a:rPr lang="en-US" sz="13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 A2.2 (Sample of Competitive Products)</a:t>
            </a:r>
          </a:p>
          <a:p>
            <a:pPr marL="800100" lvl="1" indent="-342900">
              <a:lnSpc>
                <a:spcPct val="107000"/>
              </a:lnSpc>
              <a:buFont typeface="+mj-lt"/>
              <a:buAutoNum type="alphaLcParenR"/>
            </a:pPr>
            <a:r>
              <a:rPr lang="en-US" sz="13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Channels and Logistics Review</a:t>
            </a:r>
            <a:endParaRPr lang="en-US" sz="13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UcParenR"/>
            </a:pPr>
            <a:r>
              <a:rPr lang="en-US" sz="13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Strengths, Weaknesses, Opportunities, and Threat Analysis</a:t>
            </a:r>
            <a:endParaRPr lang="en-US" sz="13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0150" lvl="2" indent="-285750">
              <a:lnSpc>
                <a:spcPct val="107000"/>
              </a:lnSpc>
              <a:buFont typeface="+mj-lt"/>
              <a:buAutoNum type="romanLcPeriod"/>
            </a:pPr>
            <a:r>
              <a:rPr lang="en-US" sz="13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 A2.3 (SWOT Table)</a:t>
            </a:r>
          </a:p>
          <a:p>
            <a:pPr marL="685800" lvl="1" indent="-228600">
              <a:lnSpc>
                <a:spcPct val="107000"/>
              </a:lnSpc>
              <a:buFont typeface="+mj-lt"/>
              <a:buAutoNum type="alphaLcParenR"/>
            </a:pPr>
            <a:r>
              <a:rPr lang="en-US" sz="13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Strengths</a:t>
            </a:r>
            <a:endParaRPr lang="en-US" sz="13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lvl="1" indent="-228600">
              <a:lnSpc>
                <a:spcPct val="107000"/>
              </a:lnSpc>
              <a:buFont typeface="+mj-lt"/>
              <a:buAutoNum type="alphaLcParenR"/>
            </a:pPr>
            <a:r>
              <a:rPr lang="en-US" sz="13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Weaknesses</a:t>
            </a:r>
            <a:endParaRPr lang="en-US" sz="13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lvl="1" indent="-228600">
              <a:lnSpc>
                <a:spcPct val="107000"/>
              </a:lnSpc>
              <a:buFont typeface="+mj-lt"/>
              <a:buAutoNum type="alphaLcParenR"/>
            </a:pPr>
            <a:r>
              <a:rPr lang="en-US" sz="13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Opportunities</a:t>
            </a:r>
            <a:endParaRPr lang="en-US" sz="13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lvl="1" indent="-22860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en-US" sz="13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Threats</a:t>
            </a:r>
            <a:endParaRPr lang="en-US" sz="1300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UcParenR"/>
            </a:pPr>
            <a:r>
              <a:rPr lang="en-US" sz="13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Objectives 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Issues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+mj-lt"/>
              <a:buAutoNum type="alphaLcParenR"/>
            </a:pP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First Year Objectives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+mj-lt"/>
              <a:buAutoNum type="alphaLcParenR"/>
            </a:pP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Second Year Objectives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+mj-lt"/>
              <a:buAutoNum type="alphaLcParenR"/>
            </a:pP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Issues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UcParenR"/>
            </a:pP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Marketing Strategy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+mj-lt"/>
              <a:buAutoNum type="alphaLcParenR"/>
            </a:pP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Product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+mj-lt"/>
              <a:buAutoNum type="alphaLcParenR"/>
            </a:pP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Price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+mj-lt"/>
              <a:buAutoNum type="alphaLcParenR"/>
            </a:pP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Place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+mj-lt"/>
              <a:buAutoNum type="alphaLcParenR"/>
            </a:pP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Promotion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buFont typeface="+mj-lt"/>
              <a:buAutoNum type="alphaLcParenR"/>
            </a:pP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Position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Marketing Research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UcParenR"/>
            </a:pPr>
            <a:r>
              <a:rPr lang="en-US" sz="13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Action </a:t>
            </a: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Programs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UcParenR"/>
            </a:pP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Budgets 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UcParenR"/>
            </a:pP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Controls 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romanUcParenR"/>
            </a:pPr>
            <a:r>
              <a:rPr lang="en-US" sz="13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Works </a:t>
            </a:r>
            <a:r>
              <a:rPr lang="en-US" sz="13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Cited</a:t>
            </a:r>
            <a:endParaRPr lang="en-US" sz="1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79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1.) Executive Summary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2011680"/>
            <a:ext cx="10753725" cy="4465320"/>
          </a:xfrm>
        </p:spPr>
        <p:txBody>
          <a:bodyPr>
            <a:normAutofit/>
          </a:bodyPr>
          <a:lstStyle/>
          <a:p>
            <a:r>
              <a:rPr lang="en-US" dirty="0" smtClean="0"/>
              <a:t>What </a:t>
            </a:r>
            <a:r>
              <a:rPr lang="en-US" dirty="0"/>
              <a:t>product your company is offering</a:t>
            </a:r>
          </a:p>
          <a:p>
            <a:endParaRPr lang="en-US" dirty="0"/>
          </a:p>
          <a:p>
            <a:r>
              <a:rPr lang="en-US" dirty="0"/>
              <a:t>How your product is positioned in the marketplace</a:t>
            </a:r>
          </a:p>
          <a:p>
            <a:endParaRPr lang="en-US" dirty="0"/>
          </a:p>
          <a:p>
            <a:r>
              <a:rPr lang="en-US" dirty="0"/>
              <a:t>Who your customers are</a:t>
            </a:r>
          </a:p>
          <a:p>
            <a:endParaRPr lang="en-US" dirty="0"/>
          </a:p>
          <a:p>
            <a:r>
              <a:rPr lang="en-US" dirty="0"/>
              <a:t>Marketing </a:t>
            </a:r>
            <a:r>
              <a:rPr lang="en-US" dirty="0" smtClean="0"/>
              <a:t>objectives</a:t>
            </a:r>
          </a:p>
          <a:p>
            <a:endParaRPr lang="en-US" dirty="0"/>
          </a:p>
          <a:p>
            <a:r>
              <a:rPr lang="en-US" dirty="0" smtClean="0"/>
              <a:t>Overview of what the Marketing Plan will cover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03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2.) Five Years Financial Overview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8664431"/>
              </p:ext>
            </p:extLst>
          </p:nvPr>
        </p:nvGraphicFramePr>
        <p:xfrm>
          <a:off x="1219200" y="1676400"/>
          <a:ext cx="9423402" cy="3145578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824567">
                  <a:extLst>
                    <a:ext uri="{9D8B030D-6E8A-4147-A177-3AD203B41FA5}">
                      <a16:colId xmlns:a16="http://schemas.microsoft.com/office/drawing/2014/main" xmlns="" val="2579754242"/>
                    </a:ext>
                  </a:extLst>
                </a:gridCol>
                <a:gridCol w="1519767">
                  <a:extLst>
                    <a:ext uri="{9D8B030D-6E8A-4147-A177-3AD203B41FA5}">
                      <a16:colId xmlns:a16="http://schemas.microsoft.com/office/drawing/2014/main" xmlns="" val="297775715"/>
                    </a:ext>
                  </a:extLst>
                </a:gridCol>
                <a:gridCol w="1519767">
                  <a:extLst>
                    <a:ext uri="{9D8B030D-6E8A-4147-A177-3AD203B41FA5}">
                      <a16:colId xmlns:a16="http://schemas.microsoft.com/office/drawing/2014/main" xmlns="" val="275699665"/>
                    </a:ext>
                  </a:extLst>
                </a:gridCol>
                <a:gridCol w="1519767">
                  <a:extLst>
                    <a:ext uri="{9D8B030D-6E8A-4147-A177-3AD203B41FA5}">
                      <a16:colId xmlns:a16="http://schemas.microsoft.com/office/drawing/2014/main" xmlns="" val="2987605468"/>
                    </a:ext>
                  </a:extLst>
                </a:gridCol>
                <a:gridCol w="1519767">
                  <a:extLst>
                    <a:ext uri="{9D8B030D-6E8A-4147-A177-3AD203B41FA5}">
                      <a16:colId xmlns:a16="http://schemas.microsoft.com/office/drawing/2014/main" xmlns="" val="1213416383"/>
                    </a:ext>
                  </a:extLst>
                </a:gridCol>
                <a:gridCol w="1519767">
                  <a:extLst>
                    <a:ext uri="{9D8B030D-6E8A-4147-A177-3AD203B41FA5}">
                      <a16:colId xmlns:a16="http://schemas.microsoft.com/office/drawing/2014/main" xmlns="" val="2457241696"/>
                    </a:ext>
                  </a:extLst>
                </a:gridCol>
              </a:tblGrid>
              <a:tr h="643872">
                <a:tc>
                  <a:txBody>
                    <a:bodyPr/>
                    <a:lstStyle/>
                    <a:p>
                      <a:r>
                        <a:rPr lang="en-US" dirty="0" smtClean="0"/>
                        <a:t>End of 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2011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30361306"/>
                  </a:ext>
                </a:extLst>
              </a:tr>
              <a:tr h="467888">
                <a:tc>
                  <a:txBody>
                    <a:bodyPr/>
                    <a:lstStyle/>
                    <a:p>
                      <a:r>
                        <a:rPr lang="en-US" dirty="0" smtClean="0"/>
                        <a:t>Stock price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02640965"/>
                  </a:ext>
                </a:extLst>
              </a:tr>
              <a:tr h="373037">
                <a:tc>
                  <a:txBody>
                    <a:bodyPr/>
                    <a:lstStyle/>
                    <a:p>
                      <a:r>
                        <a:rPr lang="en-US" dirty="0" smtClean="0"/>
                        <a:t>Revenue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46467491"/>
                  </a:ext>
                </a:extLst>
              </a:tr>
              <a:tr h="373037">
                <a:tc>
                  <a:txBody>
                    <a:bodyPr/>
                    <a:lstStyle/>
                    <a:p>
                      <a:r>
                        <a:rPr lang="en-US" dirty="0" smtClean="0"/>
                        <a:t>Profits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43252622"/>
                  </a:ext>
                </a:extLst>
              </a:tr>
              <a:tr h="643872">
                <a:tc>
                  <a:txBody>
                    <a:bodyPr/>
                    <a:lstStyle/>
                    <a:p>
                      <a:r>
                        <a:rPr lang="en-US" dirty="0" smtClean="0"/>
                        <a:t>Profit Margin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49753610"/>
                  </a:ext>
                </a:extLst>
              </a:tr>
              <a:tr h="643872">
                <a:tc>
                  <a:txBody>
                    <a:bodyPr/>
                    <a:lstStyle/>
                    <a:p>
                      <a:r>
                        <a:rPr lang="en-US" dirty="0" smtClean="0"/>
                        <a:t>Growth Rate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0129616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371600" y="5257800"/>
            <a:ext cx="9271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Growth Rate =( (Current Profit – Last Profit)/</a:t>
            </a:r>
            <a:r>
              <a:rPr lang="en-US" dirty="0"/>
              <a:t> Last </a:t>
            </a:r>
            <a:r>
              <a:rPr lang="en-US" dirty="0" smtClean="0"/>
              <a:t>Profit )  *  100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72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3.) Current Market Situation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a.) Market Description </a:t>
            </a:r>
          </a:p>
          <a:p>
            <a:r>
              <a:rPr lang="en-US" dirty="0" smtClean="0"/>
              <a:t>b.) Product Review</a:t>
            </a:r>
          </a:p>
          <a:p>
            <a:r>
              <a:rPr lang="en-US" dirty="0" smtClean="0"/>
              <a:t>c.) Competitive Review</a:t>
            </a:r>
          </a:p>
          <a:p>
            <a:r>
              <a:rPr lang="en-US" dirty="0" smtClean="0"/>
              <a:t>d.) Channels and Logistics Review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73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a.) Market </a:t>
            </a:r>
            <a:r>
              <a:rPr lang="en-US" altLang="zh-CN" dirty="0"/>
              <a:t>D</a:t>
            </a:r>
            <a:r>
              <a:rPr lang="en-US" altLang="zh-CN" dirty="0" smtClean="0"/>
              <a:t>escription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57224" y="1219200"/>
            <a:ext cx="9553576" cy="5632250"/>
          </a:xfrm>
        </p:spPr>
        <p:txBody>
          <a:bodyPr>
            <a:normAutofit/>
          </a:bodyPr>
          <a:lstStyle/>
          <a:p>
            <a:endParaRPr lang="en-US" altLang="zh-CN" dirty="0" smtClean="0"/>
          </a:p>
          <a:p>
            <a:r>
              <a:rPr lang="en-US" altLang="zh-CN" dirty="0" smtClean="0"/>
              <a:t>Industry</a:t>
            </a:r>
          </a:p>
          <a:p>
            <a:r>
              <a:rPr lang="en-US" altLang="zh-CN" dirty="0" smtClean="0"/>
              <a:t>Competition </a:t>
            </a:r>
          </a:p>
          <a:p>
            <a:r>
              <a:rPr lang="en-US" altLang="zh-CN" dirty="0" smtClean="0"/>
              <a:t>Consumers</a:t>
            </a:r>
          </a:p>
          <a:p>
            <a:endParaRPr lang="en-US" altLang="zh-CN" dirty="0" smtClean="0"/>
          </a:p>
          <a:p>
            <a:pPr marL="457200" lvl="1" indent="0">
              <a:buNone/>
            </a:pP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233764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3.) Current Market Situation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b.) Product Review  </a:t>
            </a:r>
          </a:p>
          <a:p>
            <a:pPr marL="0" lvl="1" indent="0">
              <a:spcBef>
                <a:spcPts val="1300"/>
              </a:spcBef>
              <a:buNone/>
            </a:pPr>
            <a:r>
              <a:rPr lang="en-US" dirty="0"/>
              <a:t>Table A2.1 (Segment Needs and Corresponding Features/Benefits)</a:t>
            </a: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905000" y="3505200"/>
          <a:ext cx="83820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434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Targeted Segment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Customer Need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Corresponding Features/Benefits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78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NutriWater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8395462"/>
              </p:ext>
            </p:extLst>
          </p:nvPr>
        </p:nvGraphicFramePr>
        <p:xfrm>
          <a:off x="609601" y="1582591"/>
          <a:ext cx="11049000" cy="4898936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3053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9336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81000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3210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Targeted Segment</a:t>
                      </a:r>
                      <a:endParaRPr lang="en-US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3519" marR="4351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Customer Need</a:t>
                      </a:r>
                      <a:endParaRPr lang="en-US" sz="16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3519" marR="43519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Corresponding Features/Benefits</a:t>
                      </a:r>
                      <a:endParaRPr lang="en-US" sz="16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3519" marR="43519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420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Athletes</a:t>
                      </a:r>
                      <a:endParaRPr lang="en-US" sz="16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3519" marR="43519" marT="0" marB="0"/>
                </a:tc>
                <a:tc>
                  <a:txBody>
                    <a:bodyPr/>
                    <a:lstStyle/>
                    <a:p>
                      <a:pPr marL="342900" marR="0" lvl="0" indent="-342900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>
                          <a:effectLst/>
                        </a:rPr>
                        <a:t>Hydration and replenishment of essential minerals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>
                          <a:effectLst/>
                        </a:rPr>
                        <a:t>Energy to maximize performance</a:t>
                      </a:r>
                      <a:endParaRPr lang="en-US" sz="16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3519" marR="43519" marT="0" marB="0"/>
                </a:tc>
                <a:tc>
                  <a:txBody>
                    <a:bodyPr/>
                    <a:lstStyle/>
                    <a:p>
                      <a:pPr marL="342900" marR="0" lvl="0" indent="-342900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>
                          <a:effectLst/>
                        </a:rPr>
                        <a:t>Electrolytes and carbohydrates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>
                          <a:effectLst/>
                        </a:rPr>
                        <a:t>B vitamins, carbohydrates</a:t>
                      </a:r>
                      <a:endParaRPr lang="en-US" sz="16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3519" marR="43519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5680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Health conscious</a:t>
                      </a:r>
                      <a:endParaRPr lang="en-US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3519" marR="43519" marT="0" marB="0"/>
                </a:tc>
                <a:tc>
                  <a:txBody>
                    <a:bodyPr/>
                    <a:lstStyle/>
                    <a:p>
                      <a:pPr marL="342900" marR="0" lvl="0" indent="-342900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>
                          <a:effectLst/>
                        </a:rPr>
                        <a:t>Maintain optimum weight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>
                          <a:effectLst/>
                        </a:rPr>
                        <a:t>Optimize nutrition levels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>
                          <a:effectLst/>
                        </a:rPr>
                        <a:t>Avoid harmful chemicals and additives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>
                          <a:effectLst/>
                        </a:rPr>
                        <a:t>Desire to consume a tastier beverage than water</a:t>
                      </a:r>
                      <a:endParaRPr lang="en-US" sz="16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3519" marR="43519" marT="0" marB="0"/>
                </a:tc>
                <a:tc>
                  <a:txBody>
                    <a:bodyPr/>
                    <a:lstStyle/>
                    <a:p>
                      <a:pPr marL="342900" marR="0" lvl="0" indent="-342900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>
                          <a:effectLst/>
                        </a:rPr>
                        <a:t>Half the calories of fully sugared beverages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>
                          <a:effectLst/>
                        </a:rPr>
                        <a:t>Higher levels of vitamins A, B, C, E, zinc, chromium, and folic acid than other products; vitamins unavailable in other products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>
                          <a:effectLst/>
                        </a:rPr>
                        <a:t>All natural ingredients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>
                          <a:effectLst/>
                        </a:rPr>
                        <a:t>Six new-age flavors</a:t>
                      </a:r>
                      <a:endParaRPr lang="en-US" sz="16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3519" marR="43519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802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Socially conscious</a:t>
                      </a:r>
                      <a:endParaRPr lang="en-US" sz="16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3519" marR="43519" marT="0" marB="0"/>
                </a:tc>
                <a:tc>
                  <a:txBody>
                    <a:bodyPr/>
                    <a:lstStyle/>
                    <a:p>
                      <a:pPr marL="342900" marR="0" lvl="0" indent="-342900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>
                          <a:effectLst/>
                        </a:rPr>
                        <a:t>Support causes that help solve world’s social problems</a:t>
                      </a:r>
                      <a:endParaRPr lang="en-US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3519" marR="43519" marT="0" marB="0"/>
                </a:tc>
                <a:tc>
                  <a:txBody>
                    <a:bodyPr/>
                    <a:lstStyle/>
                    <a:p>
                      <a:pPr marL="342900" marR="0" lvl="0" indent="-342900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>
                          <a:effectLst/>
                        </a:rPr>
                        <a:t>25 cent donation from each purchase to Vitamin Angels</a:t>
                      </a:r>
                      <a:endParaRPr lang="en-US" sz="16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3519" marR="43519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3926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Millennials</a:t>
                      </a:r>
                      <a:endParaRPr lang="en-US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3519" marR="43519" marT="0" marB="0"/>
                </a:tc>
                <a:tc>
                  <a:txBody>
                    <a:bodyPr/>
                    <a:lstStyle/>
                    <a:p>
                      <a:pPr marL="342900" marR="0" lvl="0" indent="-342900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>
                          <a:effectLst/>
                        </a:rPr>
                        <a:t>Aversion to mass-media advertising</a:t>
                      </a:r>
                    </a:p>
                    <a:p>
                      <a:pPr marL="16002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technologically savvy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>
                          <a:effectLst/>
                        </a:rPr>
                        <a:t>Counterculture attitude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>
                          <a:effectLst/>
                        </a:rPr>
                        <a:t>Diet enhancement due to fast-paced lifestyle</a:t>
                      </a:r>
                      <a:endParaRPr lang="en-US" sz="16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3519" marR="43519" marT="0" marB="0"/>
                </a:tc>
                <a:tc>
                  <a:txBody>
                    <a:bodyPr/>
                    <a:lstStyle/>
                    <a:p>
                      <a:pPr marL="342900" marR="0" lvl="0" indent="-342900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>
                          <a:effectLst/>
                        </a:rPr>
                        <a:t>Less-invasive online and social networking promotional tactics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>
                          <a:effectLst/>
                        </a:rPr>
                        <a:t>Small, privately held company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600" dirty="0">
                          <a:effectLst/>
                        </a:rPr>
                        <a:t>Full RDA levels of essential vitamins and minerals</a:t>
                      </a:r>
                      <a:endParaRPr lang="en-US" sz="16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43519" marR="43519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7870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IV.) SWOT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Table A2.3 (SWOT Table)</a:t>
            </a:r>
            <a:endParaRPr lang="en-US" sz="2000" dirty="0"/>
          </a:p>
          <a:p>
            <a:pPr lvl="0"/>
            <a:r>
              <a:rPr lang="en-US" b="1" dirty="0" smtClean="0"/>
              <a:t>a.) Strengths</a:t>
            </a:r>
            <a:endParaRPr lang="en-US" sz="2000" dirty="0"/>
          </a:p>
          <a:p>
            <a:pPr lvl="0"/>
            <a:r>
              <a:rPr lang="en-US" b="1" dirty="0" smtClean="0"/>
              <a:t>b.) Weaknesses</a:t>
            </a:r>
            <a:endParaRPr lang="en-US" sz="2000" dirty="0"/>
          </a:p>
          <a:p>
            <a:pPr lvl="0"/>
            <a:r>
              <a:rPr lang="en-US" b="1" dirty="0" smtClean="0"/>
              <a:t>c.) Opportunities</a:t>
            </a:r>
            <a:endParaRPr lang="en-US" sz="2000" dirty="0"/>
          </a:p>
          <a:p>
            <a:pPr lvl="0"/>
            <a:r>
              <a:rPr lang="en-US" b="1" dirty="0" smtClean="0"/>
              <a:t>d.) Threats</a:t>
            </a:r>
            <a:endParaRPr lang="en-US" sz="2000" dirty="0"/>
          </a:p>
          <a:p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124200" y="2667000"/>
            <a:ext cx="1295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3124200" y="2819400"/>
            <a:ext cx="1295400" cy="304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648203" y="2514606"/>
            <a:ext cx="11610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Internal</a:t>
            </a:r>
            <a:endParaRPr lang="en-US" sz="2400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124200" y="3657600"/>
            <a:ext cx="12954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3124200" y="3815398"/>
            <a:ext cx="1295400" cy="304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646766" y="3491524"/>
            <a:ext cx="1209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External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7239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IV.) SWOT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The SWOT analysis should be about the </a:t>
            </a:r>
            <a:r>
              <a:rPr lang="en-US" b="1" dirty="0" smtClean="0"/>
              <a:t>product</a:t>
            </a:r>
            <a:r>
              <a:rPr lang="en-US" dirty="0" smtClean="0"/>
              <a:t>, not the company. </a:t>
            </a:r>
          </a:p>
          <a:p>
            <a:endParaRPr lang="en-US" dirty="0"/>
          </a:p>
          <a:p>
            <a:r>
              <a:rPr lang="en-US" dirty="0" smtClean="0"/>
              <a:t>The goal of SWOT for this marketing plan is to help the company adjust it’s overall strategies for better product placement.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25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IV.) SWOT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CN" b="1" dirty="0" smtClean="0"/>
              <a:t>a.) Strengths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 smtClean="0"/>
              <a:t>	Characteristics </a:t>
            </a:r>
            <a:r>
              <a:rPr lang="en-US" altLang="zh-CN" dirty="0"/>
              <a:t>of the product that give it an advantage over others</a:t>
            </a:r>
          </a:p>
          <a:p>
            <a:pPr marL="0" indent="0">
              <a:buNone/>
            </a:pPr>
            <a:r>
              <a:rPr lang="en-US" altLang="zh-CN" b="1" dirty="0" smtClean="0"/>
              <a:t>b.) Weaknesses</a:t>
            </a:r>
            <a:endParaRPr lang="en-US" altLang="zh-CN" b="1" dirty="0"/>
          </a:p>
          <a:p>
            <a:pPr marL="0" indent="0">
              <a:buNone/>
            </a:pPr>
            <a:r>
              <a:rPr lang="en-US" altLang="zh-CN" dirty="0" smtClean="0"/>
              <a:t>	Characteristics </a:t>
            </a:r>
            <a:r>
              <a:rPr lang="en-US" altLang="zh-CN" dirty="0"/>
              <a:t>that place the product at a disadvantage relative to others</a:t>
            </a:r>
          </a:p>
          <a:p>
            <a:pPr marL="0" indent="0">
              <a:buNone/>
            </a:pPr>
            <a:r>
              <a:rPr lang="en-US" altLang="zh-CN" b="1" dirty="0" smtClean="0"/>
              <a:t>c.) Opportunities</a:t>
            </a:r>
            <a:endParaRPr lang="en-US" altLang="zh-CN" b="1" dirty="0"/>
          </a:p>
          <a:p>
            <a:pPr marL="0" indent="0">
              <a:buNone/>
            </a:pPr>
            <a:r>
              <a:rPr lang="en-US" altLang="zh-CN" dirty="0" smtClean="0"/>
              <a:t>	Elements </a:t>
            </a:r>
            <a:r>
              <a:rPr lang="en-US" altLang="zh-CN" dirty="0"/>
              <a:t>that the product could exploit to its advantage</a:t>
            </a:r>
          </a:p>
          <a:p>
            <a:pPr marL="0" indent="0">
              <a:buNone/>
            </a:pPr>
            <a:r>
              <a:rPr lang="en-US" altLang="zh-CN" b="1" dirty="0" smtClean="0"/>
              <a:t>d.) Threats</a:t>
            </a:r>
            <a:endParaRPr lang="en-US" altLang="zh-CN" b="1" dirty="0"/>
          </a:p>
          <a:p>
            <a:pPr marL="0" indent="0">
              <a:buNone/>
            </a:pPr>
            <a:r>
              <a:rPr lang="en-US" altLang="zh-CN" dirty="0" smtClean="0"/>
              <a:t>	Elements </a:t>
            </a:r>
            <a:r>
              <a:rPr lang="en-US" altLang="zh-CN" dirty="0"/>
              <a:t>in the environment that could cause trouble for the </a:t>
            </a:r>
            <a:r>
              <a:rPr lang="en-US" altLang="zh-CN" dirty="0" smtClean="0"/>
              <a:t>product</a:t>
            </a:r>
            <a:endParaRPr lang="zh-CN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06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r>
              <a:rPr lang="en-US" dirty="0" smtClean="0">
                <a:hlinkClick r:id="rId2"/>
              </a:rPr>
              <a:t>https://www.youtube.com/watch?v=uA5ikRm6yNo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63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Apple iPhone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656" y="2011680"/>
            <a:ext cx="10753725" cy="43891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CN" b="1" dirty="0" smtClean="0"/>
              <a:t>Strengths</a:t>
            </a:r>
            <a:endParaRPr lang="en-US" altLang="zh-CN" b="1" dirty="0"/>
          </a:p>
          <a:p>
            <a:pPr marL="342900" lvl="1" indent="0">
              <a:buNone/>
            </a:pPr>
            <a:endParaRPr lang="en-US" altLang="zh-CN" dirty="0" smtClean="0"/>
          </a:p>
          <a:p>
            <a:pPr marL="342900" lvl="1" indent="0">
              <a:buNone/>
            </a:pPr>
            <a:r>
              <a:rPr lang="en-US" altLang="zh-CN" dirty="0" smtClean="0"/>
              <a:t>Patents</a:t>
            </a:r>
            <a:endParaRPr lang="en-US" altLang="zh-CN" dirty="0"/>
          </a:p>
          <a:p>
            <a:pPr marL="402336" lvl="2" indent="0">
              <a:buNone/>
            </a:pPr>
            <a:r>
              <a:rPr lang="en-US" altLang="zh-CN" dirty="0"/>
              <a:t>Apple awarded design patent for fingerprint unlocking feature</a:t>
            </a:r>
          </a:p>
          <a:p>
            <a:pPr marL="342900" lvl="1" indent="0">
              <a:buNone/>
            </a:pPr>
            <a:endParaRPr lang="en-US" altLang="zh-CN" dirty="0" smtClean="0"/>
          </a:p>
          <a:p>
            <a:pPr marL="342900" lvl="1" indent="0">
              <a:buNone/>
            </a:pPr>
            <a:r>
              <a:rPr lang="en-US" altLang="zh-CN" dirty="0" smtClean="0"/>
              <a:t>Strong </a:t>
            </a:r>
            <a:r>
              <a:rPr lang="en-US" altLang="zh-CN" dirty="0"/>
              <a:t>brand name</a:t>
            </a:r>
          </a:p>
          <a:p>
            <a:pPr marL="342900" lvl="1" indent="0">
              <a:buNone/>
            </a:pPr>
            <a:endParaRPr lang="en-US" altLang="zh-CN" dirty="0" smtClean="0"/>
          </a:p>
          <a:p>
            <a:pPr marL="342900" lvl="1" indent="0">
              <a:buNone/>
            </a:pPr>
            <a:r>
              <a:rPr lang="en-US" altLang="zh-CN" dirty="0"/>
              <a:t>F</a:t>
            </a:r>
            <a:r>
              <a:rPr lang="en-US" altLang="zh-CN" dirty="0" smtClean="0"/>
              <a:t>unctionality</a:t>
            </a:r>
            <a:endParaRPr lang="en-US" altLang="zh-CN" dirty="0"/>
          </a:p>
          <a:p>
            <a:pPr marL="402336" lvl="2" indent="0">
              <a:buNone/>
            </a:pPr>
            <a:r>
              <a:rPr lang="en-US" altLang="zh-CN" dirty="0"/>
              <a:t>Combined cell phone and iPod; music player features offer all the advantages of iPods</a:t>
            </a:r>
          </a:p>
          <a:p>
            <a:pPr marL="342900" lvl="1" indent="0">
              <a:buNone/>
            </a:pPr>
            <a:endParaRPr lang="en-US" altLang="zh-TW" dirty="0" smtClean="0"/>
          </a:p>
          <a:p>
            <a:pPr marL="342900" lvl="1" indent="0">
              <a:buNone/>
            </a:pPr>
            <a:r>
              <a:rPr lang="en-US" altLang="zh-TW" dirty="0" smtClean="0"/>
              <a:t>Apps</a:t>
            </a:r>
          </a:p>
          <a:p>
            <a:pPr marL="402336" lvl="2" indent="0">
              <a:buNone/>
            </a:pPr>
            <a:r>
              <a:rPr lang="en-US" altLang="zh-TW" dirty="0" smtClean="0"/>
              <a:t>iPhone can run all kinds of third party programs, making it an extremely useful smartphone</a:t>
            </a:r>
          </a:p>
          <a:p>
            <a:pPr marL="685800" lvl="1">
              <a:buFont typeface="Arial" pitchFamily="34" charset="0"/>
              <a:buChar char="•"/>
            </a:pPr>
            <a:endParaRPr lang="zh-CN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30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Apple iPhone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b="1" dirty="0"/>
              <a:t>Weaknesses</a:t>
            </a:r>
          </a:p>
          <a:p>
            <a:pPr marL="342900" lvl="1" indent="0">
              <a:buNone/>
            </a:pPr>
            <a:endParaRPr lang="en-US" altLang="zh-CN" dirty="0" smtClean="0"/>
          </a:p>
          <a:p>
            <a:pPr marL="342900" lvl="1" indent="0">
              <a:buNone/>
            </a:pPr>
            <a:r>
              <a:rPr lang="en-US" altLang="zh-CN" dirty="0" smtClean="0"/>
              <a:t>Battery </a:t>
            </a:r>
            <a:r>
              <a:rPr lang="en-US" altLang="zh-CN" dirty="0"/>
              <a:t>life</a:t>
            </a:r>
          </a:p>
          <a:p>
            <a:pPr marL="342900" lvl="1" indent="0">
              <a:buNone/>
            </a:pPr>
            <a:endParaRPr lang="en-US" altLang="zh-CN" dirty="0" smtClean="0"/>
          </a:p>
          <a:p>
            <a:pPr marL="342900" lvl="1" indent="0">
              <a:buNone/>
            </a:pPr>
            <a:r>
              <a:rPr lang="en-US" altLang="zh-CN" dirty="0" smtClean="0"/>
              <a:t>Expensive </a:t>
            </a:r>
            <a:r>
              <a:rPr lang="en-US" altLang="zh-CN" dirty="0"/>
              <a:t>carrier </a:t>
            </a:r>
            <a:r>
              <a:rPr lang="en-US" altLang="zh-CN" dirty="0" smtClean="0"/>
              <a:t>contracts</a:t>
            </a:r>
          </a:p>
          <a:p>
            <a:pPr marL="342900" lvl="1" indent="0">
              <a:buNone/>
            </a:pPr>
            <a:endParaRPr lang="en-US" altLang="zh-CN" dirty="0" smtClean="0"/>
          </a:p>
          <a:p>
            <a:pPr marL="342900" lvl="1" indent="0">
              <a:buNone/>
            </a:pPr>
            <a:r>
              <a:rPr lang="en-US" altLang="zh-CN" dirty="0" smtClean="0"/>
              <a:t>Reception issues (certain areas)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63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Apple iPhone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b="1" dirty="0"/>
              <a:t>Opportunities</a:t>
            </a:r>
          </a:p>
          <a:p>
            <a:pPr marL="4572" lvl="1" indent="0">
              <a:buNone/>
            </a:pPr>
            <a:endParaRPr lang="en-US" altLang="zh-CN" dirty="0"/>
          </a:p>
          <a:p>
            <a:pPr marL="4572" lvl="1" indent="0">
              <a:buNone/>
            </a:pPr>
            <a:r>
              <a:rPr lang="en-US" altLang="zh-CN" sz="1600" dirty="0" smtClean="0"/>
              <a:t>	New technology</a:t>
            </a:r>
          </a:p>
          <a:p>
            <a:pPr marL="0" lvl="2" indent="0">
              <a:buNone/>
            </a:pPr>
            <a:endParaRPr lang="en-US" altLang="zh-CN" i="0" dirty="0" smtClean="0"/>
          </a:p>
          <a:p>
            <a:pPr marL="0" lvl="2" indent="0">
              <a:buNone/>
            </a:pPr>
            <a:r>
              <a:rPr lang="en-US" altLang="zh-CN" i="0" dirty="0"/>
              <a:t>	</a:t>
            </a:r>
            <a:r>
              <a:rPr lang="en-US" altLang="zh-CN" i="0" dirty="0" smtClean="0"/>
              <a:t>Growth in emerging markets</a:t>
            </a:r>
          </a:p>
          <a:p>
            <a:pPr marL="0" lvl="2" indent="0">
              <a:buNone/>
            </a:pPr>
            <a:endParaRPr lang="en-US" altLang="zh-CN" i="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Apple iPhone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b="1" dirty="0" smtClean="0"/>
              <a:t>Threats</a:t>
            </a:r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r>
              <a:rPr lang="en-US" altLang="zh-CN" dirty="0" smtClean="0"/>
              <a:t>	Shifts </a:t>
            </a:r>
            <a:r>
              <a:rPr lang="en-US" altLang="zh-CN" dirty="0"/>
              <a:t>in </a:t>
            </a:r>
            <a:r>
              <a:rPr lang="en-US" altLang="zh-CN" dirty="0" smtClean="0"/>
              <a:t>consumer </a:t>
            </a:r>
            <a:r>
              <a:rPr lang="en-US" altLang="zh-CN" dirty="0"/>
              <a:t>tastes away</a:t>
            </a:r>
            <a:r>
              <a:rPr lang="zh-CN" altLang="en-US" dirty="0"/>
              <a:t> </a:t>
            </a:r>
            <a:r>
              <a:rPr lang="en-US" altLang="zh-CN" dirty="0"/>
              <a:t>from </a:t>
            </a:r>
            <a:r>
              <a:rPr lang="en-US" altLang="zh-CN" dirty="0" smtClean="0"/>
              <a:t>iPhone</a:t>
            </a:r>
          </a:p>
          <a:p>
            <a:pPr marL="205740" lvl="2" indent="0">
              <a:buNone/>
            </a:pPr>
            <a:r>
              <a:rPr lang="en-US" altLang="zh-CN" dirty="0" smtClean="0"/>
              <a:t>	 Large innovation of Samsung smartphones and Android operating system </a:t>
            </a:r>
          </a:p>
          <a:p>
            <a:pPr marL="205740" lvl="2" indent="0">
              <a:buNone/>
            </a:pPr>
            <a:endParaRPr lang="en-US" altLang="zh-CN" i="0" dirty="0"/>
          </a:p>
          <a:p>
            <a:pPr marL="205740" lvl="2" indent="0">
              <a:buNone/>
            </a:pPr>
            <a:r>
              <a:rPr lang="en-US" altLang="zh-CN" sz="2400" i="0" dirty="0" smtClean="0"/>
              <a:t>	Competition</a:t>
            </a:r>
          </a:p>
          <a:p>
            <a:pPr marL="205740" lvl="2" indent="0">
              <a:buNone/>
            </a:pPr>
            <a:r>
              <a:rPr lang="en-US" altLang="zh-CN" dirty="0" smtClean="0"/>
              <a:t>	 Samsung, LG, Sony  </a:t>
            </a:r>
            <a:endParaRPr lang="zh-CN" alt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24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SWOT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5638800"/>
            <a:ext cx="6553200" cy="533400"/>
          </a:xfrm>
        </p:spPr>
        <p:txBody>
          <a:bodyPr>
            <a:normAutofit/>
          </a:bodyPr>
          <a:lstStyle/>
          <a:p>
            <a:r>
              <a:rPr lang="en-US" dirty="0" smtClean="0"/>
              <a:t>Positive 		                    Negative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2680491"/>
              </p:ext>
            </p:extLst>
          </p:nvPr>
        </p:nvGraphicFramePr>
        <p:xfrm>
          <a:off x="2362200" y="1981200"/>
          <a:ext cx="81280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Strengths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- 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- 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US" b="1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en-US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Weaknesses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- 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- 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  <a:p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Opportunities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- 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- 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  <a:p>
                      <a:endParaRPr lang="en-US" b="1" dirty="0" smtClean="0">
                        <a:solidFill>
                          <a:schemeClr val="bg1"/>
                        </a:solidFill>
                      </a:endParaRPr>
                    </a:p>
                    <a:p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Threats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- 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- 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  <a:p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66805" y="2667000"/>
            <a:ext cx="120975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Internal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External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6595811" y="1328638"/>
            <a:ext cx="36813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sz="2400" dirty="0"/>
              <a:t>Table A2.3 (SWOT Table)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4208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NutriWater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174745"/>
              </p:ext>
            </p:extLst>
          </p:nvPr>
        </p:nvGraphicFramePr>
        <p:xfrm>
          <a:off x="1752600" y="1600200"/>
          <a:ext cx="8534400" cy="4419600"/>
        </p:xfrm>
        <a:graphic>
          <a:graphicData uri="http://schemas.openxmlformats.org/drawingml/2006/table">
            <a:tbl>
              <a:tblPr firstRow="1" firstCol="1" bandRow="1" bandCol="1">
                <a:tableStyleId>{125E5076-3810-47DD-B79F-674D7AD40C01}</a:tableStyleId>
              </a:tblPr>
              <a:tblGrid>
                <a:gridCol w="4267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94640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</a:rPr>
                        <a:t>Strengths</a:t>
                      </a:r>
                      <a:endParaRPr lang="en-US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</a:rPr>
                        <a:t>Weaknesses</a:t>
                      </a:r>
                      <a:endParaRPr lang="en-US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62480">
                <a:tc>
                  <a:txBody>
                    <a:bodyPr/>
                    <a:lstStyle/>
                    <a:p>
                      <a:pPr marL="57150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800" dirty="0">
                          <a:effectLst/>
                        </a:rPr>
                        <a:t>Superior quality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800" dirty="0">
                          <a:effectLst/>
                        </a:rPr>
                        <a:t>Expertise in alternative beverage marketing 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800" dirty="0">
                          <a:effectLst/>
                        </a:rPr>
                        <a:t>Social responsibility 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800" dirty="0">
                          <a:effectLst/>
                        </a:rPr>
                        <a:t>Anti-establishment image </a:t>
                      </a:r>
                    </a:p>
                    <a:p>
                      <a:pPr marL="57150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rtl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800" dirty="0">
                          <a:effectLst/>
                        </a:rPr>
                        <a:t>Lack of brand awareness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800" dirty="0">
                          <a:effectLst/>
                        </a:rPr>
                        <a:t>Limited budget</a:t>
                      </a:r>
                      <a:endParaRPr lang="en-US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4640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</a:rPr>
                        <a:t>Opportunities</a:t>
                      </a:r>
                      <a:endParaRPr lang="en-US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effectLst/>
                        </a:rPr>
                        <a:t>Threats</a:t>
                      </a:r>
                      <a:endParaRPr lang="en-US" sz="1800" b="1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767840">
                <a:tc>
                  <a:txBody>
                    <a:bodyPr/>
                    <a:lstStyle/>
                    <a:p>
                      <a:pPr marL="22860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800">
                          <a:effectLst/>
                        </a:rPr>
                        <a:t>Growing market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800">
                          <a:effectLst/>
                        </a:rPr>
                        <a:t>Gap in the distribution network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800">
                          <a:effectLst/>
                        </a:rPr>
                        <a:t>Health trends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800">
                          <a:effectLst/>
                        </a:rPr>
                        <a:t>Anti-establishment image</a:t>
                      </a:r>
                    </a:p>
                    <a:p>
                      <a:pPr marL="22860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80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1430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800" dirty="0">
                          <a:effectLst/>
                        </a:rPr>
                        <a:t>Limited shelf space 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800" dirty="0">
                          <a:effectLst/>
                        </a:rPr>
                        <a:t>Image of enhanced waters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800" dirty="0">
                          <a:effectLst/>
                        </a:rPr>
                        <a:t>Environmental issues</a:t>
                      </a:r>
                      <a:endParaRPr lang="en-US" sz="18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7296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31328</TotalTime>
  <Words>578</Words>
  <Application>Microsoft Office PowerPoint</Application>
  <PresentationFormat>Widescreen</PresentationFormat>
  <Paragraphs>213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新細明體</vt:lpstr>
      <vt:lpstr>宋体</vt:lpstr>
      <vt:lpstr>Arial</vt:lpstr>
      <vt:lpstr>Calibri</vt:lpstr>
      <vt:lpstr>Cambria</vt:lpstr>
      <vt:lpstr>Century Gothic</vt:lpstr>
      <vt:lpstr>Symbol</vt:lpstr>
      <vt:lpstr>Times New Roman</vt:lpstr>
      <vt:lpstr>Wingdings 3</vt:lpstr>
      <vt:lpstr>Ion</vt:lpstr>
      <vt:lpstr>Marketing Plan Requirements</vt:lpstr>
      <vt:lpstr>Marketing Plan  Structure</vt:lpstr>
      <vt:lpstr>1.) Executive Summary </vt:lpstr>
      <vt:lpstr>2.) Five Years Financial Overview</vt:lpstr>
      <vt:lpstr>3.) Current Market Situation </vt:lpstr>
      <vt:lpstr>a.) Market Description</vt:lpstr>
      <vt:lpstr>3.) Current Market Situation </vt:lpstr>
      <vt:lpstr>NutriWater</vt:lpstr>
      <vt:lpstr>IV.) SWOT Analysis</vt:lpstr>
      <vt:lpstr>IV.) SWOT Analysis</vt:lpstr>
      <vt:lpstr>IV.) SWOT Analysis</vt:lpstr>
      <vt:lpstr>PowerPoint Presentation</vt:lpstr>
      <vt:lpstr>Example: Apple iPhone</vt:lpstr>
      <vt:lpstr>Example: Apple iPhone</vt:lpstr>
      <vt:lpstr>Example: Apple iPhone</vt:lpstr>
      <vt:lpstr>Example: Apple iPhone</vt:lpstr>
      <vt:lpstr>SWOT Table</vt:lpstr>
      <vt:lpstr>NutriWater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Marketing Plan – Stage One</dc:title>
  <dc:creator>Connie Kuo</dc:creator>
  <cp:lastModifiedBy>simon</cp:lastModifiedBy>
  <cp:revision>246</cp:revision>
  <dcterms:created xsi:type="dcterms:W3CDTF">2013-04-12T03:53:29Z</dcterms:created>
  <dcterms:modified xsi:type="dcterms:W3CDTF">2016-03-04T04:37:44Z</dcterms:modified>
</cp:coreProperties>
</file>