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2"/>
  </p:notesMasterIdLst>
  <p:handoutMasterIdLst>
    <p:handoutMasterId r:id="rId33"/>
  </p:handoutMasterIdLst>
  <p:sldIdLst>
    <p:sldId id="256" r:id="rId2"/>
    <p:sldId id="258" r:id="rId3"/>
    <p:sldId id="259" r:id="rId4"/>
    <p:sldId id="260" r:id="rId5"/>
    <p:sldId id="262" r:id="rId6"/>
    <p:sldId id="264" r:id="rId7"/>
    <p:sldId id="265" r:id="rId8"/>
    <p:sldId id="266" r:id="rId9"/>
    <p:sldId id="268" r:id="rId10"/>
    <p:sldId id="269" r:id="rId11"/>
    <p:sldId id="270" r:id="rId12"/>
    <p:sldId id="271" r:id="rId13"/>
    <p:sldId id="272" r:id="rId14"/>
    <p:sldId id="273" r:id="rId15"/>
    <p:sldId id="274" r:id="rId16"/>
    <p:sldId id="275" r:id="rId17"/>
    <p:sldId id="276" r:id="rId18"/>
    <p:sldId id="296" r:id="rId19"/>
    <p:sldId id="277" r:id="rId20"/>
    <p:sldId id="281" r:id="rId21"/>
    <p:sldId id="287" r:id="rId22"/>
    <p:sldId id="293" r:id="rId23"/>
    <p:sldId id="282" r:id="rId24"/>
    <p:sldId id="289" r:id="rId25"/>
    <p:sldId id="290" r:id="rId26"/>
    <p:sldId id="295" r:id="rId27"/>
    <p:sldId id="291" r:id="rId28"/>
    <p:sldId id="283" r:id="rId29"/>
    <p:sldId id="284" r:id="rId30"/>
    <p:sldId id="285" r:id="rId3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usha Preetha Gunasekaran" initials="PPG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99"/>
    <a:srgbClr val="007D7A"/>
    <a:srgbClr val="C49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80" autoAdjust="0"/>
    <p:restoredTop sz="94758" autoAdjust="0"/>
  </p:normalViewPr>
  <p:slideViewPr>
    <p:cSldViewPr>
      <p:cViewPr varScale="1">
        <p:scale>
          <a:sx n="106" d="100"/>
          <a:sy n="106" d="100"/>
        </p:scale>
        <p:origin x="1158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3" d="100"/>
          <a:sy n="83" d="100"/>
        </p:scale>
        <p:origin x="-2040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E6E28-7BE3-4573-AD76-5229512F4895}" type="datetimeFigureOut">
              <a:rPr lang="en-US" smtClean="0"/>
              <a:t>6/30/2018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011E9A-9DA4-438B-B2F3-11784773677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93723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F1FEF9F-0FA6-4F59-8128-DA91B418FE04}" type="datetimeFigureOut">
              <a:rPr lang="en-US" smtClean="0"/>
              <a:t>6/30/2018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489A42-D704-486B-80A1-8B9CC3AE8C7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64715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89A42-D704-486B-80A1-8B9CC3AE8C74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351840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89A42-D704-486B-80A1-8B9CC3AE8C7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644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489A42-D704-486B-80A1-8B9CC3AE8C7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016444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illPPTCover.jp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2" y="0"/>
            <a:ext cx="9141718" cy="6629400"/>
          </a:xfrm>
          <a:prstGeom prst="rect">
            <a:avLst/>
          </a:prstGeom>
        </p:spPr>
      </p:pic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0" y="5181600"/>
            <a:ext cx="9144000" cy="1447800"/>
          </a:xfrm>
          <a:solidFill>
            <a:srgbClr val="FFFFFF">
              <a:alpha val="74902"/>
            </a:srgbClr>
          </a:solidFill>
          <a:effectLst>
            <a:glow rad="139700">
              <a:schemeClr val="accent4">
                <a:satMod val="175000"/>
                <a:alpha val="40000"/>
              </a:schemeClr>
            </a:glow>
          </a:effectLst>
        </p:spPr>
        <p:txBody>
          <a:bodyPr>
            <a:noAutofit/>
          </a:bodyPr>
          <a:lstStyle>
            <a:lvl1pPr marL="0" indent="0" algn="ctr">
              <a:buNone/>
              <a:defRPr sz="2200" b="1" cap="all" spc="120" baseline="0">
                <a:solidFill>
                  <a:schemeClr val="tx2"/>
                </a:solidFill>
                <a:effectLst/>
                <a:latin typeface="Calibri" panose="020F050202020403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Chapter 4:</a:t>
            </a:r>
          </a:p>
          <a:p>
            <a:r>
              <a:rPr lang="en-US" dirty="0" smtClean="0"/>
              <a:t>Business-Level Strategy</a:t>
            </a:r>
          </a:p>
          <a:p>
            <a:endParaRPr lang="en-US" dirty="0"/>
          </a:p>
        </p:txBody>
      </p:sp>
      <p:sp>
        <p:nvSpPr>
          <p:cNvPr id="11" name="TextBox 10"/>
          <p:cNvSpPr txBox="1"/>
          <p:nvPr userDrawn="1"/>
        </p:nvSpPr>
        <p:spPr>
          <a:xfrm>
            <a:off x="533400" y="6627168"/>
            <a:ext cx="807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©2017</a:t>
            </a:r>
            <a:r>
              <a:rPr lang="en-US" sz="900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Cengage Learning.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388892046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717"/>
            <a:ext cx="8153400" cy="1128085"/>
          </a:xfrm>
        </p:spPr>
        <p:txBody>
          <a:bodyPr>
            <a:noAutofit/>
          </a:bodyPr>
          <a:lstStyle>
            <a:lvl1pPr>
              <a:defRPr sz="4000">
                <a:solidFill>
                  <a:srgbClr val="D1282E"/>
                </a:solidFill>
                <a:latin typeface="Calibri" panose="020F0502020204030204" pitchFamily="34" charset="0"/>
                <a:cs typeface="Calibri" panose="020F0502020204030204" pitchFamily="34" charset="0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53400" cy="5029200"/>
          </a:xfrm>
        </p:spPr>
        <p:txBody>
          <a:bodyPr/>
          <a:lstStyle>
            <a:lvl1pPr marL="342900" indent="-3429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3000" b="0">
                <a:latin typeface="Calibri" panose="020F0502020204030204" pitchFamily="34" charset="0"/>
                <a:cs typeface="Calibri" panose="020F0502020204030204" pitchFamily="34" charset="0"/>
              </a:defRPr>
            </a:lvl1pPr>
            <a:lvl2pPr marL="457200" indent="-27432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600">
                <a:latin typeface="Calibri" panose="020F0502020204030204" pitchFamily="34" charset="0"/>
                <a:cs typeface="Calibri" panose="020F0502020204030204" pitchFamily="34" charset="0"/>
              </a:defRPr>
            </a:lvl2pPr>
            <a:lvl3pPr marL="731520" indent="18288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200">
                <a:latin typeface="Calibri" panose="020F0502020204030204" pitchFamily="34" charset="0"/>
                <a:cs typeface="Calibri" panose="020F0502020204030204" pitchFamily="34" charset="0"/>
              </a:defRPr>
            </a:lvl3pPr>
            <a:lvl4pPr marL="1097280" indent="228600">
              <a:spcBef>
                <a:spcPts val="0"/>
              </a:spcBef>
              <a:spcAft>
                <a:spcPts val="600"/>
              </a:spcAft>
              <a:buClr>
                <a:schemeClr val="tx2"/>
              </a:buClr>
              <a:buFont typeface="Wingdings" panose="05000000000000000000" pitchFamily="2" charset="2"/>
              <a:buChar char="§"/>
              <a:defRPr sz="2000">
                <a:latin typeface="Calibri" panose="020F0502020204030204" pitchFamily="34" charset="0"/>
                <a:cs typeface="Calibri" panose="020F0502020204030204" pitchFamily="34" charset="0"/>
              </a:defRPr>
            </a:lvl4pPr>
            <a:lvl5pPr>
              <a:defRPr>
                <a:latin typeface="Calibri" panose="020F0502020204030204" pitchFamily="34" charset="0"/>
                <a:cs typeface="Calibri" panose="020F0502020204030204" pitchFamily="34" charset="0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458200" y="6440016"/>
            <a:ext cx="457199" cy="341784"/>
          </a:xfrm>
        </p:spPr>
        <p:txBody>
          <a:bodyPr/>
          <a:lstStyle>
            <a:lvl1pPr algn="r">
              <a:defRPr sz="12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fld id="{8084EAB2-7AD8-4CD7-B75B-712F2FE1C6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457200" y="6553200"/>
            <a:ext cx="80010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©2017</a:t>
            </a:r>
            <a:r>
              <a:rPr lang="en-US" sz="900" baseline="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Cengage Learning. All Rights Reserved. May not be scanned, copied or duplicated, or posted to a publicly accessible website, in whole or in part.</a:t>
            </a:r>
          </a:p>
        </p:txBody>
      </p:sp>
    </p:spTree>
    <p:extLst>
      <p:ext uri="{BB962C8B-B14F-4D97-AF65-F5344CB8AC3E}">
        <p14:creationId xmlns:p14="http://schemas.microsoft.com/office/powerpoint/2010/main" val="266979446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447800"/>
            <a:ext cx="7772400" cy="4321175"/>
          </a:xfrm>
        </p:spPr>
        <p:txBody>
          <a:bodyPr anchor="ctr">
            <a:noAutofit/>
          </a:bodyPr>
          <a:lstStyle>
            <a:lvl1pPr algn="l">
              <a:lnSpc>
                <a:spcPct val="100000"/>
              </a:lnSpc>
              <a:defRPr sz="8800" b="0" cap="all" spc="-80" baseline="0"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228601"/>
            <a:ext cx="7772400" cy="1066800"/>
          </a:xfrm>
        </p:spPr>
        <p:txBody>
          <a:bodyPr anchor="b"/>
          <a:lstStyle>
            <a:lvl1pPr marL="0" indent="0">
              <a:buNone/>
              <a:defRPr sz="2000" b="0" cap="all" spc="120" baseline="0">
                <a:solidFill>
                  <a:schemeClr val="tx2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767497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3068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90160" y="1574800"/>
            <a:ext cx="32918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172910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7632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sz="1800" b="0" cap="all" spc="100" baseline="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627632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93208" y="1572768"/>
            <a:ext cx="3291840" cy="639762"/>
          </a:xfrm>
        </p:spPr>
        <p:txBody>
          <a:bodyPr anchor="b">
            <a:noAutofit/>
          </a:bodyPr>
          <a:lstStyle>
            <a:lvl1pPr marL="0" indent="0">
              <a:buNone/>
              <a:defRPr lang="en-US" sz="1800" b="0" kern="1200" cap="all" spc="100" baseline="0" dirty="0" smtClean="0">
                <a:solidFill>
                  <a:schemeClr val="tx1"/>
                </a:solidFill>
                <a:latin typeface="Calibri" panose="020F0502020204030204" pitchFamily="34" charset="0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spcBef>
                <a:spcPct val="20000"/>
              </a:spcBef>
              <a:buFont typeface="Arial" pitchFamily="34" charset="0"/>
              <a:buNone/>
            </a:pPr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93208" y="2259366"/>
            <a:ext cx="3291840" cy="384048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26615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39984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07369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600200"/>
            <a:ext cx="5111750" cy="44805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600200"/>
            <a:ext cx="3008313" cy="448056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10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-1" y="0"/>
            <a:ext cx="9000877" cy="4846320"/>
          </a:xfrm>
          <a:solidFill>
            <a:schemeClr val="bg1">
              <a:lumMod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5715000"/>
            <a:ext cx="8153400" cy="457200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4953000"/>
            <a:ext cx="8153400" cy="762000"/>
          </a:xfrm>
        </p:spPr>
        <p:txBody>
          <a:bodyPr anchor="t">
            <a:normAutofit/>
          </a:bodyPr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29335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3534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45390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gradFill flip="none" rotWithShape="1">
          <a:gsLst>
            <a:gs pos="0">
              <a:srgbClr val="009999">
                <a:lumMod val="61000"/>
              </a:srgbClr>
            </a:gs>
            <a:gs pos="48000">
              <a:schemeClr val="bg1">
                <a:lumMod val="95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00847" y="4724400"/>
            <a:ext cx="7941615" cy="1219200"/>
          </a:xfrm>
        </p:spPr>
        <p:txBody>
          <a:bodyPr>
            <a:noAutofit/>
          </a:bodyPr>
          <a:lstStyle>
            <a:lvl1pPr marL="0" indent="0" algn="ctr">
              <a:buNone/>
              <a:defRPr sz="3400" b="0" cap="all" spc="120" baseline="0">
                <a:solidFill>
                  <a:srgbClr val="007D7A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edit Master subtitle style</a:t>
            </a: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9001124" y="4846320"/>
            <a:ext cx="142876" cy="2011680"/>
          </a:xfrm>
          <a:prstGeom prst="rect">
            <a:avLst/>
          </a:prstGeom>
          <a:solidFill>
            <a:srgbClr val="C495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9001124" y="0"/>
            <a:ext cx="142876" cy="4846320"/>
          </a:xfrm>
          <a:prstGeom prst="rect">
            <a:avLst/>
          </a:prstGeom>
          <a:gradFill flip="none" rotWithShape="1">
            <a:gsLst>
              <a:gs pos="0">
                <a:srgbClr val="009999">
                  <a:shade val="30000"/>
                  <a:satMod val="115000"/>
                </a:srgbClr>
              </a:gs>
              <a:gs pos="50000">
                <a:srgbClr val="009999">
                  <a:shade val="67500"/>
                  <a:satMod val="115000"/>
                </a:srgbClr>
              </a:gs>
              <a:gs pos="100000">
                <a:srgbClr val="009999">
                  <a:shade val="100000"/>
                  <a:satMod val="115000"/>
                </a:srgb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726" y="152400"/>
            <a:ext cx="8064142" cy="4267200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04800"/>
            <a:ext cx="4861063" cy="9143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Picture 1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96200" y="6248400"/>
            <a:ext cx="1200150" cy="2857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1" name="TextBox 10"/>
          <p:cNvSpPr txBox="1"/>
          <p:nvPr userDrawn="1"/>
        </p:nvSpPr>
        <p:spPr>
          <a:xfrm>
            <a:off x="533400" y="6627168"/>
            <a:ext cx="807720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©2015 </a:t>
            </a:r>
            <a:r>
              <a:rPr lang="en-US" sz="900" dirty="0" err="1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Cengage</a:t>
            </a:r>
            <a:r>
              <a:rPr lang="en-US" sz="900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 Learning. All Rights Reserved. May not be scanned, copied or duplicated, or posted to a publicly accessible website, in whole or in part.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718"/>
            <a:ext cx="5791200" cy="13716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76200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172201"/>
            <a:ext cx="3429000" cy="304800"/>
          </a:xfrm>
          <a:prstGeom prst="rect">
            <a:avLst/>
          </a:prstGeom>
        </p:spPr>
        <p:txBody>
          <a:bodyPr vert="horz" lIns="91440" tIns="45720" rIns="91440" bIns="0" rtlCol="0" anchor="b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" y="6492875"/>
            <a:ext cx="3429000" cy="28384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467600" y="6324600"/>
            <a:ext cx="131572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>
                <a:solidFill>
                  <a:schemeClr val="tx2"/>
                </a:solidFill>
              </a:defRPr>
            </a:lvl1pPr>
          </a:lstStyle>
          <a:p>
            <a:fld id="{8084EAB2-7AD8-4CD7-B75B-712F2FE1C616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9001124" y="0"/>
            <a:ext cx="142876" cy="13716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9001124" y="1371600"/>
            <a:ext cx="142876" cy="54864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3540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  <p:sldLayoutId id="2147483673" r:id="rId12"/>
  </p:sldLayoutIdLst>
  <p:timing>
    <p:tnLst>
      <p:par>
        <p:cTn id="1" dur="indefinite" restart="never" nodeType="tmRoot"/>
      </p:par>
    </p:tnLst>
  </p:timing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all" spc="-60" baseline="0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ct val="20000"/>
        </a:spcBef>
        <a:spcAft>
          <a:spcPts val="600"/>
        </a:spcAft>
        <a:buFont typeface="Arial" pitchFamily="34" charset="0"/>
        <a:buNone/>
        <a:defRPr sz="2000" b="1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20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800" kern="1200" baseline="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Clr>
          <a:schemeClr val="tx2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2000" dirty="0" smtClean="0"/>
              <a:t>Chapter 4:</a:t>
            </a:r>
          </a:p>
          <a:p>
            <a:r>
              <a:rPr lang="en-US" sz="2000" dirty="0" smtClean="0"/>
              <a:t>Building Competitive advantage through</a:t>
            </a:r>
          </a:p>
          <a:p>
            <a:r>
              <a:rPr lang="en-US" sz="2000" dirty="0" smtClean="0"/>
              <a:t> functional </a:t>
            </a:r>
            <a:r>
              <a:rPr lang="en-US" sz="2000" smtClean="0"/>
              <a:t>level strategies</a:t>
            </a:r>
            <a:endParaRPr lang="en-US" sz="2000" dirty="0" smtClean="0"/>
          </a:p>
        </p:txBody>
      </p:sp>
    </p:spTree>
    <p:extLst>
      <p:ext uri="{BB962C8B-B14F-4D97-AF65-F5344CB8AC3E}">
        <p14:creationId xmlns:p14="http://schemas.microsoft.com/office/powerpoint/2010/main" val="8951165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Learning </a:t>
            </a: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Explain how an enterprise can use functional level strategies to increase its efficiency.</a:t>
            </a:r>
          </a:p>
          <a:p>
            <a:r>
              <a:rPr lang="en-US" dirty="0" smtClean="0"/>
              <a:t>Explain how an enterprise can use functional level strategies to improve its quality.</a:t>
            </a:r>
          </a:p>
          <a:p>
            <a:r>
              <a:rPr lang="en-US" dirty="0" smtClean="0"/>
              <a:t>Explain how an enterprise can use functional level strategies to increase its innovation.</a:t>
            </a:r>
          </a:p>
          <a:p>
            <a:r>
              <a:rPr lang="en-US" dirty="0" smtClean="0"/>
              <a:t>Explain how an enterprise can use functional level strategies to increase its customer responsiveness.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716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Functional-level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Aimed </a:t>
            </a:r>
            <a:r>
              <a:rPr lang="en-US" dirty="0"/>
              <a:t>at improving the effectiveness of a company’s operations and its ability to attain </a:t>
            </a:r>
            <a:r>
              <a:rPr lang="en-US" dirty="0" smtClean="0"/>
              <a:t>superior:</a:t>
            </a:r>
          </a:p>
          <a:p>
            <a:pPr lvl="1"/>
            <a:r>
              <a:rPr lang="en-US" dirty="0" smtClean="0"/>
              <a:t>efficiency.</a:t>
            </a:r>
          </a:p>
          <a:p>
            <a:pPr lvl="1"/>
            <a:r>
              <a:rPr lang="en-US" dirty="0" smtClean="0"/>
              <a:t>quality.</a:t>
            </a:r>
          </a:p>
          <a:p>
            <a:pPr lvl="1"/>
            <a:r>
              <a:rPr lang="en-US" dirty="0" smtClean="0"/>
              <a:t>innovation.</a:t>
            </a:r>
          </a:p>
          <a:p>
            <a:pPr lvl="1"/>
            <a:r>
              <a:rPr lang="en-US" dirty="0" smtClean="0"/>
              <a:t>customer  responsiveness.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5816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4</a:t>
            </a:fld>
            <a:endParaRPr lang="en-US" dirty="0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58" y="1105059"/>
            <a:ext cx="9068485" cy="46478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907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Efficiency and Economies </a:t>
            </a:r>
            <a:r>
              <a:rPr lang="en-US" dirty="0"/>
              <a:t>of </a:t>
            </a:r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Efficiency - Measured </a:t>
            </a:r>
            <a:r>
              <a:rPr lang="en-US" dirty="0"/>
              <a:t>by the quantity of inputs that it takes to produce a given </a:t>
            </a:r>
            <a:r>
              <a:rPr lang="en-US" dirty="0" smtClean="0"/>
              <a:t>output.</a:t>
            </a:r>
          </a:p>
          <a:p>
            <a:r>
              <a:rPr lang="en-US" dirty="0" smtClean="0"/>
              <a:t>Economies </a:t>
            </a:r>
            <a:r>
              <a:rPr lang="en-US" dirty="0"/>
              <a:t>of </a:t>
            </a:r>
            <a:r>
              <a:rPr lang="en-US" dirty="0" smtClean="0"/>
              <a:t>scale - Reductions </a:t>
            </a:r>
            <a:r>
              <a:rPr lang="en-US" dirty="0"/>
              <a:t>in unit costs attributed to a larger </a:t>
            </a:r>
            <a:r>
              <a:rPr lang="en-US" dirty="0" smtClean="0"/>
              <a:t>output.</a:t>
            </a:r>
            <a:endParaRPr lang="en-US" dirty="0"/>
          </a:p>
          <a:p>
            <a:pPr lvl="1"/>
            <a:r>
              <a:rPr lang="en-US" dirty="0" smtClean="0"/>
              <a:t>Ability </a:t>
            </a:r>
            <a:r>
              <a:rPr lang="en-US" dirty="0"/>
              <a:t>to spread fixed costs over a large production </a:t>
            </a:r>
            <a:r>
              <a:rPr lang="en-US" dirty="0" smtClean="0"/>
              <a:t>volume and produce </a:t>
            </a:r>
            <a:r>
              <a:rPr lang="en-US" dirty="0"/>
              <a:t>in large </a:t>
            </a:r>
            <a:r>
              <a:rPr lang="en-US" dirty="0" smtClean="0"/>
              <a:t>volumes.</a:t>
            </a:r>
          </a:p>
          <a:p>
            <a:pPr lvl="2"/>
            <a:r>
              <a:rPr lang="en-US" dirty="0" smtClean="0"/>
              <a:t>To </a:t>
            </a:r>
            <a:r>
              <a:rPr lang="en-US" dirty="0"/>
              <a:t>achieve </a:t>
            </a:r>
            <a:r>
              <a:rPr lang="en-US" dirty="0" smtClean="0"/>
              <a:t>greater </a:t>
            </a:r>
            <a:r>
              <a:rPr lang="en-US" dirty="0"/>
              <a:t>division of labor and </a:t>
            </a:r>
            <a:r>
              <a:rPr lang="en-US" dirty="0" smtClean="0"/>
              <a:t>specialization.</a:t>
            </a:r>
          </a:p>
          <a:p>
            <a:r>
              <a:rPr lang="en-US" dirty="0" smtClean="0"/>
              <a:t>Diseconomies </a:t>
            </a:r>
            <a:r>
              <a:rPr lang="en-US" dirty="0"/>
              <a:t>of </a:t>
            </a:r>
            <a:r>
              <a:rPr lang="en-US" dirty="0" smtClean="0"/>
              <a:t>scale - Unit </a:t>
            </a:r>
            <a:r>
              <a:rPr lang="en-US" dirty="0"/>
              <a:t>cost </a:t>
            </a:r>
            <a:r>
              <a:rPr lang="en-US" dirty="0" smtClean="0"/>
              <a:t>increases associated </a:t>
            </a:r>
            <a:r>
              <a:rPr lang="en-US" dirty="0"/>
              <a:t>with a </a:t>
            </a:r>
            <a:r>
              <a:rPr lang="en-US" dirty="0" smtClean="0"/>
              <a:t>large scale </a:t>
            </a:r>
            <a:r>
              <a:rPr lang="en-US" dirty="0"/>
              <a:t>of </a:t>
            </a:r>
            <a:r>
              <a:rPr lang="en-US" dirty="0" smtClean="0"/>
              <a:t>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8323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7356" y="615462"/>
            <a:ext cx="9178713" cy="56270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2627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Learning effects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Cost </a:t>
            </a:r>
            <a:r>
              <a:rPr lang="en-US" dirty="0"/>
              <a:t>savings that come from learning by </a:t>
            </a:r>
            <a:r>
              <a:rPr lang="en-US" dirty="0" smtClean="0"/>
              <a:t>doing.</a:t>
            </a:r>
          </a:p>
          <a:p>
            <a:r>
              <a:rPr lang="en-US" altLang="en-US" dirty="0" smtClean="0">
                <a:solidFill>
                  <a:srgbClr val="000000"/>
                </a:solidFill>
              </a:rPr>
              <a:t>More </a:t>
            </a:r>
            <a:r>
              <a:rPr lang="en-US" altLang="en-US" dirty="0">
                <a:solidFill>
                  <a:srgbClr val="000000"/>
                </a:solidFill>
              </a:rPr>
              <a:t>significant when a technologically complex task is </a:t>
            </a:r>
            <a:r>
              <a:rPr lang="en-US" altLang="en-US" dirty="0" smtClean="0">
                <a:solidFill>
                  <a:srgbClr val="000000"/>
                </a:solidFill>
              </a:rPr>
              <a:t>repeated, as </a:t>
            </a:r>
            <a:r>
              <a:rPr lang="en-US" altLang="en-US" dirty="0">
                <a:solidFill>
                  <a:srgbClr val="000000"/>
                </a:solidFill>
              </a:rPr>
              <a:t>there is more to </a:t>
            </a:r>
            <a:r>
              <a:rPr lang="en-US" altLang="en-US" dirty="0" smtClean="0">
                <a:solidFill>
                  <a:srgbClr val="000000"/>
                </a:solidFill>
              </a:rPr>
              <a:t>learn.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Diminish in importance after a period of time.</a:t>
            </a:r>
          </a:p>
          <a:p>
            <a:r>
              <a:rPr lang="en-US" dirty="0" smtClean="0">
                <a:solidFill>
                  <a:srgbClr val="000000"/>
                </a:solidFill>
              </a:rPr>
              <a:t>Triggered by changes in a company’s production system.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2426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8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72" y="1066800"/>
            <a:ext cx="9080856" cy="472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004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experience curve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</a:t>
            </a:r>
            <a:r>
              <a:rPr lang="en-US" dirty="0" smtClean="0"/>
              <a:t>ystematic </a:t>
            </a:r>
            <a:r>
              <a:rPr lang="en-US" dirty="0"/>
              <a:t>lowering of the cost structure, and </a:t>
            </a:r>
            <a:r>
              <a:rPr lang="en-US" dirty="0" smtClean="0"/>
              <a:t>consequent </a:t>
            </a:r>
            <a:r>
              <a:rPr lang="en-US" dirty="0"/>
              <a:t>unit </a:t>
            </a:r>
            <a:r>
              <a:rPr lang="en-US" dirty="0" smtClean="0"/>
              <a:t>cost reductions.</a:t>
            </a:r>
          </a:p>
          <a:p>
            <a:pPr lvl="1"/>
            <a:r>
              <a:rPr lang="en-US" dirty="0"/>
              <a:t>O</a:t>
            </a:r>
            <a:r>
              <a:rPr lang="en-US" dirty="0" smtClean="0"/>
              <a:t>ccur </a:t>
            </a:r>
            <a:r>
              <a:rPr lang="en-US" dirty="0"/>
              <a:t>over the life of a</a:t>
            </a:r>
            <a:r>
              <a:rPr lang="en-US" dirty="0" smtClean="0"/>
              <a:t> product.</a:t>
            </a:r>
          </a:p>
          <a:p>
            <a:r>
              <a:rPr lang="en-US" dirty="0" smtClean="0"/>
              <a:t>A product’s per-unit production costs decline each time its accumulated output doubles.</a:t>
            </a:r>
          </a:p>
          <a:p>
            <a:pPr lvl="1"/>
            <a:r>
              <a:rPr lang="en-US" dirty="0" smtClean="0"/>
              <a:t>Accumulated output - Total output of a product since its introduction.</a:t>
            </a:r>
          </a:p>
          <a:p>
            <a:r>
              <a:rPr lang="en-US" dirty="0" smtClean="0"/>
              <a:t>Useful in industries that mass-produce a standardized output.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0859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10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036" y="723900"/>
            <a:ext cx="9184073" cy="5410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5604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EFFICIENCY AND ECONOMIES OF </a:t>
            </a:r>
            <a:r>
              <a:rPr lang="en-US" dirty="0" smtClean="0"/>
              <a:t>SCALE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Managers </a:t>
            </a:r>
            <a:r>
              <a:rPr lang="en-US" dirty="0"/>
              <a:t>should </a:t>
            </a:r>
            <a:r>
              <a:rPr lang="en-US" dirty="0" smtClean="0"/>
              <a:t>avoid being complacent </a:t>
            </a:r>
            <a:r>
              <a:rPr lang="en-US" dirty="0"/>
              <a:t>about efficiency-based cost advantages derived from experience </a:t>
            </a:r>
            <a:r>
              <a:rPr lang="en-US" dirty="0" smtClean="0"/>
              <a:t>effects as:</a:t>
            </a:r>
            <a:endParaRPr lang="en-US" dirty="0"/>
          </a:p>
          <a:p>
            <a:pPr lvl="1"/>
            <a:r>
              <a:rPr lang="en-US" dirty="0" smtClean="0"/>
              <a:t>neither learning effects nor economics of scale are sustained forever.</a:t>
            </a:r>
          </a:p>
          <a:p>
            <a:pPr lvl="1"/>
            <a:r>
              <a:rPr lang="en-US" dirty="0" smtClean="0"/>
              <a:t>cost advantages gained from experience effects can be made obsolete by new technologies.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68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Flexible production </a:t>
            </a:r>
            <a:r>
              <a:rPr lang="en-US" dirty="0" smtClean="0"/>
              <a:t>technology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Reduces setup times for complex equipment.</a:t>
            </a:r>
          </a:p>
          <a:p>
            <a:r>
              <a:rPr lang="en-US" dirty="0" smtClean="0"/>
              <a:t>Increases the use of individual machines through better scheduling.</a:t>
            </a:r>
          </a:p>
          <a:p>
            <a:r>
              <a:rPr lang="en-US" dirty="0" smtClean="0"/>
              <a:t>Improves quality control at all stages of the manufacturing process.</a:t>
            </a:r>
          </a:p>
          <a:p>
            <a:r>
              <a:rPr lang="en-US" dirty="0" smtClean="0"/>
              <a:t>Increases efficiency and lower unit costs.</a:t>
            </a:r>
          </a:p>
          <a:p>
            <a:r>
              <a:rPr lang="en-US" dirty="0" smtClean="0"/>
              <a:t>Enables better customization of product offerings.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1505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Mass </a:t>
            </a:r>
            <a:r>
              <a:rPr lang="en-US" dirty="0" smtClean="0"/>
              <a:t>customization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</a:t>
            </a:r>
            <a:r>
              <a:rPr lang="en-US" dirty="0"/>
              <a:t>of flexible manufacturing technology to reconcile:</a:t>
            </a:r>
          </a:p>
          <a:p>
            <a:pPr lvl="1"/>
            <a:r>
              <a:rPr lang="en-US" dirty="0" smtClean="0"/>
              <a:t>low cost.</a:t>
            </a:r>
          </a:p>
          <a:p>
            <a:pPr lvl="1"/>
            <a:r>
              <a:rPr lang="en-US" dirty="0" smtClean="0"/>
              <a:t>differentiation through product customization.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5100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14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1557" y="952500"/>
            <a:ext cx="9247114" cy="4953000"/>
          </a:xfrm>
        </p:spPr>
      </p:pic>
    </p:spTree>
    <p:extLst>
      <p:ext uri="{BB962C8B-B14F-4D97-AF65-F5344CB8AC3E}">
        <p14:creationId xmlns:p14="http://schemas.microsoft.com/office/powerpoint/2010/main" val="1761081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MARKETING AND </a:t>
            </a:r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Marketing </a:t>
            </a:r>
            <a:r>
              <a:rPr lang="en-US" dirty="0" smtClean="0"/>
              <a:t>strategy - Position of a company with </a:t>
            </a:r>
            <a:r>
              <a:rPr lang="en-US" dirty="0"/>
              <a:t>regard to pricing, promotion, advertising, product design, and </a:t>
            </a:r>
            <a:r>
              <a:rPr lang="en-US" dirty="0" smtClean="0"/>
              <a:t>distribution.</a:t>
            </a:r>
          </a:p>
          <a:p>
            <a:pPr lvl="1"/>
            <a:r>
              <a:rPr lang="en-US" dirty="0" smtClean="0"/>
              <a:t>Impacts efficiency and cost structure.</a:t>
            </a:r>
            <a:endParaRPr lang="en-US" dirty="0"/>
          </a:p>
          <a:p>
            <a:r>
              <a:rPr lang="en-US" dirty="0"/>
              <a:t>Customer </a:t>
            </a:r>
            <a:r>
              <a:rPr lang="en-US" dirty="0" smtClean="0"/>
              <a:t>defection - Rate </a:t>
            </a:r>
            <a:r>
              <a:rPr lang="en-US" dirty="0"/>
              <a:t>percentage of a </a:t>
            </a:r>
            <a:r>
              <a:rPr lang="en-US" dirty="0" smtClean="0"/>
              <a:t>firm’s </a:t>
            </a:r>
            <a:r>
              <a:rPr lang="en-US" dirty="0"/>
              <a:t>customers who defect </a:t>
            </a:r>
            <a:r>
              <a:rPr lang="en-US" dirty="0" smtClean="0"/>
              <a:t>every year to competitors.</a:t>
            </a:r>
          </a:p>
          <a:p>
            <a:pPr lvl="1"/>
            <a:r>
              <a:rPr lang="en-US" dirty="0" smtClean="0"/>
              <a:t>Lowering customer </a:t>
            </a:r>
            <a:r>
              <a:rPr lang="en-US" dirty="0"/>
              <a:t>defection </a:t>
            </a:r>
            <a:r>
              <a:rPr lang="en-US" dirty="0" smtClean="0"/>
              <a:t>helps achieve a lower cost structure.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66512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99" y="647700"/>
            <a:ext cx="9169598" cy="5562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47560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MANAGEMENT, </a:t>
            </a:r>
            <a:r>
              <a:rPr lang="en-US" dirty="0" smtClean="0"/>
              <a:t>JUST-IN-TIME systems, </a:t>
            </a:r>
            <a:r>
              <a:rPr lang="en-US" dirty="0"/>
              <a:t>AND </a:t>
            </a:r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Materials management - Activities necessary to get inputs and components:</a:t>
            </a:r>
          </a:p>
          <a:p>
            <a:pPr lvl="1"/>
            <a:r>
              <a:rPr lang="en-US" dirty="0" smtClean="0"/>
              <a:t>to a production facility.</a:t>
            </a:r>
          </a:p>
          <a:p>
            <a:pPr lvl="1"/>
            <a:r>
              <a:rPr lang="en-US" dirty="0" smtClean="0"/>
              <a:t>through the production process.</a:t>
            </a:r>
          </a:p>
          <a:p>
            <a:pPr lvl="1"/>
            <a:r>
              <a:rPr lang="en-US" dirty="0" smtClean="0"/>
              <a:t>out through a distribution system to the end-user.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3266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MANAGEMENT, </a:t>
            </a:r>
            <a:r>
              <a:rPr lang="en-US" dirty="0" smtClean="0"/>
              <a:t>JUST-IN-TIME systems, </a:t>
            </a:r>
            <a:r>
              <a:rPr lang="en-US" dirty="0"/>
              <a:t>AND </a:t>
            </a:r>
            <a:r>
              <a:rPr lang="en-US" dirty="0" smtClean="0"/>
              <a:t>EFFICIENCY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Just-in-time </a:t>
            </a:r>
            <a:r>
              <a:rPr lang="en-US" dirty="0"/>
              <a:t>(JIT) inventory </a:t>
            </a:r>
            <a:r>
              <a:rPr lang="en-US" dirty="0" smtClean="0"/>
              <a:t>system</a:t>
            </a:r>
          </a:p>
          <a:p>
            <a:pPr lvl="1"/>
            <a:r>
              <a:rPr lang="en-US" dirty="0"/>
              <a:t>E</a:t>
            </a:r>
            <a:r>
              <a:rPr lang="en-US" dirty="0" smtClean="0"/>
              <a:t>conomizes on inventory holding costs by scheduling components to arrive:</a:t>
            </a:r>
          </a:p>
          <a:p>
            <a:pPr lvl="2"/>
            <a:r>
              <a:rPr lang="en-US" dirty="0" smtClean="0"/>
              <a:t>just in time to enter the production process.</a:t>
            </a:r>
          </a:p>
          <a:p>
            <a:pPr lvl="2"/>
            <a:r>
              <a:rPr lang="en-US" dirty="0" smtClean="0"/>
              <a:t>as stock is depleted.</a:t>
            </a:r>
          </a:p>
          <a:p>
            <a:pPr lvl="1"/>
            <a:r>
              <a:rPr lang="en-US" dirty="0"/>
              <a:t>C</a:t>
            </a:r>
            <a:r>
              <a:rPr lang="en-US" dirty="0" smtClean="0"/>
              <a:t>ost savings come from increasing inventory turnover and reducing the need for working and fixed capital.</a:t>
            </a:r>
          </a:p>
          <a:p>
            <a:pPr lvl="1"/>
            <a:r>
              <a:rPr lang="en-US" dirty="0"/>
              <a:t>D</a:t>
            </a:r>
            <a:r>
              <a:rPr lang="en-US" dirty="0" smtClean="0"/>
              <a:t>rawback of leaving a company without a buffer stock of inventory.</a:t>
            </a:r>
          </a:p>
          <a:p>
            <a:pPr lvl="2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83404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MATERIALS MANAGEMENT, JUST-IN-TIME systems, AND EFFICIENCY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Supply chain management - Managing the flow of inputs and components from suppliers into the company’s production processes to:</a:t>
            </a:r>
          </a:p>
          <a:p>
            <a:pPr lvl="1"/>
            <a:r>
              <a:rPr lang="en-US" dirty="0" smtClean="0"/>
              <a:t>minimize inventory holding.</a:t>
            </a:r>
          </a:p>
          <a:p>
            <a:pPr lvl="1"/>
            <a:r>
              <a:rPr lang="en-US" dirty="0" smtClean="0"/>
              <a:t>maximize inventory turnover.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814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20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554" y="300196"/>
            <a:ext cx="8126893" cy="62576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23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quality </a:t>
            </a:r>
            <a:r>
              <a:rPr lang="en-US" dirty="0" smtClean="0"/>
              <a:t>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/>
              <a:t>I</a:t>
            </a:r>
            <a:r>
              <a:rPr lang="en-US" dirty="0" smtClean="0"/>
              <a:t>ncreasing product reliability to perform consistently as designed and rarely break down.</a:t>
            </a:r>
          </a:p>
          <a:p>
            <a:r>
              <a:rPr lang="en-US" dirty="0" smtClean="0"/>
              <a:t>Five-step </a:t>
            </a:r>
            <a:r>
              <a:rPr lang="en-US" dirty="0"/>
              <a:t>chain </a:t>
            </a:r>
            <a:r>
              <a:rPr lang="en-US" dirty="0" smtClean="0"/>
              <a:t>reaction</a:t>
            </a:r>
          </a:p>
          <a:p>
            <a:pPr lvl="1"/>
            <a:r>
              <a:rPr lang="en-US" dirty="0"/>
              <a:t>Improved quality means that costs decrease </a:t>
            </a:r>
            <a:endParaRPr lang="en-US" dirty="0" smtClean="0"/>
          </a:p>
          <a:p>
            <a:pPr lvl="1"/>
            <a:r>
              <a:rPr lang="en-US" dirty="0" smtClean="0"/>
              <a:t>As </a:t>
            </a:r>
            <a:r>
              <a:rPr lang="en-US" dirty="0"/>
              <a:t>a result, productivity </a:t>
            </a:r>
            <a:r>
              <a:rPr lang="en-US" dirty="0" smtClean="0"/>
              <a:t>improves</a:t>
            </a:r>
            <a:endParaRPr lang="en-US" dirty="0"/>
          </a:p>
          <a:p>
            <a:pPr lvl="1"/>
            <a:r>
              <a:rPr lang="en-US" dirty="0" smtClean="0"/>
              <a:t>Better </a:t>
            </a:r>
            <a:r>
              <a:rPr lang="en-US" dirty="0"/>
              <a:t>quality leads to higher market </a:t>
            </a:r>
            <a:r>
              <a:rPr lang="en-US" dirty="0" smtClean="0"/>
              <a:t>share, allowing </a:t>
            </a:r>
            <a:r>
              <a:rPr lang="en-US" dirty="0"/>
              <a:t>the company to raise </a:t>
            </a:r>
            <a:r>
              <a:rPr lang="en-US" dirty="0" smtClean="0"/>
              <a:t>prices</a:t>
            </a:r>
            <a:endParaRPr lang="en-US" dirty="0"/>
          </a:p>
          <a:p>
            <a:pPr lvl="1"/>
            <a:r>
              <a:rPr lang="en-US" dirty="0" smtClean="0"/>
              <a:t>Higher </a:t>
            </a:r>
            <a:r>
              <a:rPr lang="en-US" dirty="0"/>
              <a:t>prices increase </a:t>
            </a:r>
            <a:r>
              <a:rPr lang="en-US" dirty="0" smtClean="0"/>
              <a:t>profitability, allowing the company </a:t>
            </a:r>
            <a:r>
              <a:rPr lang="en-US" dirty="0"/>
              <a:t>to stay in </a:t>
            </a:r>
            <a:r>
              <a:rPr lang="en-US" dirty="0" smtClean="0"/>
              <a:t>business</a:t>
            </a:r>
            <a:endParaRPr lang="en-US" dirty="0"/>
          </a:p>
          <a:p>
            <a:pPr lvl="1"/>
            <a:r>
              <a:rPr lang="en-US" dirty="0" smtClean="0"/>
              <a:t>Enables the </a:t>
            </a:r>
            <a:r>
              <a:rPr lang="en-US" dirty="0"/>
              <a:t>company </a:t>
            </a:r>
            <a:r>
              <a:rPr lang="en-US" dirty="0" smtClean="0"/>
              <a:t>to create </a:t>
            </a:r>
            <a:r>
              <a:rPr lang="en-US" dirty="0"/>
              <a:t>more jobs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1581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total quality management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Steps </a:t>
            </a:r>
            <a:r>
              <a:rPr lang="en-US" dirty="0"/>
              <a:t>that should be part of a quality improvement </a:t>
            </a:r>
            <a:r>
              <a:rPr lang="en-US" dirty="0" smtClean="0"/>
              <a:t>program</a:t>
            </a:r>
          </a:p>
          <a:p>
            <a:pPr lvl="1"/>
            <a:r>
              <a:rPr lang="en-US" dirty="0"/>
              <a:t>Management should strive to eliminate mistakes, defects, and poor-quality </a:t>
            </a:r>
          </a:p>
          <a:p>
            <a:pPr lvl="1"/>
            <a:r>
              <a:rPr lang="en-US" dirty="0" smtClean="0"/>
              <a:t>Improve quality </a:t>
            </a:r>
            <a:r>
              <a:rPr lang="en-US" dirty="0"/>
              <a:t>of </a:t>
            </a:r>
            <a:r>
              <a:rPr lang="en-US" dirty="0" smtClean="0"/>
              <a:t>supervision</a:t>
            </a:r>
          </a:p>
          <a:p>
            <a:pPr lvl="1"/>
            <a:r>
              <a:rPr lang="en-US" dirty="0" smtClean="0"/>
              <a:t>Work standard to stress on quality of work</a:t>
            </a:r>
          </a:p>
          <a:p>
            <a:pPr lvl="1"/>
            <a:r>
              <a:rPr lang="en-US" dirty="0" smtClean="0"/>
              <a:t>Train employees in new skills to remain informed in workplace changes </a:t>
            </a:r>
          </a:p>
          <a:p>
            <a:pPr lvl="1"/>
            <a:r>
              <a:rPr lang="en-US" dirty="0" smtClean="0"/>
              <a:t>Commitment from every individual in the company to achieve better quality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08873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" y="284549"/>
            <a:ext cx="8153400" cy="6288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67546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24</a:t>
            </a:fld>
            <a:endParaRPr lang="en-US" dirty="0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054" y="1333243"/>
            <a:ext cx="8615892" cy="4191515"/>
          </a:xfrm>
        </p:spPr>
      </p:pic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13981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Improving Quality as Excellence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 smtClean="0"/>
              <a:t>To achieve a perception of high quality of attributes the company should:</a:t>
            </a:r>
          </a:p>
          <a:p>
            <a:pPr lvl="1"/>
            <a:r>
              <a:rPr lang="en-US" dirty="0" smtClean="0"/>
              <a:t>collect marketing information indicating which attributes are most important to customers.</a:t>
            </a:r>
          </a:p>
          <a:p>
            <a:pPr lvl="1"/>
            <a:r>
              <a:rPr lang="en-US" dirty="0" smtClean="0"/>
              <a:t>design products in such a way that those attributes are embodied in the product.</a:t>
            </a:r>
          </a:p>
          <a:p>
            <a:pPr lvl="1"/>
            <a:r>
              <a:rPr lang="en-US" dirty="0" smtClean="0"/>
              <a:t>decide significant attributes to promote and how best to position them in the minds of consumers.</a:t>
            </a:r>
          </a:p>
          <a:p>
            <a:pPr lvl="1"/>
            <a:r>
              <a:rPr lang="en-US" dirty="0" smtClean="0"/>
              <a:t>recognize that competition is not stationary.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8591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Achieving Superior </a:t>
            </a:r>
            <a:r>
              <a:rPr lang="en-US" dirty="0" smtClean="0"/>
              <a:t>Innovation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Most </a:t>
            </a:r>
            <a:r>
              <a:rPr lang="en-US" dirty="0"/>
              <a:t>important source of competitive </a:t>
            </a:r>
            <a:r>
              <a:rPr lang="en-US" dirty="0" smtClean="0"/>
              <a:t>advantage.</a:t>
            </a:r>
          </a:p>
          <a:p>
            <a:r>
              <a:rPr lang="en-US" dirty="0" smtClean="0"/>
              <a:t>Innovative products </a:t>
            </a:r>
            <a:r>
              <a:rPr lang="en-US" dirty="0"/>
              <a:t>or processes </a:t>
            </a:r>
            <a:r>
              <a:rPr lang="en-US" dirty="0" smtClean="0"/>
              <a:t>gives a </a:t>
            </a:r>
            <a:r>
              <a:rPr lang="en-US" dirty="0"/>
              <a:t>company </a:t>
            </a:r>
            <a:r>
              <a:rPr lang="en-US" dirty="0" smtClean="0"/>
              <a:t>competitive </a:t>
            </a:r>
            <a:r>
              <a:rPr lang="en-US" dirty="0"/>
              <a:t>advantage that allows it to</a:t>
            </a:r>
            <a:r>
              <a:rPr lang="en-US" dirty="0" smtClean="0"/>
              <a:t>:</a:t>
            </a:r>
          </a:p>
          <a:p>
            <a:pPr lvl="1"/>
            <a:r>
              <a:rPr lang="en-US" dirty="0" smtClean="0"/>
              <a:t>differentiate its products and charge a premium price.</a:t>
            </a:r>
          </a:p>
          <a:p>
            <a:pPr lvl="1"/>
            <a:r>
              <a:rPr lang="en-US" dirty="0" smtClean="0"/>
              <a:t>lower its cost structure below that of its rivals.</a:t>
            </a:r>
          </a:p>
          <a:p>
            <a:r>
              <a:rPr lang="en-US" dirty="0" smtClean="0"/>
              <a:t>Successful </a:t>
            </a:r>
            <a:r>
              <a:rPr lang="en-US" dirty="0"/>
              <a:t>new-product launches are </a:t>
            </a:r>
            <a:r>
              <a:rPr lang="en-US" dirty="0" smtClean="0"/>
              <a:t>catalysts of </a:t>
            </a:r>
            <a:r>
              <a:rPr lang="en-US" dirty="0"/>
              <a:t>superior </a:t>
            </a:r>
            <a:r>
              <a:rPr lang="en-US" dirty="0" smtClean="0"/>
              <a:t>profitability.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2812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Reasons for </a:t>
            </a:r>
            <a:r>
              <a:rPr lang="en-US" dirty="0"/>
              <a:t>High Failure Rate of Innovation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</a:t>
            </a:r>
            <a:r>
              <a:rPr lang="en-US" dirty="0" smtClean="0"/>
              <a:t>emand </a:t>
            </a:r>
            <a:r>
              <a:rPr lang="en-US" dirty="0"/>
              <a:t>for innovations is </a:t>
            </a:r>
            <a:r>
              <a:rPr lang="en-US" dirty="0" smtClean="0"/>
              <a:t>essentially uncertain.</a:t>
            </a:r>
          </a:p>
          <a:p>
            <a:r>
              <a:rPr lang="en-US" dirty="0" smtClean="0"/>
              <a:t>Technology </a:t>
            </a:r>
            <a:r>
              <a:rPr lang="en-US" dirty="0"/>
              <a:t>is poorly </a:t>
            </a:r>
            <a:r>
              <a:rPr lang="en-US" dirty="0" smtClean="0"/>
              <a:t>commercialized.</a:t>
            </a:r>
          </a:p>
          <a:p>
            <a:r>
              <a:rPr lang="en-US" dirty="0" smtClean="0"/>
              <a:t>Poor </a:t>
            </a:r>
            <a:r>
              <a:rPr lang="en-US" dirty="0"/>
              <a:t>positioning </a:t>
            </a:r>
            <a:r>
              <a:rPr lang="en-US" dirty="0" smtClean="0"/>
              <a:t>strategy</a:t>
            </a:r>
          </a:p>
          <a:p>
            <a:pPr lvl="1"/>
            <a:r>
              <a:rPr lang="en-US" sz="2800" dirty="0"/>
              <a:t>Positioning </a:t>
            </a:r>
            <a:r>
              <a:rPr lang="en-US" sz="2800" dirty="0" smtClean="0"/>
              <a:t>strategy - Specific </a:t>
            </a:r>
            <a:r>
              <a:rPr lang="en-US" sz="2800" dirty="0"/>
              <a:t>set of options </a:t>
            </a:r>
            <a:r>
              <a:rPr lang="en-US" sz="2800" dirty="0" smtClean="0"/>
              <a:t>adopts </a:t>
            </a:r>
            <a:r>
              <a:rPr lang="en-US" sz="2800" dirty="0"/>
              <a:t>for a product based on p</a:t>
            </a:r>
            <a:r>
              <a:rPr lang="en-US" sz="2800" dirty="0" smtClean="0"/>
              <a:t>rice</a:t>
            </a:r>
            <a:r>
              <a:rPr lang="en-US" sz="2800" dirty="0"/>
              <a:t>, distribution, promotion and advertising, and product </a:t>
            </a:r>
            <a:r>
              <a:rPr lang="en-US" sz="2800" dirty="0" smtClean="0"/>
              <a:t>features.</a:t>
            </a:r>
          </a:p>
          <a:p>
            <a:r>
              <a:rPr lang="en-US" dirty="0"/>
              <a:t>Marketing a technology for which there is </a:t>
            </a:r>
            <a:r>
              <a:rPr lang="en-US" dirty="0" smtClean="0"/>
              <a:t>inadequate demand.</a:t>
            </a:r>
          </a:p>
          <a:p>
            <a:r>
              <a:rPr lang="en-US" dirty="0" smtClean="0"/>
              <a:t>Slow marketing of products.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25487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Reducing innovation failures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Tight cross-functional </a:t>
            </a:r>
            <a:r>
              <a:rPr lang="en-US" dirty="0"/>
              <a:t>integration </a:t>
            </a:r>
            <a:r>
              <a:rPr lang="en-US" dirty="0" smtClean="0"/>
              <a:t>can help a company ensure that:</a:t>
            </a:r>
            <a:endParaRPr lang="en-US" dirty="0"/>
          </a:p>
          <a:p>
            <a:pPr lvl="1"/>
            <a:r>
              <a:rPr lang="en-US" dirty="0" smtClean="0"/>
              <a:t>product development projects are driven by customer needs.</a:t>
            </a:r>
          </a:p>
          <a:p>
            <a:pPr lvl="1"/>
            <a:r>
              <a:rPr lang="en-US" dirty="0" smtClean="0"/>
              <a:t>new products are designed for ease of manufacture.</a:t>
            </a:r>
          </a:p>
          <a:p>
            <a:pPr lvl="1"/>
            <a:r>
              <a:rPr lang="en-US" dirty="0" smtClean="0"/>
              <a:t>development costs are reduced.</a:t>
            </a:r>
          </a:p>
          <a:p>
            <a:pPr lvl="1"/>
            <a:r>
              <a:rPr lang="en-US" dirty="0" smtClean="0"/>
              <a:t>the time it takes to develop a product and bring it to market is minimized.</a:t>
            </a:r>
          </a:p>
          <a:p>
            <a:pPr lvl="1"/>
            <a:r>
              <a:rPr lang="en-US" dirty="0" smtClean="0"/>
              <a:t>close integration between </a:t>
            </a:r>
            <a:r>
              <a:rPr lang="en-US" dirty="0" err="1" smtClean="0"/>
              <a:t>r&amp;d</a:t>
            </a:r>
            <a:r>
              <a:rPr lang="en-US" dirty="0" smtClean="0"/>
              <a:t> and marketing is achieved.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7363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29</a:t>
            </a:fld>
            <a:endParaRPr lang="en-US" dirty="0"/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154" y="762000"/>
            <a:ext cx="8479692" cy="5334000"/>
          </a:xfrm>
        </p:spPr>
      </p:pic>
    </p:spTree>
    <p:extLst>
      <p:ext uri="{BB962C8B-B14F-4D97-AF65-F5344CB8AC3E}">
        <p14:creationId xmlns:p14="http://schemas.microsoft.com/office/powerpoint/2010/main" val="27327434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84EAB2-7AD8-4CD7-B75B-712F2FE1C616}" type="slidenum">
              <a:rPr lang="en-US" smtClean="0"/>
              <a:pPr/>
              <a:t>30</a:t>
            </a:fld>
            <a:endParaRPr lang="en-US" dirty="0"/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789" y="1044180"/>
            <a:ext cx="8724423" cy="4769641"/>
          </a:xfrm>
        </p:spPr>
      </p:pic>
    </p:spTree>
    <p:extLst>
      <p:ext uri="{BB962C8B-B14F-4D97-AF65-F5344CB8AC3E}">
        <p14:creationId xmlns:p14="http://schemas.microsoft.com/office/powerpoint/2010/main" val="93846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1_Essential">
  <a:themeElements>
    <a:clrScheme name="Hill">
      <a:dk1>
        <a:srgbClr val="000000"/>
      </a:dk1>
      <a:lt1>
        <a:srgbClr val="FFFFFF"/>
      </a:lt1>
      <a:dk2>
        <a:srgbClr val="D1282E"/>
      </a:dk2>
      <a:lt2>
        <a:srgbClr val="C8C8B1"/>
      </a:lt2>
      <a:accent1>
        <a:srgbClr val="7A7A7A"/>
      </a:accent1>
      <a:accent2>
        <a:srgbClr val="F5C201"/>
      </a:accent2>
      <a:accent3>
        <a:srgbClr val="526DB0"/>
      </a:accent3>
      <a:accent4>
        <a:srgbClr val="989AAC"/>
      </a:accent4>
      <a:accent5>
        <a:srgbClr val="DC5924"/>
      </a:accent5>
      <a:accent6>
        <a:srgbClr val="B4B392"/>
      </a:accent6>
      <a:hlink>
        <a:srgbClr val="CC9900"/>
      </a:hlink>
      <a:folHlink>
        <a:srgbClr val="969696"/>
      </a:folHlink>
    </a:clrScheme>
    <a:fontScheme name="Essential">
      <a:majorFont>
        <a:latin typeface="Arial Black"/>
        <a:ea typeface=""/>
        <a:cs typeface=""/>
        <a:font script="Jpan" typeface="ＭＳ Ｐゴシック"/>
        <a:font script="Hang" typeface="HY견고딕"/>
        <a:font script="Hans" typeface="微软雅黑"/>
        <a:font script="Hant" typeface="微軟正黑體"/>
        <a:font script="Arab" typeface="Tahoma"/>
        <a:font script="Hebr" typeface="Tahoma"/>
        <a:font script="Thai" typeface="Tahoma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sential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250000"/>
              </a:schemeClr>
            </a:gs>
            <a:gs pos="35000">
              <a:schemeClr val="phClr">
                <a:tint val="47000"/>
                <a:satMod val="275000"/>
              </a:schemeClr>
            </a:gs>
            <a:gs pos="100000">
              <a:schemeClr val="phClr">
                <a:tint val="25000"/>
                <a:satMod val="300000"/>
              </a:schemeClr>
            </a:gs>
          </a:gsLst>
          <a:lin ang="16200000" scaled="1"/>
        </a:gradFill>
        <a:solidFill>
          <a:schemeClr val="phClr">
            <a:satMod val="110000"/>
          </a:schemeClr>
        </a:solidFill>
      </a:fillStyleLst>
      <a:lnStyleLst>
        <a:ln w="12700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4127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9999" dist="23000" algn="bl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38100" dist="19050" algn="bl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l"/>
          </a:scene3d>
          <a:sp3d prstMaterial="plastic">
            <a:bevelT w="38100" h="31750"/>
          </a:sp3d>
        </a:effectStyle>
      </a:effectStyleLst>
      <a:bgFillStyleLst>
        <a:solidFill>
          <a:schemeClr val="phClr"/>
        </a:solidFill>
        <a:blipFill rotWithShape="1">
          <a:blip xmlns:r="http://schemas.openxmlformats.org/officeDocument/2006/relationships" r:embed="rId1">
            <a:duotone>
              <a:schemeClr val="phClr">
                <a:tint val="96000"/>
              </a:schemeClr>
              <a:schemeClr val="phClr">
                <a:shade val="94000"/>
              </a:schemeClr>
            </a:duotone>
          </a:blip>
          <a:tile tx="0" ty="0" sx="100000" sy="100000" flip="none" algn="tl"/>
        </a:blipFill>
        <a:gradFill rotWithShape="1">
          <a:gsLst>
            <a:gs pos="0">
              <a:schemeClr val="phClr">
                <a:tint val="84000"/>
                <a:satMod val="110000"/>
              </a:schemeClr>
            </a:gs>
            <a:gs pos="44000">
              <a:schemeClr val="phClr">
                <a:tint val="93000"/>
                <a:satMod val="115000"/>
              </a:schemeClr>
            </a:gs>
            <a:gs pos="100000">
              <a:schemeClr val="phClr">
                <a:tint val="100000"/>
                <a:shade val="59000"/>
                <a:satMod val="120000"/>
              </a:schemeClr>
            </a:gs>
          </a:gsLst>
          <a:path path="circle">
            <a:fillToRect l="40000" t="60000" r="60000" b="4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386</TotalTime>
  <Words>980</Words>
  <Application>Microsoft Office PowerPoint</Application>
  <PresentationFormat>On-screen Show (4:3)</PresentationFormat>
  <Paragraphs>139</Paragraphs>
  <Slides>30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6" baseType="lpstr">
      <vt:lpstr>Arial</vt:lpstr>
      <vt:lpstr>Bookman Old Style</vt:lpstr>
      <vt:lpstr>Calibri</vt:lpstr>
      <vt:lpstr>Times New Roman</vt:lpstr>
      <vt:lpstr>Wingdings</vt:lpstr>
      <vt:lpstr>1_Essential</vt:lpstr>
      <vt:lpstr>PowerPoint Presentation</vt:lpstr>
      <vt:lpstr>Learning Objectives</vt:lpstr>
      <vt:lpstr>Functional-level strategies</vt:lpstr>
      <vt:lpstr>PowerPoint Presentation</vt:lpstr>
      <vt:lpstr>Efficiency and Economies of scale</vt:lpstr>
      <vt:lpstr>PowerPoint Presentation</vt:lpstr>
      <vt:lpstr>Learning effects</vt:lpstr>
      <vt:lpstr>PowerPoint Presentation</vt:lpstr>
      <vt:lpstr>experience curve</vt:lpstr>
      <vt:lpstr>PowerPoint Presentation</vt:lpstr>
      <vt:lpstr>EFFICIENCY AND ECONOMIES OF SCALE</vt:lpstr>
      <vt:lpstr>Flexible production technology</vt:lpstr>
      <vt:lpstr>Mass customization</vt:lpstr>
      <vt:lpstr>PowerPoint Presentation</vt:lpstr>
      <vt:lpstr>MARKETING AND EFFICIENCY</vt:lpstr>
      <vt:lpstr>PowerPoint Presentation</vt:lpstr>
      <vt:lpstr>MATERIALS MANAGEMENT, JUST-IN-TIME systems, AND EFFICIENCY</vt:lpstr>
      <vt:lpstr>MATERIALS MANAGEMENT, JUST-IN-TIME systems, AND EFFICIENCY</vt:lpstr>
      <vt:lpstr>MATERIALS MANAGEMENT, JUST-IN-TIME systems, AND EFFICIENCY</vt:lpstr>
      <vt:lpstr>PowerPoint Presentation</vt:lpstr>
      <vt:lpstr>total quality management</vt:lpstr>
      <vt:lpstr>total quality management</vt:lpstr>
      <vt:lpstr>PowerPoint Presentation</vt:lpstr>
      <vt:lpstr>PowerPoint Presentation</vt:lpstr>
      <vt:lpstr>Improving Quality as Excellence</vt:lpstr>
      <vt:lpstr>Achieving Superior Innovation</vt:lpstr>
      <vt:lpstr>Reasons for High Failure Rate of Innovation</vt:lpstr>
      <vt:lpstr>Reducing innovation failures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Sharon Thomas</dc:creator>
  <cp:lastModifiedBy>augky</cp:lastModifiedBy>
  <cp:revision>146</cp:revision>
  <dcterms:created xsi:type="dcterms:W3CDTF">2013-09-17T12:27:57Z</dcterms:created>
  <dcterms:modified xsi:type="dcterms:W3CDTF">2018-06-30T03:02:42Z</dcterms:modified>
</cp:coreProperties>
</file>