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5" r:id="rId2"/>
    <p:sldId id="261" r:id="rId3"/>
    <p:sldId id="262" r:id="rId4"/>
    <p:sldId id="263" r:id="rId5"/>
    <p:sldId id="300" r:id="rId6"/>
    <p:sldId id="301" r:id="rId7"/>
    <p:sldId id="302" r:id="rId8"/>
    <p:sldId id="264" r:id="rId9"/>
    <p:sldId id="265" r:id="rId10"/>
    <p:sldId id="266" r:id="rId11"/>
    <p:sldId id="297" r:id="rId12"/>
    <p:sldId id="267" r:id="rId13"/>
    <p:sldId id="303" r:id="rId14"/>
    <p:sldId id="268" r:id="rId15"/>
    <p:sldId id="269" r:id="rId16"/>
    <p:sldId id="296" r:id="rId17"/>
    <p:sldId id="270" r:id="rId18"/>
    <p:sldId id="271" r:id="rId19"/>
    <p:sldId id="272" r:id="rId20"/>
    <p:sldId id="273" r:id="rId21"/>
    <p:sldId id="298" r:id="rId22"/>
    <p:sldId id="274" r:id="rId23"/>
    <p:sldId id="275" r:id="rId24"/>
    <p:sldId id="276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9" r:id="rId38"/>
    <p:sldId id="290" r:id="rId39"/>
    <p:sldId id="291" r:id="rId40"/>
    <p:sldId id="292" r:id="rId41"/>
    <p:sldId id="293" r:id="rId42"/>
    <p:sldId id="29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FEBE8"/>
    <a:srgbClr val="CFE1DC"/>
    <a:srgbClr val="ECEFA9"/>
    <a:srgbClr val="555701"/>
    <a:srgbClr val="008000"/>
    <a:srgbClr val="336600"/>
    <a:srgbClr val="333300"/>
    <a:srgbClr val="FFFF6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2296" autoAdjust="0"/>
    <p:restoredTop sz="97883" autoAdjust="0"/>
  </p:normalViewPr>
  <p:slideViewPr>
    <p:cSldViewPr>
      <p:cViewPr varScale="1">
        <p:scale>
          <a:sx n="47" d="100"/>
          <a:sy n="4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1.xml"/><Relationship Id="rId2" Type="http://schemas.openxmlformats.org/officeDocument/2006/relationships/slide" Target="slides/slide16.xml"/><Relationship Id="rId1" Type="http://schemas.openxmlformats.org/officeDocument/2006/relationships/slide" Target="slides/slide11.xml"/><Relationship Id="rId4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39C556-4833-4062-A36D-F44CA6BAA8F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7829B0-06CC-498D-8B15-58C5485E6669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1027EA-0839-42F3-B2D8-9A1C9E638903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28CA36-E7A9-45F7-8054-CF55F9EBA42C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EB467-DFAE-413D-8CC9-0D60E9F68059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AD7EC4-AA71-49D2-801F-C3FC1F8D2B61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3CDF2-C76F-4E7A-8FB4-693770001846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5ACFFF-954B-4DDC-8753-3CC7E3831F47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C602A5-EE1B-4B73-A135-E3C014164C1C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AC7168-8705-4A6C-929C-4D770E75B0AD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34E932-2369-4FF6-B7FD-924704284DF3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BDCF49-5242-43E3-BCAB-9BC2FD151A39}" type="slidenum">
              <a:rPr lang="en-US" altLang="en-US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E2907-2B91-4338-B137-530E1940BD95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32E6B1-1271-4D7A-B4A2-4F3615434B84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038FE-C8F9-4BF5-8735-9BB8B4C99A44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41C2BE-D861-4A52-9AC5-817BC3C207C6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F265A-A7EA-44AD-8C42-3975F511DD67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8C868-B100-47D3-8153-2766CACFA496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FDAB6F-33CB-45F3-BF1F-9BE90E88D93F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CD2D66-129F-43C0-B496-083D6C14D038}" type="slidenum">
              <a:rPr lang="en-US" altLang="en-US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761A2-5E13-4CC7-A20D-C5BE71044C69}" type="slidenum">
              <a:rPr lang="en-US" altLang="en-US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C9500-81F8-4D96-96E0-8E2D802EE093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75818-B8DF-4E76-9C4B-2B67ED17E941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5EE73B-3E08-4EBA-9329-A75DE95B418C}" type="slidenum">
              <a:rPr lang="en-US" altLang="en-US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B5731E-F1A1-4413-BF0B-3612A17B7A51}" type="slidenum">
              <a:rPr lang="en-US" altLang="en-US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E1EFDA-609A-4F1E-AC46-EBC8986AC235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5A74E-6710-4C1F-AF2B-846C5DD26782}" type="slidenum">
              <a:rPr lang="en-US" altLang="en-US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C7EBD7-EDB5-4C2A-9FFE-4082865E217A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5A3DF2-732A-4CBB-AD14-0EDC187AE016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FD5969-8D4B-42E2-A6CB-F5BB37C5CB67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965CA8-4A6D-4663-ACDC-1A99349DE229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US" smtClean="0"/>
              <a:t>Notes: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_______________________________________________________________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544BA7-3639-4DB0-9D19-C725A956B19C}" type="slidenum">
              <a:rPr lang="en-US" altLang="en-US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16F61F-C34A-4412-8008-25FBE6B9D55D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01B53-402B-459E-9975-AA18EE03CD53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AA08C6-933A-4D9E-B84D-24EAAB403715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173853-D2E0-4879-882A-F55E3FB356E5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50A504-CD76-43C8-9C01-9ADC48B5AF14}" type="slidenum">
              <a:rPr lang="en-US" altLang="en-US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DC218C-8FFF-4E94-BF55-87275F48B28B}" type="slidenum">
              <a:rPr lang="en-US" altLang="en-US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3A292A-5003-4BA6-AA25-5D18ADC05537}" type="slidenum">
              <a:rPr lang="en-US" altLang="en-US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73708A-B333-4711-9D8B-4E40522C5C13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867D81-321C-456F-AF0C-047AEB7F4EDB}" type="slidenum">
              <a:rPr lang="en-US" altLang="en-US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02EB15-CB26-41D4-B53A-6A1B6DB94CFE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8ECA05-7082-4AA6-ADA6-1AB9F12DE7F0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7C757-D70F-435A-A944-8DDFE5FD78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A6DAE-85A9-4697-AB47-B27B357C110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E5FD82-A331-499F-80DD-A5C4BC3C9D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13A512-D25D-42D0-B544-4378A142832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42A6F-1DF4-47EA-9337-D6D5444D1A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51CBD-4480-4535-813B-48B2C54657C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A870E6-9E4F-45C6-AE8E-53BDC2DE451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06F00-972A-497D-9B36-1AB71CA45B6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BE0757-F1D9-4FB9-B44A-444FB274F6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126BF-FFC9-400D-A261-7F72E3F690C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25400"/>
            <a:ext cx="1997075" cy="607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5400"/>
            <a:ext cx="5838825" cy="6070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2771BA-90B9-4B10-9077-8606121F25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4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76288"/>
          </a:xfrm>
          <a:prstGeom prst="rect">
            <a:avLst/>
          </a:prstGeom>
          <a:solidFill>
            <a:srgbClr val="BDB57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27" name="Picture 8" descr="insidetoplef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804863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Line 9"/>
          <p:cNvSpPr>
            <a:spLocks noChangeShapeType="1"/>
          </p:cNvSpPr>
          <p:nvPr userDrawn="1"/>
        </p:nvSpPr>
        <p:spPr bwMode="auto">
          <a:xfrm>
            <a:off x="0" y="774700"/>
            <a:ext cx="9144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Text Box 10"/>
          <p:cNvSpPr txBox="1"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sz="900">
              <a:latin typeface="Times New Roman" pitchFamily="18" charset="0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1700" y="25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itchFamily="18" charset="0"/>
              </a:defRPr>
            </a:lvl1pPr>
          </a:lstStyle>
          <a:p>
            <a:fld id="{023DACA9-7BC3-4AF9-8740-9321A34065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66.28.32.123/netfu/tmp10023/coollogo_com_261291919.gi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BDB57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3075" name="Rectangle 1027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67102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3076" name="Line 1028"/>
          <p:cNvSpPr>
            <a:spLocks noChangeShapeType="1"/>
          </p:cNvSpPr>
          <p:nvPr/>
        </p:nvSpPr>
        <p:spPr bwMode="auto">
          <a:xfrm>
            <a:off x="2381250" y="1066800"/>
            <a:ext cx="676275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77" name="Group 1029"/>
          <p:cNvGrpSpPr>
            <a:grpSpLocks/>
          </p:cNvGrpSpPr>
          <p:nvPr/>
        </p:nvGrpSpPr>
        <p:grpSpPr bwMode="auto">
          <a:xfrm>
            <a:off x="0" y="0"/>
            <a:ext cx="9144000" cy="6896100"/>
            <a:chOff x="0" y="0"/>
            <a:chExt cx="5760" cy="4344"/>
          </a:xfrm>
        </p:grpSpPr>
        <p:pic>
          <p:nvPicPr>
            <p:cNvPr id="3085" name="Picture 1030" descr="maintoprigh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38" y="0"/>
              <a:ext cx="622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6" name="Picture 1031" descr="mainmidd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82"/>
              <a:ext cx="5758" cy="3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7" name="Picture 1032" descr="maintoplef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2689" cy="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8" name="Picture 1033" descr="mainbottom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4128"/>
              <a:ext cx="190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78" name="Group 1034"/>
          <p:cNvGrpSpPr>
            <a:grpSpLocks/>
          </p:cNvGrpSpPr>
          <p:nvPr/>
        </p:nvGrpSpPr>
        <p:grpSpPr bwMode="auto">
          <a:xfrm>
            <a:off x="0" y="0"/>
            <a:ext cx="2395538" cy="2390775"/>
            <a:chOff x="0" y="0"/>
            <a:chExt cx="1509" cy="1506"/>
          </a:xfrm>
        </p:grpSpPr>
        <p:pic>
          <p:nvPicPr>
            <p:cNvPr id="3083" name="Picture 1035" descr="circletop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150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4" name="Picture 1036" descr="circlebottom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656"/>
              <a:ext cx="1509" cy="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7054" name="Rectangle 1038"/>
          <p:cNvSpPr>
            <a:spLocks noGrp="1" noChangeArrowheads="1"/>
          </p:cNvSpPr>
          <p:nvPr>
            <p:ph type="title"/>
          </p:nvPr>
        </p:nvSpPr>
        <p:spPr>
          <a:xfrm>
            <a:off x="1905000" y="2743200"/>
            <a:ext cx="6248400" cy="2101850"/>
          </a:xfrm>
          <a:effectLst>
            <a:outerShdw dist="28398" dir="1593903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eaLnBrk="1" hangingPunct="1"/>
            <a:r>
              <a:rPr lang="en-US" smtClean="0"/>
              <a:t>An Introduction to Integrated Marketing Communications</a:t>
            </a:r>
          </a:p>
        </p:txBody>
      </p:sp>
      <p:sp>
        <p:nvSpPr>
          <p:cNvPr id="3080" name="Text Box 1042"/>
          <p:cNvSpPr txBox="1"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altLang="en-US" sz="9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81" name="TextBox 23"/>
          <p:cNvSpPr txBox="1">
            <a:spLocks noChangeArrowheads="1"/>
          </p:cNvSpPr>
          <p:nvPr/>
        </p:nvSpPr>
        <p:spPr bwMode="auto">
          <a:xfrm>
            <a:off x="304800" y="685800"/>
            <a:ext cx="15509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4800" b="1"/>
              <a:t>IMC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429000" y="7620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1800" b="1"/>
              <a:t>Alokesh Banerjee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4" grpId="0" autoUpdateAnimBg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z="2600" smtClean="0"/>
              <a:t>Definition of Integrated</a:t>
            </a:r>
            <a:br>
              <a:rPr lang="en-US" altLang="en-US" sz="2600" smtClean="0"/>
            </a:br>
            <a:r>
              <a:rPr lang="en-US" altLang="en-US" sz="2600" smtClean="0"/>
              <a:t>Marketing Communications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29600" cy="2428875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A concept of marketing communications planning that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recognizes the added value of a comprehensive plan that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evaluates the strategic roles of a variety of communication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disciplines and combines these disciplines to provide clarity,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>
                <a:latin typeface="Tahoma" pitchFamily="34" charset="0"/>
              </a:rPr>
              <a:t>consistency and maximum communications impact.</a:t>
            </a:r>
          </a:p>
          <a:p>
            <a:pPr marL="230188" indent="-230188" eaLnBrk="1" hangingPunct="1">
              <a:buFontTx/>
              <a:buNone/>
            </a:pPr>
            <a:endParaRPr lang="en-US" altLang="en-US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4403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80772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Integrated Marketing Communications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315200" cy="463391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A marketing communications planning concept that recognizes the value of a comprehensive plan.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A plan that evaluates the strategic roles of several communications disciplines: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Media advertising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Direct marketing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Interactive/internet marketing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Sales promotion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Publicity/Public relations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Combines the disciplines to provide: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Clarity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Consistency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Maximum communications impact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Marketing </a:t>
            </a:r>
            <a:r>
              <a:rPr lang="en-US" altLang="en-US" sz="2100" smtClean="0"/>
              <a:t>&amp;</a:t>
            </a:r>
            <a:r>
              <a:rPr lang="en-US" altLang="en-US" smtClean="0"/>
              <a:t> Promotional Mixes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219200"/>
            <a:ext cx="6477000" cy="4948238"/>
          </a:xfrm>
        </p:spPr>
        <p:txBody>
          <a:bodyPr wrap="none"/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800" smtClean="0"/>
              <a:t>Marketing Mix: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Product or Service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Pricing 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Channels of Distribution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10000"/>
              </a:spcAft>
              <a:buFontTx/>
              <a:buChar char="•"/>
            </a:pPr>
            <a:r>
              <a:rPr lang="en-US" altLang="en-US" sz="2400" smtClean="0"/>
              <a:t>Promotion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800" smtClean="0"/>
              <a:t>Promotional Mix: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Advertising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Direct Marketing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Interactive/internet marketing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Sales Promotion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Publicity/Public Relations</a:t>
            </a:r>
          </a:p>
          <a:p>
            <a:pPr marL="571500" lvl="1" indent="-227013" eaLnBrk="1" hangingPunct="1">
              <a:lnSpc>
                <a:spcPct val="80000"/>
              </a:lnSpc>
              <a:spcAft>
                <a:spcPct val="5000"/>
              </a:spcAft>
              <a:buFontTx/>
              <a:buChar char="•"/>
            </a:pPr>
            <a:r>
              <a:rPr lang="en-US" altLang="en-US" sz="2400" smtClean="0"/>
              <a:t>Personal Selling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Traditional Approach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209088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IMC APPROACH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107488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924800" cy="609600"/>
          </a:xfrm>
        </p:spPr>
        <p:txBody>
          <a:bodyPr/>
          <a:lstStyle/>
          <a:p>
            <a:r>
              <a:rPr lang="en-US" altLang="en-US" sz="2400" smtClean="0"/>
              <a:t>The Communication Planning Process -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382000" cy="40386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Consumer-centric brand positioning.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Engage consumers by “fitting in” not “Standing out”.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Leverage the emotional code of the context of consumers live.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Change the everyday life experience Not Just The Purchase Experience.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en-US" dirty="0" smtClean="0"/>
              <a:t>Link the brand across the consumer journey.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 flipH="1">
            <a:off x="571500" y="2667000"/>
            <a:ext cx="2438400" cy="9144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04800" y="1524000"/>
            <a:ext cx="5181600" cy="4724400"/>
          </a:xfrm>
          <a:prstGeom prst="rect">
            <a:avLst/>
          </a:prstGeom>
          <a:noFill/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71500" y="1981200"/>
            <a:ext cx="4876800" cy="838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1000" y="1905000"/>
            <a:ext cx="508952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1800" b="1">
                <a:solidFill>
                  <a:schemeClr val="accent2"/>
                </a:solidFill>
                <a:latin typeface="Times New Roman" pitchFamily="18" charset="0"/>
              </a:rPr>
              <a:t>Corporate Level Message Sources</a:t>
            </a:r>
          </a:p>
          <a:p>
            <a:pPr algn="ctr"/>
            <a:endParaRPr lang="en-US" altLang="en-US" sz="80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en-US" altLang="en-US" sz="1400">
                <a:latin typeface="Times New Roman" pitchFamily="18" charset="0"/>
              </a:rPr>
              <a:t>  Administration Manufacturing/  Marketing  Finance  Human  Legal</a:t>
            </a:r>
          </a:p>
          <a:p>
            <a:pPr algn="ctr"/>
            <a:r>
              <a:rPr lang="en-US" altLang="en-US" sz="1400">
                <a:latin typeface="Times New Roman" pitchFamily="18" charset="0"/>
              </a:rPr>
              <a:t>                 Operations                                            Resources</a:t>
            </a:r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485900" y="2971800"/>
            <a:ext cx="3124200" cy="457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09700" y="3048000"/>
            <a:ext cx="3235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>
                <a:latin typeface="Times New Roman" pitchFamily="18" charset="0"/>
              </a:rPr>
              <a:t>Cross-Functional Brand Equity (IM) Team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71500" y="3581400"/>
            <a:ext cx="4876800" cy="990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450850" y="3581400"/>
            <a:ext cx="5022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800" b="1">
                <a:solidFill>
                  <a:schemeClr val="accent2"/>
                </a:solidFill>
                <a:latin typeface="Times New Roman" pitchFamily="18" charset="0"/>
              </a:rPr>
              <a:t>Marketing Level Message Sources</a:t>
            </a:r>
          </a:p>
          <a:p>
            <a:pPr algn="ctr"/>
            <a:endParaRPr lang="en-US" altLang="en-US" sz="800" b="1">
              <a:solidFill>
                <a:srgbClr val="FFFF66"/>
              </a:solidFill>
              <a:latin typeface="Times New Roman" pitchFamily="18" charset="0"/>
            </a:endParaRPr>
          </a:p>
          <a:p>
            <a:pPr algn="ctr"/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</a:rPr>
              <a:t>   </a:t>
            </a:r>
            <a:r>
              <a:rPr lang="en-US" altLang="en-US" sz="1800">
                <a:latin typeface="Times New Roman" pitchFamily="18" charset="0"/>
              </a:rPr>
              <a:t>Product       Price       Marketing           Distribution</a:t>
            </a:r>
          </a:p>
          <a:p>
            <a:pPr algn="ctr"/>
            <a:r>
              <a:rPr lang="en-US" altLang="en-US" sz="1800">
                <a:latin typeface="Times New Roman" pitchFamily="18" charset="0"/>
              </a:rPr>
              <a:t> Mix           Mix       Communication</a:t>
            </a:r>
            <a:r>
              <a:rPr lang="en-US" altLang="en-US" sz="1800">
                <a:solidFill>
                  <a:schemeClr val="bg1"/>
                </a:solidFill>
                <a:latin typeface="Times New Roman" pitchFamily="18" charset="0"/>
              </a:rPr>
              <a:t>            </a:t>
            </a:r>
            <a:r>
              <a:rPr lang="en-US" altLang="en-US" sz="1800">
                <a:latin typeface="Times New Roman" pitchFamily="18" charset="0"/>
              </a:rPr>
              <a:t>Mix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485900" y="4724400"/>
            <a:ext cx="3124200" cy="457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019300" y="4800600"/>
            <a:ext cx="2239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latin typeface="Times New Roman" pitchFamily="18" charset="0"/>
              </a:rPr>
              <a:t>Cross-Functional IMC Team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647700" y="5334000"/>
            <a:ext cx="4800600" cy="838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14363" y="5334000"/>
            <a:ext cx="47974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rgbClr val="FFFF66"/>
                </a:solidFill>
                <a:latin typeface="Times New Roman" pitchFamily="18" charset="0"/>
              </a:rPr>
              <a:t>         </a:t>
            </a:r>
            <a:r>
              <a:rPr lang="en-US" altLang="en-US" sz="1400" b="1">
                <a:solidFill>
                  <a:schemeClr val="accent2"/>
                </a:solidFill>
                <a:latin typeface="Times New Roman" pitchFamily="18" charset="0"/>
              </a:rPr>
              <a:t>Marketing Communication Level Message Sources</a:t>
            </a:r>
          </a:p>
          <a:p>
            <a:endParaRPr lang="en-US" altLang="en-US" sz="800" b="1">
              <a:latin typeface="Times New Roman" pitchFamily="18" charset="0"/>
            </a:endParaRPr>
          </a:p>
          <a:p>
            <a:r>
              <a:rPr lang="en-US" altLang="en-US" sz="1400">
                <a:latin typeface="Times New Roman" pitchFamily="18" charset="0"/>
              </a:rPr>
              <a:t>Personal Adver-  Sales        Direct       Public        Pack-    Events</a:t>
            </a:r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23900" y="5867400"/>
            <a:ext cx="4048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chemeClr val="tx2"/>
                </a:solidFill>
                <a:latin typeface="Times New Roman" pitchFamily="18" charset="0"/>
              </a:rPr>
              <a:t>Sales </a:t>
            </a:r>
            <a:r>
              <a:rPr lang="en-US" altLang="en-US" sz="1400">
                <a:solidFill>
                  <a:schemeClr val="bg1"/>
                </a:solidFill>
                <a:latin typeface="Times New Roman" pitchFamily="18" charset="0"/>
              </a:rPr>
              <a:t>   </a:t>
            </a:r>
            <a:r>
              <a:rPr lang="en-US" altLang="en-US" sz="1400">
                <a:latin typeface="Times New Roman" pitchFamily="18" charset="0"/>
              </a:rPr>
              <a:t>tising  Promotion Marketing Relations    aging</a:t>
            </a:r>
            <a:endParaRPr lang="en-US" altLang="en-US" sz="1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3695700" y="2667000"/>
            <a:ext cx="1752600" cy="9144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H="1">
            <a:off x="647700" y="4572000"/>
            <a:ext cx="1828800" cy="7620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4000500" y="4495800"/>
            <a:ext cx="1447800" cy="838200"/>
          </a:xfrm>
          <a:prstGeom prst="line">
            <a:avLst/>
          </a:prstGeom>
          <a:noFill/>
          <a:ln w="9525">
            <a:solidFill>
              <a:srgbClr val="CCEC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5829300" y="1828800"/>
            <a:ext cx="990600" cy="4495800"/>
          </a:xfrm>
          <a:prstGeom prst="rect">
            <a:avLst/>
          </a:prstGeom>
          <a:noFill/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829300" y="3886200"/>
            <a:ext cx="1052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rgbClr val="FF0000"/>
                </a:solidFill>
                <a:latin typeface="Times New Roman" pitchFamily="18" charset="0"/>
              </a:rPr>
              <a:t>Interactivity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7134225" y="1828800"/>
            <a:ext cx="1971675" cy="4495800"/>
          </a:xfrm>
          <a:prstGeom prst="rect">
            <a:avLst/>
          </a:prstGeom>
          <a:noFill/>
          <a:ln w="9525">
            <a:solidFill>
              <a:srgbClr val="CCE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7177088" y="1524000"/>
            <a:ext cx="196691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 b="1">
              <a:solidFill>
                <a:srgbClr val="FFFF66"/>
              </a:solidFill>
              <a:latin typeface="Times New Roman" pitchFamily="18" charset="0"/>
            </a:endParaRPr>
          </a:p>
          <a:p>
            <a:r>
              <a:rPr lang="en-US" altLang="en-US" b="1">
                <a:solidFill>
                  <a:schemeClr val="accent2"/>
                </a:solidFill>
                <a:latin typeface="Times New Roman" pitchFamily="18" charset="0"/>
              </a:rPr>
              <a:t>Other Stakeholders</a:t>
            </a:r>
          </a:p>
          <a:p>
            <a:r>
              <a:rPr lang="en-US" altLang="en-US">
                <a:latin typeface="Times New Roman" pitchFamily="18" charset="0"/>
              </a:rPr>
              <a:t>Employees</a:t>
            </a:r>
          </a:p>
          <a:p>
            <a:r>
              <a:rPr lang="en-US" altLang="en-US">
                <a:latin typeface="Times New Roman" pitchFamily="18" charset="0"/>
              </a:rPr>
              <a:t>Investors</a:t>
            </a:r>
          </a:p>
          <a:p>
            <a:r>
              <a:rPr lang="en-US" altLang="en-US">
                <a:latin typeface="Times New Roman" pitchFamily="18" charset="0"/>
              </a:rPr>
              <a:t>Financial Community</a:t>
            </a:r>
          </a:p>
          <a:p>
            <a:r>
              <a:rPr lang="en-US" altLang="en-US">
                <a:latin typeface="Times New Roman" pitchFamily="18" charset="0"/>
              </a:rPr>
              <a:t>Government</a:t>
            </a:r>
          </a:p>
          <a:p>
            <a:r>
              <a:rPr lang="en-US" altLang="en-US">
                <a:latin typeface="Times New Roman" pitchFamily="18" charset="0"/>
              </a:rPr>
              <a:t>Regulators</a:t>
            </a:r>
          </a:p>
          <a:p>
            <a:endParaRPr lang="en-US" altLang="en-US">
              <a:latin typeface="Times New Roman" pitchFamily="18" charset="0"/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7162800" y="3505200"/>
            <a:ext cx="981075" cy="990600"/>
          </a:xfrm>
          <a:prstGeom prst="rect">
            <a:avLst/>
          </a:prstGeom>
          <a:noFill/>
          <a:ln w="9525">
            <a:solidFill>
              <a:srgbClr val="FF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7086600" y="3810000"/>
            <a:ext cx="1122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Times New Roman" pitchFamily="18" charset="0"/>
              </a:rPr>
              <a:t>Customers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8070850" y="3581400"/>
            <a:ext cx="10731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>
                <a:latin typeface="Times New Roman" pitchFamily="18" charset="0"/>
              </a:rPr>
              <a:t>Distributors</a:t>
            </a:r>
          </a:p>
          <a:p>
            <a:r>
              <a:rPr lang="en-US" altLang="en-US" sz="1400">
                <a:latin typeface="Times New Roman" pitchFamily="18" charset="0"/>
              </a:rPr>
              <a:t>Suppliers</a:t>
            </a:r>
          </a:p>
          <a:p>
            <a:r>
              <a:rPr lang="en-US" altLang="en-US" sz="1400">
                <a:latin typeface="Times New Roman" pitchFamily="18" charset="0"/>
              </a:rPr>
              <a:t>Competition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7086600" y="4572000"/>
            <a:ext cx="16716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itchFamily="18" charset="0"/>
              </a:rPr>
              <a:t>Consumers</a:t>
            </a:r>
          </a:p>
          <a:p>
            <a:r>
              <a:rPr lang="en-US" altLang="en-US">
                <a:latin typeface="Times New Roman" pitchFamily="18" charset="0"/>
              </a:rPr>
              <a:t>Local Community</a:t>
            </a:r>
          </a:p>
          <a:p>
            <a:r>
              <a:rPr lang="en-US" altLang="en-US">
                <a:latin typeface="Times New Roman" pitchFamily="18" charset="0"/>
              </a:rPr>
              <a:t>Media</a:t>
            </a:r>
          </a:p>
          <a:p>
            <a:r>
              <a:rPr lang="en-US" altLang="en-US">
                <a:latin typeface="Times New Roman" pitchFamily="18" charset="0"/>
              </a:rPr>
              <a:t>Interest Groups</a:t>
            </a:r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5610225" y="22860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>
            <a:off x="5610225" y="38862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>
            <a:off x="5610225" y="57150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5610225" y="25908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5610225" y="42672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5610225" y="6019800"/>
            <a:ext cx="15240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709613" y="152400"/>
            <a:ext cx="8434387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chemeClr val="tx2"/>
                </a:solidFill>
                <a:latin typeface="Tahoma" pitchFamily="34" charset="0"/>
              </a:rPr>
              <a:t>Communication-Based Marketing Model</a:t>
            </a:r>
            <a:r>
              <a:rPr lang="en-US" altLang="en-US" sz="3200">
                <a:solidFill>
                  <a:schemeClr val="tx2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25400"/>
            <a:ext cx="7772400" cy="547688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Communication Levels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43913" cy="57721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smtClean="0"/>
              <a:t>Corporate Level</a:t>
            </a:r>
            <a:r>
              <a:rPr lang="en-US" altLang="en-US" sz="3600" smtClean="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smtClean="0"/>
              <a:t>	</a:t>
            </a:r>
            <a:r>
              <a:rPr lang="en-US" altLang="en-US" sz="2000" smtClean="0"/>
              <a:t>Messages sent by a company’s overall business practices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smtClean="0"/>
              <a:t>  	and philosophies such as mission, labor practices,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smtClean="0"/>
              <a:t>	philanthropies, culture and other processes</a:t>
            </a:r>
          </a:p>
          <a:p>
            <a:pPr eaLnBrk="1" hangingPunct="1">
              <a:buFontTx/>
              <a:buNone/>
            </a:pPr>
            <a:r>
              <a:rPr lang="en-US" altLang="en-US" sz="2800" smtClean="0"/>
              <a:t>Marketing Level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	Messages sent by  or inferred from by various aspects of marketing mix such as product performance, design, appearance, pricing and distribution</a:t>
            </a:r>
          </a:p>
          <a:p>
            <a:pPr eaLnBrk="1" hangingPunct="1">
              <a:buFontTx/>
              <a:buNone/>
            </a:pPr>
            <a:r>
              <a:rPr lang="en-US" altLang="en-US" sz="2800" smtClean="0"/>
              <a:t>Marketing Communication Level</a:t>
            </a:r>
          </a:p>
          <a:p>
            <a:pPr eaLnBrk="1" hangingPunct="1">
              <a:buFontTx/>
              <a:buNone/>
            </a:pPr>
            <a:r>
              <a:rPr lang="en-US" altLang="en-US" sz="2400" smtClean="0"/>
              <a:t>	</a:t>
            </a:r>
            <a:r>
              <a:rPr lang="en-US" altLang="en-US" sz="2000" smtClean="0"/>
              <a:t>Strategic and executional consistency among all forms of marketing communication</a:t>
            </a:r>
          </a:p>
          <a:p>
            <a:pPr lvl="1" eaLnBrk="1" hangingPunct="1"/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 smtClean="0"/>
              <a:t>Reasons For Growing Importance of IMC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467600" cy="4294188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Shift from media advertising to other forms of 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	marketing communication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Movement away from advertising focused- 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	approaches that emphasize mass media 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Shift in power from manufacturers to retailers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Rapid growth of database marketing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Demands for greater ad agency accountability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Changes in agency compensation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Rapid growth of the Internet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altLang="en-US" sz="2400" smtClean="0"/>
              <a:t>Increasing importance of branding</a:t>
            </a:r>
          </a:p>
          <a:p>
            <a:pPr marL="230188" indent="-230188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endParaRPr lang="en-US" altLang="en-US" sz="24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Coca-Cola is the world’s most valuable brand</a:t>
            </a:r>
          </a:p>
        </p:txBody>
      </p:sp>
      <p:pic>
        <p:nvPicPr>
          <p:cNvPr id="23555" name="Picture 5" descr="S:\Commons\Project Files\(Joyce_Chappetto)\Belch Simple PPT JPEGs\JPEGs\Chap001\T1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990600"/>
            <a:ext cx="433863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1000" y="38100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352800" y="38100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239000" cy="11430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latin typeface="Tahoma" pitchFamily="34" charset="0"/>
              </a:rPr>
              <a:t>IMC Communication Tools</a:t>
            </a:r>
            <a:endParaRPr lang="en-US" altLang="en-US" sz="2800" b="1" smtClean="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438400" y="1905000"/>
            <a:ext cx="4373563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en-US" sz="2800" b="1">
                <a:latin typeface="Times New Roman" pitchFamily="18" charset="0"/>
              </a:rPr>
              <a:t>IMC Communication Tools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1676400" y="2895600"/>
            <a:ext cx="57912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6400800" y="38100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676400" y="2895600"/>
            <a:ext cx="0" cy="9144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495800" y="2438400"/>
            <a:ext cx="0" cy="13716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7467600" y="2971800"/>
            <a:ext cx="0" cy="8382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1676400" y="4648200"/>
            <a:ext cx="0" cy="381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7467600" y="4648200"/>
            <a:ext cx="0" cy="381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4572000" y="4648200"/>
            <a:ext cx="0" cy="38100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762000" y="3962400"/>
            <a:ext cx="16224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Advertising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3657600" y="3733800"/>
            <a:ext cx="1452563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Direct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Marketing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6324600" y="3733800"/>
            <a:ext cx="2474913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Interactive/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Internet Marketing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6400800" y="51054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3352800" y="51054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457200" y="5105400"/>
            <a:ext cx="2362200" cy="762000"/>
          </a:xfrm>
          <a:prstGeom prst="rect">
            <a:avLst/>
          </a:prstGeom>
          <a:solidFill>
            <a:srgbClr val="FFFFCC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914400" y="5029200"/>
            <a:ext cx="1470025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Sales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Promotion</a:t>
            </a: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3505200" y="5105400"/>
            <a:ext cx="2144713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Publicity/Public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Relations</a:t>
            </a: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6858000" y="5029200"/>
            <a:ext cx="1233488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Personal</a:t>
            </a:r>
          </a:p>
          <a:p>
            <a:pPr algn="ctr"/>
            <a:r>
              <a:rPr lang="en-US" altLang="en-US" sz="2400">
                <a:solidFill>
                  <a:schemeClr val="bg2"/>
                </a:solidFill>
                <a:latin typeface="Times New Roman" pitchFamily="18" charset="0"/>
              </a:rPr>
              <a:t>Selling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Syllabus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838200"/>
          <a:ext cx="9067800" cy="6019800"/>
        </p:xfrm>
        <a:graphic>
          <a:graphicData uri="http://schemas.openxmlformats.org/drawingml/2006/table">
            <a:tbl>
              <a:tblPr/>
              <a:tblGrid>
                <a:gridCol w="9067800"/>
              </a:tblGrid>
              <a:tr h="304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latin typeface="Book Antiqua"/>
                        </a:rPr>
                        <a:t>COMMUNICATIONS PLAN - All about IMC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6721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Integrated Marketing Communications Strategy (Part-I) -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Integrated Marketing Communications (IMC) </a:t>
                      </a:r>
                      <a:r>
                        <a:rPr lang="en-US" sz="1600" b="1" i="0" u="none" strike="noStrike" dirty="0">
                          <a:solidFill>
                            <a:srgbClr val="333399"/>
                          </a:solidFill>
                          <a:latin typeface="Book Antiqua"/>
                        </a:rPr>
                        <a:t>- The Changing Communications Environment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; The Need for Integrated Marketing Communications. 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A view of the Communication process -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 Steps in Developing Effective Communication- Identifying the Target Audience; Determining the Communications Objectives; Designing a message; Choosing the media; selecting the message source; Collecting feedback.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985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Integrated Marketing Communications Strategy (Part-II) -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Setting the total promotion budget and mix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- Setting the total promotion budget; Setting the overall communication mix; Integrating the promotion mix.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latin typeface="Book Antiqua"/>
                        </a:rPr>
                        <a:t> Socially Responsible Marketing Communication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- Reviewing the concepts; reviewing the key terms; Discussing the concepts; Applying the concepts; Focus on technology; Focus on ethics.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472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IMC Case studies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40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IMC Case studies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40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Workshop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776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err="1">
                          <a:solidFill>
                            <a:srgbClr val="000080"/>
                          </a:solidFill>
                          <a:latin typeface="Book Antiqua"/>
                        </a:rPr>
                        <a:t>Entreprenuership</a:t>
                      </a:r>
                      <a:r>
                        <a:rPr lang="en-US" sz="1600" b="1" i="0" u="none" strike="noStrike" dirty="0">
                          <a:solidFill>
                            <a:srgbClr val="000080"/>
                          </a:solidFill>
                          <a:latin typeface="Book Antiqua"/>
                        </a:rPr>
                        <a:t> - Setting up a Design Company &amp; a case study of using branding as a marketing tool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9120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latin typeface="Book Antiqua"/>
                        </a:rPr>
                        <a:t>Students to work in groups on an IMC strategy for a given product / service to be provided by the faculty member / presentation to be evaluated in class and the \Written Submission to be evaluated by faculty later on (50 - 50 )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524000" y="914400"/>
            <a:ext cx="6400800" cy="1216025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latin typeface="Arial" charset="0"/>
              </a:rPr>
              <a:t>Any paid form of nonpersonal communication about an organization, product, service, idea or cause by an identified sponsor.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Advertising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2209800"/>
            <a:ext cx="4800600" cy="4130675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Disadvantages of advertising</a:t>
            </a:r>
          </a:p>
          <a:p>
            <a:pPr marL="571500" lvl="1" indent="-227013" eaLnBrk="1" hangingPunct="1"/>
            <a:r>
              <a:rPr lang="en-US" altLang="en-US" smtClean="0"/>
              <a:t>High costs of producing and running ads</a:t>
            </a:r>
          </a:p>
          <a:p>
            <a:pPr marL="571500" lvl="1" indent="-227013" eaLnBrk="1" hangingPunct="1"/>
            <a:r>
              <a:rPr lang="en-US" altLang="en-US" smtClean="0"/>
              <a:t>Credibility problems and consumer skepticism</a:t>
            </a:r>
          </a:p>
          <a:p>
            <a:pPr marL="571500" lvl="1" indent="-227013" eaLnBrk="1" hangingPunct="1"/>
            <a:r>
              <a:rPr lang="en-US" altLang="en-US" smtClean="0"/>
              <a:t>Clutter</a:t>
            </a:r>
          </a:p>
          <a:p>
            <a:pPr marL="571500" lvl="1" indent="-227013" eaLnBrk="1" hangingPunct="1"/>
            <a:r>
              <a:rPr lang="en-US" altLang="en-US" smtClean="0"/>
              <a:t>Difficulty in determining effectiveness</a:t>
            </a:r>
          </a:p>
          <a:p>
            <a:pPr marL="571500" lvl="1" indent="-227013" eaLnBrk="1" hangingPunct="1"/>
            <a:endParaRPr lang="en-US" altLang="en-US" smtClean="0"/>
          </a:p>
          <a:p>
            <a:pPr marL="912813" lvl="2" indent="-227013" eaLnBrk="1" hangingPunct="1"/>
            <a:endParaRPr lang="en-US" altLang="en-US" smtClean="0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286000"/>
            <a:ext cx="4724400" cy="3889375"/>
          </a:xfrm>
        </p:spPr>
        <p:txBody>
          <a:bodyPr>
            <a:spAutoFit/>
          </a:bodyPr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Advantages of advertising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Advertiser controls the message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Cost effective way to communicate with large audiences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Effective way to create brand images and symbolic appeals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mtClean="0"/>
              <a:t>Often can be effective way to strike responsive chord with consumers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altLang="en-US"/>
          </a:p>
        </p:txBody>
      </p:sp>
      <p:grpSp>
        <p:nvGrpSpPr>
          <p:cNvPr id="29703" name="Group 10"/>
          <p:cNvGrpSpPr>
            <a:grpSpLocks/>
          </p:cNvGrpSpPr>
          <p:nvPr/>
        </p:nvGrpSpPr>
        <p:grpSpPr bwMode="auto">
          <a:xfrm>
            <a:off x="2832100" y="3124200"/>
            <a:ext cx="3479800" cy="609600"/>
            <a:chOff x="0" y="0"/>
            <a:chExt cx="2192" cy="384"/>
          </a:xfrm>
        </p:grpSpPr>
        <p:sp>
          <p:nvSpPr>
            <p:cNvPr id="29704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0" cy="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en-US" altLang="en-US"/>
            </a:p>
          </p:txBody>
        </p:sp>
        <p:sp>
          <p:nvSpPr>
            <p:cNvPr id="29705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2192" cy="38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altLang="en-US">
                  <a:hlinkClick r:id="rId3"/>
                </a:rPr>
                <a:t>  </a:t>
              </a:r>
              <a:r>
                <a:rPr lang="en-US" altLang="en-US" sz="3400"/>
                <a:t> </a:t>
              </a:r>
              <a:r>
                <a:rPr lang="en-US" altLang="en-US"/>
                <a:t>                                          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bldLvl="2" autoUpdateAnimBg="0"/>
      <p:bldP spid="51204" grpId="0" build="p" bldLvl="3" autoUpdateAnimBg="0"/>
      <p:bldP spid="51205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Classifications of Advertising 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696200" cy="2743200"/>
          </a:xfrm>
          <a:solidFill>
            <a:srgbClr val="ECEFA9"/>
          </a:solidFill>
          <a:ln w="2540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sz="2800" smtClean="0"/>
              <a:t>Advertising to Consumer Markets</a:t>
            </a:r>
          </a:p>
          <a:p>
            <a:pPr marL="230188" indent="-230188" eaLnBrk="1" hangingPunct="1">
              <a:buFontTx/>
              <a:buNone/>
            </a:pPr>
            <a:r>
              <a:rPr lang="en-US" sz="2400" smtClean="0"/>
              <a:t>National advertising</a:t>
            </a:r>
          </a:p>
          <a:p>
            <a:pPr marL="230188" indent="-230188" eaLnBrk="1" hangingPunct="1">
              <a:buFontTx/>
              <a:buNone/>
            </a:pPr>
            <a:r>
              <a:rPr lang="en-US" sz="2400" smtClean="0"/>
              <a:t>Retail/local advertising</a:t>
            </a:r>
          </a:p>
          <a:p>
            <a:pPr marL="230188" indent="-230188" eaLnBrk="1" hangingPunct="1">
              <a:buFontTx/>
              <a:buNone/>
            </a:pPr>
            <a:r>
              <a:rPr lang="en-US" sz="2400" smtClean="0"/>
              <a:t>Advertising to increase demand</a:t>
            </a:r>
          </a:p>
          <a:p>
            <a:pPr marL="571500" lvl="1" indent="-227013" eaLnBrk="1" hangingPunct="1"/>
            <a:r>
              <a:rPr lang="en-US" sz="2400" smtClean="0"/>
              <a:t>Primary demand for the product category</a:t>
            </a:r>
          </a:p>
          <a:p>
            <a:pPr marL="571500" lvl="1" indent="-227013" eaLnBrk="1" hangingPunct="1"/>
            <a:r>
              <a:rPr lang="en-US" sz="2400" smtClean="0"/>
              <a:t>Selective demand for a specific brand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762000" y="4267200"/>
            <a:ext cx="7696200" cy="1706563"/>
          </a:xfrm>
          <a:prstGeom prst="rect">
            <a:avLst/>
          </a:prstGeom>
          <a:solidFill>
            <a:srgbClr val="ECEFA9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Business &amp; professional advertising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/>
              <a:t>Business-to-business advertising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/>
              <a:t>Professional advertising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/>
              <a:t>Trade advertising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nimBg="1" autoUpdateAnimBg="0"/>
      <p:bldP spid="52233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An example of a business-to-business ad</a:t>
            </a:r>
          </a:p>
        </p:txBody>
      </p:sp>
      <p:pic>
        <p:nvPicPr>
          <p:cNvPr id="33795" name="Picture 5" descr="S:\Commons\Project Files\(Joyce_Chappetto)\Belch Simple PPT JPEGs\JPEGs\Chap001\1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9525" y="838200"/>
            <a:ext cx="40989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3505200" y="6521450"/>
            <a:ext cx="2514600" cy="2444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000"/>
              <a:t>Source: Courtesy Honeywell.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524000" y="914400"/>
            <a:ext cx="5562600" cy="15811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5E5C00"/>
                </a:solidFill>
                <a:latin typeface="Arial" charset="0"/>
              </a:rPr>
              <a:t>A system of marketing by which organizations communicate directly with target customers to generate a response and/or a transaction.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Direct Marketing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2514600"/>
            <a:ext cx="4800600" cy="365760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endParaRPr lang="en-US" altLang="en-US" sz="2000" smtClean="0"/>
          </a:p>
          <a:p>
            <a:pPr marL="230188" indent="-230188" eaLnBrk="1" hangingPunct="1">
              <a:buFontTx/>
              <a:buNone/>
            </a:pPr>
            <a:r>
              <a:rPr lang="en-US" altLang="en-US" sz="2000" u="sng" smtClean="0"/>
              <a:t>Disadvantages of direct marketing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Lack of customer receptivity and very low response rates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Clutter (too many messages)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Image problems – particularly with telemarketing</a:t>
            </a:r>
          </a:p>
          <a:p>
            <a:pPr marL="912813" lvl="2" indent="-227013" eaLnBrk="1" hangingPunct="1"/>
            <a:endParaRPr lang="en-US" altLang="en-US" sz="1800" smtClean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971800"/>
            <a:ext cx="4724400" cy="2778125"/>
          </a:xfrm>
        </p:spPr>
        <p:txBody>
          <a:bodyPr>
            <a:spAutoFit/>
          </a:bodyPr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u="sng" smtClean="0"/>
              <a:t>Advantages of direct marketing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Changes in society have made consumers more receptive to direct-marketing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Allows marketers to be very selective and target specific segments of customers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Messages can be customized for specific customers.</a:t>
            </a:r>
          </a:p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Effectiveness easier to measure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  <p:bldP spid="53252" grpId="0" build="p" bldLvl="3" autoUpdateAnimBg="0"/>
      <p:bldP spid="5325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Direct Marketing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3656013"/>
          </a:xfrm>
        </p:spPr>
        <p:txBody>
          <a:bodyPr>
            <a:spAutoFit/>
          </a:bodyPr>
          <a:lstStyle/>
          <a:p>
            <a:pPr marL="230188" indent="-230188" eaLnBrk="1" hangingPunct="1">
              <a:buFontTx/>
              <a:buNone/>
            </a:pPr>
            <a:r>
              <a:rPr lang="en-US" altLang="en-US" smtClean="0"/>
              <a:t>Direct marketing methods</a:t>
            </a:r>
          </a:p>
          <a:p>
            <a:pPr marL="571500" lvl="1" indent="-227013" eaLnBrk="1" hangingPunct="1"/>
            <a:r>
              <a:rPr lang="en-US" altLang="en-US" smtClean="0"/>
              <a:t>Direct mail</a:t>
            </a:r>
          </a:p>
          <a:p>
            <a:pPr marL="571500" lvl="1" indent="-227013" eaLnBrk="1" hangingPunct="1"/>
            <a:r>
              <a:rPr lang="en-US" altLang="en-US" smtClean="0"/>
              <a:t>Catalogs</a:t>
            </a:r>
          </a:p>
          <a:p>
            <a:pPr marL="571500" lvl="1" indent="-227013" eaLnBrk="1" hangingPunct="1"/>
            <a:r>
              <a:rPr lang="en-US" altLang="en-US" smtClean="0"/>
              <a:t>Telemarketing</a:t>
            </a:r>
          </a:p>
          <a:p>
            <a:pPr marL="571500" lvl="1" indent="-227013" eaLnBrk="1" hangingPunct="1"/>
            <a:r>
              <a:rPr lang="en-US" altLang="en-US" smtClean="0"/>
              <a:t>Direct response ads</a:t>
            </a:r>
          </a:p>
          <a:p>
            <a:pPr marL="571500" lvl="1" indent="-227013" eaLnBrk="1" hangingPunct="1"/>
            <a:r>
              <a:rPr lang="en-US" altLang="en-US" smtClean="0"/>
              <a:t>Direct selling</a:t>
            </a:r>
          </a:p>
          <a:p>
            <a:pPr marL="571500" lvl="1" indent="-227013" eaLnBrk="1" hangingPunct="1"/>
            <a:r>
              <a:rPr lang="en-US" altLang="en-US" smtClean="0"/>
              <a:t>Internet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914400" y="914400"/>
            <a:ext cx="7391400" cy="13398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5E5C00"/>
                </a:solidFill>
                <a:latin typeface="Arial" charset="0"/>
              </a:rPr>
              <a:t>A form of marketing communication through interactive media which allow for a two-way flow of information whereby users can participate in and modify the content of the information they receive in real time.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Interactive/Internet Marketing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2743200"/>
            <a:ext cx="4800600" cy="304641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Disadvantages of interactive/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   internet marketing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Internet is not yet a mass medium as many consumers lack access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Attention to Internet ads is very low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Great deal of clutter on the Internet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000" smtClean="0"/>
              <a:t>Audience measurement is a problem on the Internet</a:t>
            </a:r>
          </a:p>
          <a:p>
            <a:pPr marL="912813" lvl="2" indent="-227013" eaLnBrk="1" hangingPunct="1">
              <a:lnSpc>
                <a:spcPct val="90000"/>
              </a:lnSpc>
            </a:pPr>
            <a:endParaRPr lang="en-US" altLang="en-US" smtClean="0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743200"/>
            <a:ext cx="4724400" cy="4111625"/>
          </a:xfrm>
        </p:spPr>
        <p:txBody>
          <a:bodyPr>
            <a:spAutoFit/>
          </a:bodyPr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Advantages of interactive/ internet marketing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Can be used for a variety of IMC functions 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Messages can be tailored to specific interests and needs of customers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Interactive nature of the Internet leads to higher level of involvement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Can provide large amounts of information to customers.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  <p:bldP spid="55300" grpId="0" build="p" bldLvl="3" autoUpdateAnimBg="0"/>
      <p:bldP spid="55301" grpId="0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Interactive/Internet Marketing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818438" cy="4535488"/>
          </a:xfrm>
        </p:spPr>
        <p:txBody>
          <a:bodyPr wrap="none">
            <a:spAutoFit/>
          </a:bodyPr>
          <a:lstStyle/>
          <a:p>
            <a:pPr marL="230188" indent="-230188" eaLnBrk="1" hangingPunct="1">
              <a:spcBef>
                <a:spcPct val="50000"/>
              </a:spcBef>
              <a:buFontTx/>
              <a:buNone/>
            </a:pPr>
            <a:r>
              <a:rPr lang="en-US" altLang="en-US" sz="2800" smtClean="0"/>
              <a:t>Use of the Internet as an IMC Tool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an advertising medium to inform, educate </a:t>
            </a:r>
          </a:p>
          <a:p>
            <a:pPr marL="571500" lvl="1" indent="-227013" eaLnBrk="1" hangingPunct="1">
              <a:spcBef>
                <a:spcPct val="10000"/>
              </a:spcBef>
              <a:buFontTx/>
              <a:buNone/>
            </a:pPr>
            <a:r>
              <a:rPr lang="en-US" altLang="en-US" sz="2400" smtClean="0"/>
              <a:t>  and persuade customers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 direct sales tool 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obtain customer database information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communicate and interact with buyers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provide customer service and support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To build and maintain customer relationships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 tool for implementing sales promotion </a:t>
            </a:r>
          </a:p>
          <a:p>
            <a:pPr marL="571500" lvl="1" indent="-227013" eaLnBrk="1" hangingPunct="1">
              <a:spcBef>
                <a:spcPct val="10000"/>
              </a:spcBef>
            </a:pPr>
            <a:r>
              <a:rPr lang="en-US" altLang="en-US" sz="2400" smtClean="0"/>
              <a:t>As a tool for implementing publicity/public </a:t>
            </a:r>
          </a:p>
          <a:p>
            <a:pPr marL="571500" lvl="1" indent="-227013" eaLnBrk="1" hangingPunct="1">
              <a:spcBef>
                <a:spcPct val="10000"/>
              </a:spcBef>
              <a:buFontTx/>
              <a:buNone/>
            </a:pPr>
            <a:r>
              <a:rPr lang="en-US" altLang="en-US" sz="2400" smtClean="0"/>
              <a:t>	relations programs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The Internet is an important IMC tool for American Airlines </a:t>
            </a:r>
          </a:p>
        </p:txBody>
      </p:sp>
      <p:pic>
        <p:nvPicPr>
          <p:cNvPr id="44035" name="Picture 5" descr="S:\Commons\Project Files\(Joyce_Chappetto)\Belch Simple PPT JPEGs\JPEGs\Chap001\1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809625"/>
            <a:ext cx="39370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3429000" y="6629400"/>
            <a:ext cx="2438400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auto">
          <a:xfrm>
            <a:off x="3048000" y="6553200"/>
            <a:ext cx="3276600" cy="228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900"/>
              <a:t>Source: Courtesy American Airlines.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362200" y="914400"/>
            <a:ext cx="5562600" cy="15811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5E5C00"/>
                </a:solidFill>
                <a:latin typeface="Arial" charset="0"/>
              </a:rPr>
              <a:t>Marketing activities that provide extra value or incentives to the sales force, distributors, or ultimate consumers and can stimulate immediate sales.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Sales Promotion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2667000"/>
            <a:ext cx="4495800" cy="3538538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Trade-oriented</a:t>
            </a:r>
          </a:p>
          <a:p>
            <a:pPr marL="571500" lvl="1" indent="-227013" eaLnBrk="1" hangingPunct="1"/>
            <a:r>
              <a:rPr lang="en-US" altLang="en-US" sz="2000" smtClean="0"/>
              <a:t>Targeted toward marketing intermediaries such as retailers, wholesalers, or distributors</a:t>
            </a:r>
          </a:p>
          <a:p>
            <a:pPr marL="912813" lvl="2" indent="-227013" eaLnBrk="1" hangingPunct="1"/>
            <a:r>
              <a:rPr lang="en-US" altLang="en-US" sz="1800" smtClean="0"/>
              <a:t>Promotion allowances</a:t>
            </a:r>
          </a:p>
          <a:p>
            <a:pPr marL="912813" lvl="2" indent="-227013" eaLnBrk="1" hangingPunct="1"/>
            <a:r>
              <a:rPr lang="en-US" altLang="en-US" sz="1800" smtClean="0"/>
              <a:t>Merchandise allowances</a:t>
            </a:r>
          </a:p>
          <a:p>
            <a:pPr marL="912813" lvl="2" indent="-227013" eaLnBrk="1" hangingPunct="1"/>
            <a:r>
              <a:rPr lang="en-US" altLang="en-US" sz="1800" smtClean="0"/>
              <a:t>Price deals</a:t>
            </a:r>
          </a:p>
          <a:p>
            <a:pPr marL="912813" lvl="2" indent="-227013" eaLnBrk="1" hangingPunct="1"/>
            <a:r>
              <a:rPr lang="en-US" altLang="en-US" sz="1800" smtClean="0"/>
              <a:t>Sales contests</a:t>
            </a:r>
          </a:p>
          <a:p>
            <a:pPr marL="912813" lvl="2" indent="-227013" eaLnBrk="1" hangingPunct="1"/>
            <a:r>
              <a:rPr lang="en-US" altLang="en-US" sz="1800" smtClean="0"/>
              <a:t>Trade shows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4572000" cy="3881438"/>
          </a:xfrm>
        </p:spPr>
        <p:txBody>
          <a:bodyPr>
            <a:spAutoFit/>
          </a:bodyPr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Consumer-oriented</a:t>
            </a:r>
          </a:p>
          <a:p>
            <a:pPr marL="571500" lvl="1" indent="-227013" eaLnBrk="1" hangingPunct="1"/>
            <a:r>
              <a:rPr lang="en-US" altLang="en-US" smtClean="0"/>
              <a:t>Targeted to the ultimate users of a product or service</a:t>
            </a:r>
          </a:p>
          <a:p>
            <a:pPr marL="912813" lvl="2" indent="-227013" eaLnBrk="1" hangingPunct="1"/>
            <a:r>
              <a:rPr lang="en-US" altLang="en-US" sz="1800" smtClean="0"/>
              <a:t>Coupons</a:t>
            </a:r>
          </a:p>
          <a:p>
            <a:pPr marL="912813" lvl="2" indent="-227013" eaLnBrk="1" hangingPunct="1"/>
            <a:r>
              <a:rPr lang="en-US" altLang="en-US" sz="1800" smtClean="0"/>
              <a:t>Sampling</a:t>
            </a:r>
          </a:p>
          <a:p>
            <a:pPr marL="912813" lvl="2" indent="-227013" eaLnBrk="1" hangingPunct="1"/>
            <a:r>
              <a:rPr lang="en-US" altLang="en-US" sz="1800" smtClean="0"/>
              <a:t>Premiums</a:t>
            </a:r>
          </a:p>
          <a:p>
            <a:pPr marL="912813" lvl="2" indent="-227013" eaLnBrk="1" hangingPunct="1">
              <a:spcBef>
                <a:spcPct val="0"/>
              </a:spcBef>
            </a:pPr>
            <a:r>
              <a:rPr lang="en-US" altLang="en-US" sz="1800" smtClean="0"/>
              <a:t>Rebates</a:t>
            </a:r>
          </a:p>
          <a:p>
            <a:pPr marL="912813" lvl="2" indent="-227013" eaLnBrk="1" hangingPunct="1"/>
            <a:r>
              <a:rPr lang="en-US" altLang="en-US" sz="1800" smtClean="0"/>
              <a:t>Contests</a:t>
            </a:r>
          </a:p>
          <a:p>
            <a:pPr marL="912813" lvl="2" indent="-227013" eaLnBrk="1" hangingPunct="1"/>
            <a:r>
              <a:rPr lang="en-US" altLang="en-US" sz="1800" smtClean="0"/>
              <a:t>Sweepstakes</a:t>
            </a:r>
          </a:p>
          <a:p>
            <a:pPr marL="912813" lvl="2" indent="-227013" eaLnBrk="1" hangingPunct="1"/>
            <a:r>
              <a:rPr lang="en-US" altLang="en-US" sz="1800" smtClean="0"/>
              <a:t>POP materials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  <p:bldP spid="57348" grpId="0" build="p" bldLvl="3" autoUpdateAnimBg="0"/>
      <p:bldP spid="57349" grpId="0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Sales Promotion Uses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371600"/>
            <a:ext cx="6934200" cy="4275138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Introduce new products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Get existing customers to buy more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Attract new customers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Combat competition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Maintain sales in off season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Increase retail inventories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Tie in advertising &amp; personal selling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Enhance personal selling efforts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  <p:bldP spid="58371" grpI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Publicity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3124200"/>
            <a:ext cx="6199188" cy="2954338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Advantages of publicity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Credibility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Low cost (although not totally free)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Often results in word-of-mouth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Disadvantages of publicity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Not always under control of organization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Can be negative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447800" y="1066800"/>
            <a:ext cx="7239000" cy="1552575"/>
          </a:xfrm>
          <a:prstGeom prst="rect">
            <a:avLst/>
          </a:prstGeom>
          <a:solidFill>
            <a:srgbClr val="ECEFA9"/>
          </a:solidFill>
          <a:ln w="57150" cmpd="thinThick">
            <a:noFill/>
            <a:miter lim="800000"/>
            <a:headEnd/>
            <a:tailEnd/>
          </a:ln>
          <a:effectLst>
            <a:outerShdw dist="107763" dir="8100000" algn="ctr" rotWithShape="0">
              <a:srgbClr val="555701"/>
            </a:outerShdw>
          </a:effectLst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A44200"/>
                </a:solidFill>
                <a:latin typeface="Arial" charset="0"/>
              </a:rPr>
              <a:t>Nonpersonal communication regarding an organization, product, service, or idea not directly paid for or run under identified sponsorship.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Publicity Vehicles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146175"/>
            <a:ext cx="6477000" cy="5102225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News Releases: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Single-page news stories sent to media who might print or broadcast the content.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Feature Articles: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Larger manuscripts composed and edited for a particular medium.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Captioned Photos: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Photographs with content identified and explained below the picture.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Press Conferences: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Meetings and presentations to invited reporters and editors.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Special Events:</a:t>
            </a:r>
          </a:p>
          <a:p>
            <a:pPr marL="571500" lvl="1" indent="-227013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2000" smtClean="0"/>
              <a:t>Sponsorship of events, teams, or programs of public value.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Advertising Versus Publicity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49450"/>
            <a:ext cx="8228013" cy="37655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u="sng" smtClean="0">
                <a:cs typeface="Times" pitchFamily="18" charset="0"/>
              </a:rPr>
              <a:t>FACTOR</a:t>
            </a:r>
            <a:r>
              <a:rPr lang="en-US" altLang="en-US" sz="2800" u="sng" smtClean="0">
                <a:cs typeface="Times" pitchFamily="18" charset="0"/>
              </a:rPr>
              <a:t>	ADVERTISING	PUBLICITY</a:t>
            </a:r>
            <a:endParaRPr lang="en-US" altLang="en-US" sz="2800" smtClean="0">
              <a:cs typeface="Times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Control</a:t>
            </a:r>
            <a:r>
              <a:rPr lang="en-US" altLang="en-US" sz="2800" smtClean="0">
                <a:cs typeface="Times" pitchFamily="18" charset="0"/>
              </a:rPr>
              <a:t>	Great	Little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Credibility</a:t>
            </a:r>
            <a:r>
              <a:rPr lang="en-US" altLang="en-US" sz="2800" smtClean="0">
                <a:cs typeface="Times" pitchFamily="18" charset="0"/>
              </a:rPr>
              <a:t>	Lower	Higher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Reach</a:t>
            </a:r>
            <a:r>
              <a:rPr lang="en-US" altLang="en-US" sz="2800" smtClean="0">
                <a:cs typeface="Times" pitchFamily="18" charset="0"/>
              </a:rPr>
              <a:t>	Achievable	Undetermined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Frequency</a:t>
            </a:r>
            <a:r>
              <a:rPr lang="en-US" altLang="en-US" sz="2800" smtClean="0">
                <a:cs typeface="Times" pitchFamily="18" charset="0"/>
              </a:rPr>
              <a:t>	Schedulable	Undetermined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Cost</a:t>
            </a:r>
            <a:r>
              <a:rPr lang="en-US" altLang="en-US" sz="2800" smtClean="0">
                <a:cs typeface="Times" pitchFamily="18" charset="0"/>
              </a:rPr>
              <a:t>	Specific	Unspecified/low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Flexibility</a:t>
            </a:r>
            <a:r>
              <a:rPr lang="en-US" altLang="en-US" sz="2800" smtClean="0">
                <a:cs typeface="Times" pitchFamily="18" charset="0"/>
              </a:rPr>
              <a:t>	High	Low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884613" algn="ctr"/>
                <a:tab pos="6630988" algn="ctr"/>
              </a:tabLst>
            </a:pPr>
            <a:r>
              <a:rPr lang="en-US" altLang="en-US" sz="2800" i="1" smtClean="0">
                <a:cs typeface="Times" pitchFamily="18" charset="0"/>
              </a:rPr>
              <a:t>Timing</a:t>
            </a:r>
            <a:r>
              <a:rPr lang="en-US" altLang="en-US" sz="2800" smtClean="0">
                <a:cs typeface="Times" pitchFamily="18" charset="0"/>
              </a:rPr>
              <a:t>	Specifiable	Tentative</a:t>
            </a:r>
            <a:endParaRPr lang="en-US" altLang="en-US" sz="28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 Relations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3276600"/>
            <a:ext cx="5284788" cy="2886075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Tools used by Public Relations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Publicity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Special publications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Community activity participation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Fund-raising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Special event sponsorship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Public affairs activities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447800" y="1066800"/>
            <a:ext cx="7239000" cy="1917700"/>
          </a:xfrm>
          <a:prstGeom prst="rect">
            <a:avLst/>
          </a:prstGeom>
          <a:solidFill>
            <a:srgbClr val="ECEFA9"/>
          </a:solidFill>
          <a:ln w="57150" cmpd="thinThick">
            <a:noFill/>
            <a:miter lim="800000"/>
            <a:headEnd/>
            <a:tailEnd/>
          </a:ln>
          <a:effectLst>
            <a:outerShdw dist="107763" dir="8100000" algn="ctr" rotWithShape="0">
              <a:srgbClr val="A442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A44200"/>
                </a:solidFill>
                <a:latin typeface="Arial" charset="0"/>
              </a:rPr>
              <a:t>The management function which evaluates public attitudes, identifies the policies and procedures of an individual or organization with the public interest, and executes a program of action to earn public understanding and acceptance.</a:t>
            </a:r>
            <a:endParaRPr lang="en-US" sz="2400" b="1" i="1">
              <a:solidFill>
                <a:srgbClr val="A44200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2362200" y="914400"/>
            <a:ext cx="5562600" cy="1581150"/>
          </a:xfrm>
          <a:prstGeom prst="rect">
            <a:avLst/>
          </a:prstGeom>
          <a:solidFill>
            <a:srgbClr val="ECEFA9"/>
          </a:solidFill>
          <a:ln w="28575">
            <a:solidFill>
              <a:srgbClr val="5E5C00"/>
            </a:solidFill>
            <a:miter lim="800000"/>
            <a:headEnd/>
            <a:tailEnd/>
          </a:ln>
          <a:effectLst>
            <a:outerShdw dist="107763" dir="13500000" algn="ctr" rotWithShape="0">
              <a:srgbClr val="5E5C00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solidFill>
                  <a:srgbClr val="5E5C00"/>
                </a:solidFill>
                <a:latin typeface="Arial" charset="0"/>
              </a:rPr>
              <a:t>Direct person-to-person communication whereby a seller attempts to assist and/or persuade perspective buyers to to purchase a product or service.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Personal Selling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2667000"/>
            <a:ext cx="4800600" cy="294640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000" smtClean="0"/>
              <a:t>Disadvantages of personal selling</a:t>
            </a:r>
          </a:p>
          <a:p>
            <a:pPr marL="571500" lvl="1" indent="-227013" eaLnBrk="1" hangingPunct="1"/>
            <a:r>
              <a:rPr lang="en-US" altLang="en-US" sz="2000" smtClean="0"/>
              <a:t>High costs per contact</a:t>
            </a:r>
          </a:p>
          <a:p>
            <a:pPr marL="571500" lvl="1" indent="-227013" eaLnBrk="1" hangingPunct="1"/>
            <a:r>
              <a:rPr lang="en-US" altLang="en-US" sz="2000" smtClean="0"/>
              <a:t>Expensive way to reach large audiences</a:t>
            </a:r>
          </a:p>
          <a:p>
            <a:pPr marL="571500" lvl="1" indent="-227013" eaLnBrk="1" hangingPunct="1"/>
            <a:r>
              <a:rPr lang="en-US" altLang="en-US" sz="2000" smtClean="0"/>
              <a:t>Difficult to have consistent and uniform message delivered to all customers</a:t>
            </a:r>
          </a:p>
          <a:p>
            <a:pPr marL="912813" lvl="2" indent="-227013" eaLnBrk="1" hangingPunct="1"/>
            <a:endParaRPr lang="en-US" altLang="en-US" sz="1800" smtClean="0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667000"/>
            <a:ext cx="4724400" cy="3267075"/>
          </a:xfrm>
        </p:spPr>
        <p:txBody>
          <a:bodyPr>
            <a:spAutoFit/>
          </a:bodyPr>
          <a:lstStyle/>
          <a:p>
            <a:pPr marL="230188" indent="-230188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Advantages of personal selling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Direct contact between buyer and seller allows for more flexibility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Can tailor sales message to specific needs of customers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Allows for more direct and immediate feedback</a:t>
            </a:r>
          </a:p>
          <a:p>
            <a:pPr marL="571500" lvl="1" indent="-227013" eaLnBrk="1" hangingPunct="1">
              <a:lnSpc>
                <a:spcPct val="80000"/>
              </a:lnSpc>
            </a:pPr>
            <a:r>
              <a:rPr lang="en-US" altLang="en-US" sz="2000" smtClean="0"/>
              <a:t>Sales efforts can be targeted to specific markets and customers who are best prospects.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utoUpdateAnimBg="0"/>
      <p:bldP spid="64516" grpId="0" build="p" bldLvl="3" autoUpdateAnimBg="0"/>
      <p:bldP spid="64517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2286000" y="1066800"/>
            <a:ext cx="4762500" cy="1552575"/>
          </a:xfrm>
          <a:prstGeom prst="rect">
            <a:avLst/>
          </a:prstGeom>
          <a:solidFill>
            <a:srgbClr val="ECEFA9"/>
          </a:solidFill>
          <a:ln w="57150" cmpd="thinThick">
            <a:noFill/>
            <a:miter lim="800000"/>
            <a:headEnd/>
            <a:tailEnd/>
          </a:ln>
          <a:effectLst>
            <a:outerShdw dist="107763" dir="2700000" algn="ctr" rotWithShape="0">
              <a:srgbClr val="22458A"/>
            </a:outerShdw>
          </a:effectLst>
        </p:spPr>
        <p:txBody>
          <a:bodyPr>
            <a:spAutoFit/>
          </a:bodyPr>
          <a:lstStyle/>
          <a:p>
            <a:r>
              <a:rPr lang="en-US" sz="2400" i="1">
                <a:latin typeface="Arial" charset="0"/>
              </a:rPr>
              <a:t>Coordinating the promotional mix elements to develop a controlled, integrated program of effective marketing communications.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952500" y="0"/>
            <a:ext cx="7239000" cy="838200"/>
          </a:xfrm>
        </p:spPr>
        <p:txBody>
          <a:bodyPr/>
          <a:lstStyle/>
          <a:p>
            <a:pPr eaLnBrk="1" hangingPunct="1"/>
            <a:r>
              <a:rPr lang="en-US" altLang="en-US" smtClean="0"/>
              <a:t>Promotional Management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3124200"/>
            <a:ext cx="6553200" cy="2847975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800" smtClean="0"/>
              <a:t>Considerations for developing the promotional program include: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Type of product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Buyer’s decision process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Stage of product life cycle</a:t>
            </a:r>
          </a:p>
          <a:p>
            <a:pPr marL="571500" lvl="1" indent="-227013" eaLnBrk="1" hangingPunct="1">
              <a:buFont typeface="Wingdings" pitchFamily="2" charset="2"/>
              <a:buChar char="§"/>
            </a:pPr>
            <a:r>
              <a:rPr lang="en-US" altLang="en-US" sz="2400" smtClean="0"/>
              <a:t>Channels of distribution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  <p:bldP spid="65540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1828800" y="1219200"/>
            <a:ext cx="5822950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Promotional Program Situation Analysis</a:t>
            </a:r>
            <a:endParaRPr lang="en-US" altLang="en-US" sz="2400">
              <a:latin typeface="Tahoma" pitchFamily="34" charset="0"/>
            </a:endParaRP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1828800" y="1676400"/>
            <a:ext cx="5813425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chemeClr val="bg2"/>
                </a:solidFill>
                <a:latin typeface="Tahoma" pitchFamily="34" charset="0"/>
              </a:rPr>
              <a:t>Analysis of the Communications Process</a:t>
            </a:r>
            <a:endParaRPr lang="en-US" altLang="en-US" sz="2400">
              <a:latin typeface="Tahoma" pitchFamily="34" charset="0"/>
            </a:endParaRPr>
          </a:p>
        </p:txBody>
      </p:sp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1828800" y="2133600"/>
            <a:ext cx="5813425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Budget Determination</a:t>
            </a:r>
            <a:endParaRPr lang="en-US" altLang="en-US" sz="2000">
              <a:latin typeface="Tahoma" pitchFamily="34" charset="0"/>
            </a:endParaRPr>
          </a:p>
        </p:txBody>
      </p:sp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914400" y="2667000"/>
            <a:ext cx="7824788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Develop Integrated Marketing Communications Programs</a:t>
            </a:r>
            <a:endParaRPr lang="en-US" altLang="en-US" sz="2400">
              <a:latin typeface="Tahoma" pitchFamily="34" charset="0"/>
            </a:endParaRPr>
          </a:p>
        </p:txBody>
      </p:sp>
      <p:sp>
        <p:nvSpPr>
          <p:cNvPr id="62470" name="AutoShape 6"/>
          <p:cNvSpPr>
            <a:spLocks noChangeArrowheads="1"/>
          </p:cNvSpPr>
          <p:nvPr/>
        </p:nvSpPr>
        <p:spPr bwMode="auto">
          <a:xfrm>
            <a:off x="1828800" y="762000"/>
            <a:ext cx="5822950" cy="274638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chemeClr val="bg2"/>
                </a:solidFill>
                <a:latin typeface="Tahoma" pitchFamily="34" charset="0"/>
              </a:rPr>
              <a:t>Review of Marketing Plan</a:t>
            </a:r>
          </a:p>
        </p:txBody>
      </p:sp>
      <p:sp>
        <p:nvSpPr>
          <p:cNvPr id="62471" name="AutoShape 7"/>
          <p:cNvSpPr>
            <a:spLocks noChangeArrowheads="1"/>
          </p:cNvSpPr>
          <p:nvPr/>
        </p:nvSpPr>
        <p:spPr bwMode="auto">
          <a:xfrm>
            <a:off x="304800" y="31242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Advertising</a:t>
            </a:r>
            <a:endParaRPr lang="en-US" alt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62472" name="AutoShape 8"/>
          <p:cNvSpPr>
            <a:spLocks noChangeArrowheads="1"/>
          </p:cNvSpPr>
          <p:nvPr/>
        </p:nvSpPr>
        <p:spPr bwMode="auto">
          <a:xfrm>
            <a:off x="1828800" y="31242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Sales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3" name="AutoShape 9"/>
          <p:cNvSpPr>
            <a:spLocks noChangeArrowheads="1"/>
          </p:cNvSpPr>
          <p:nvPr/>
        </p:nvSpPr>
        <p:spPr bwMode="auto">
          <a:xfrm>
            <a:off x="3352800" y="31242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PR/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Publicity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4" name="AutoShape 10"/>
          <p:cNvSpPr>
            <a:spLocks noChangeArrowheads="1"/>
          </p:cNvSpPr>
          <p:nvPr/>
        </p:nvSpPr>
        <p:spPr bwMode="auto">
          <a:xfrm>
            <a:off x="4876800" y="31242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Personal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Selling</a:t>
            </a:r>
            <a:endParaRPr lang="en-US" altLang="en-US" sz="2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2475" name="AutoShape 11"/>
          <p:cNvSpPr>
            <a:spLocks noChangeArrowheads="1"/>
          </p:cNvSpPr>
          <p:nvPr/>
        </p:nvSpPr>
        <p:spPr bwMode="auto">
          <a:xfrm>
            <a:off x="6324600" y="31242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Direct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Marketing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6" name="AutoShape 12"/>
          <p:cNvSpPr>
            <a:spLocks noChangeArrowheads="1"/>
          </p:cNvSpPr>
          <p:nvPr/>
        </p:nvSpPr>
        <p:spPr bwMode="auto">
          <a:xfrm>
            <a:off x="304800" y="39624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Advertising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7" name="AutoShape 13"/>
          <p:cNvSpPr>
            <a:spLocks noChangeArrowheads="1"/>
          </p:cNvSpPr>
          <p:nvPr/>
        </p:nvSpPr>
        <p:spPr bwMode="auto">
          <a:xfrm>
            <a:off x="1905000" y="39624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Sales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8" name="AutoShape 14"/>
          <p:cNvSpPr>
            <a:spLocks noChangeArrowheads="1"/>
          </p:cNvSpPr>
          <p:nvPr/>
        </p:nvSpPr>
        <p:spPr bwMode="auto">
          <a:xfrm>
            <a:off x="3352800" y="39624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Publicity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79" name="AutoShape 15"/>
          <p:cNvSpPr>
            <a:spLocks noChangeArrowheads="1"/>
          </p:cNvSpPr>
          <p:nvPr/>
        </p:nvSpPr>
        <p:spPr bwMode="auto">
          <a:xfrm>
            <a:off x="4876800" y="39624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Personal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Selling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0" name="AutoShape 16"/>
          <p:cNvSpPr>
            <a:spLocks noChangeArrowheads="1"/>
          </p:cNvSpPr>
          <p:nvPr/>
        </p:nvSpPr>
        <p:spPr bwMode="auto">
          <a:xfrm>
            <a:off x="6324600" y="39624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Direct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Marketing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1" name="AutoShape 17"/>
          <p:cNvSpPr>
            <a:spLocks noChangeArrowheads="1"/>
          </p:cNvSpPr>
          <p:nvPr/>
        </p:nvSpPr>
        <p:spPr bwMode="auto">
          <a:xfrm>
            <a:off x="381000" y="48768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Message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2" name="AutoShape 18"/>
          <p:cNvSpPr>
            <a:spLocks noChangeArrowheads="1"/>
          </p:cNvSpPr>
          <p:nvPr/>
        </p:nvSpPr>
        <p:spPr bwMode="auto">
          <a:xfrm>
            <a:off x="1828800" y="48768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Sales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Promotion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</a:p>
        </p:txBody>
      </p:sp>
      <p:sp>
        <p:nvSpPr>
          <p:cNvPr id="62483" name="AutoShape 19"/>
          <p:cNvSpPr>
            <a:spLocks noChangeArrowheads="1"/>
          </p:cNvSpPr>
          <p:nvPr/>
        </p:nvSpPr>
        <p:spPr bwMode="auto">
          <a:xfrm>
            <a:off x="3352800" y="4876800"/>
            <a:ext cx="13716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PR/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Publicity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4" name="AutoShape 20"/>
          <p:cNvSpPr>
            <a:spLocks noChangeArrowheads="1"/>
          </p:cNvSpPr>
          <p:nvPr/>
        </p:nvSpPr>
        <p:spPr bwMode="auto">
          <a:xfrm>
            <a:off x="4876800" y="48768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Personal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Selling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</a:p>
        </p:txBody>
      </p:sp>
      <p:sp>
        <p:nvSpPr>
          <p:cNvPr id="62485" name="AutoShape 21"/>
          <p:cNvSpPr>
            <a:spLocks noChangeArrowheads="1"/>
          </p:cNvSpPr>
          <p:nvPr/>
        </p:nvSpPr>
        <p:spPr bwMode="auto">
          <a:xfrm>
            <a:off x="6324600" y="48768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Direct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Marketing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6" name="AutoShape 22"/>
          <p:cNvSpPr>
            <a:spLocks noChangeArrowheads="1"/>
          </p:cNvSpPr>
          <p:nvPr/>
        </p:nvSpPr>
        <p:spPr bwMode="auto">
          <a:xfrm>
            <a:off x="304800" y="6096000"/>
            <a:ext cx="8458200" cy="304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1800">
                <a:solidFill>
                  <a:schemeClr val="bg2"/>
                </a:solidFill>
                <a:latin typeface="Tahoma" pitchFamily="34" charset="0"/>
              </a:rPr>
              <a:t>Integration &amp; Implementation of Marketing Communications Strategies</a:t>
            </a:r>
            <a:endParaRPr lang="en-US" altLang="en-US" sz="18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487" name="AutoShape 23"/>
          <p:cNvSpPr>
            <a:spLocks noChangeArrowheads="1"/>
          </p:cNvSpPr>
          <p:nvPr/>
        </p:nvSpPr>
        <p:spPr bwMode="auto">
          <a:xfrm>
            <a:off x="914400" y="6553200"/>
            <a:ext cx="7331075" cy="304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Monitor, Evaluate &amp; Control Promotional Program</a:t>
            </a:r>
          </a:p>
        </p:txBody>
      </p:sp>
      <p:sp>
        <p:nvSpPr>
          <p:cNvPr id="62488" name="Line 24"/>
          <p:cNvSpPr>
            <a:spLocks noChangeShapeType="1"/>
          </p:cNvSpPr>
          <p:nvPr/>
        </p:nvSpPr>
        <p:spPr bwMode="auto">
          <a:xfrm>
            <a:off x="228600" y="914400"/>
            <a:ext cx="158115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89" name="Line 25"/>
          <p:cNvSpPr>
            <a:spLocks noChangeShapeType="1"/>
          </p:cNvSpPr>
          <p:nvPr/>
        </p:nvSpPr>
        <p:spPr bwMode="auto">
          <a:xfrm>
            <a:off x="228600" y="914400"/>
            <a:ext cx="0" cy="5715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0" name="Line 26"/>
          <p:cNvSpPr>
            <a:spLocks noChangeShapeType="1"/>
          </p:cNvSpPr>
          <p:nvPr/>
        </p:nvSpPr>
        <p:spPr bwMode="auto">
          <a:xfrm>
            <a:off x="228600" y="6629400"/>
            <a:ext cx="685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1" name="AutoShape 27"/>
          <p:cNvSpPr>
            <a:spLocks noChangeArrowheads="1"/>
          </p:cNvSpPr>
          <p:nvPr/>
        </p:nvSpPr>
        <p:spPr bwMode="auto">
          <a:xfrm flipV="1">
            <a:off x="4572000" y="10668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2" name="AutoShape 28"/>
          <p:cNvSpPr>
            <a:spLocks noChangeArrowheads="1"/>
          </p:cNvSpPr>
          <p:nvPr/>
        </p:nvSpPr>
        <p:spPr bwMode="auto">
          <a:xfrm flipV="1">
            <a:off x="4572000" y="15240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3" name="AutoShape 29"/>
          <p:cNvSpPr>
            <a:spLocks noChangeArrowheads="1"/>
          </p:cNvSpPr>
          <p:nvPr/>
        </p:nvSpPr>
        <p:spPr bwMode="auto">
          <a:xfrm flipV="1">
            <a:off x="4419600" y="19812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4" name="AutoShape 30"/>
          <p:cNvSpPr>
            <a:spLocks noChangeArrowheads="1"/>
          </p:cNvSpPr>
          <p:nvPr/>
        </p:nvSpPr>
        <p:spPr bwMode="auto">
          <a:xfrm flipV="1">
            <a:off x="4419600" y="24384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5" name="AutoShape 31"/>
          <p:cNvSpPr>
            <a:spLocks noChangeArrowheads="1"/>
          </p:cNvSpPr>
          <p:nvPr/>
        </p:nvSpPr>
        <p:spPr bwMode="auto">
          <a:xfrm>
            <a:off x="5486400" y="19812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6" name="AutoShape 32"/>
          <p:cNvSpPr>
            <a:spLocks noChangeArrowheads="1"/>
          </p:cNvSpPr>
          <p:nvPr/>
        </p:nvSpPr>
        <p:spPr bwMode="auto">
          <a:xfrm>
            <a:off x="5486400" y="2438400"/>
            <a:ext cx="92075" cy="136525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62497" name="Line 33"/>
          <p:cNvSpPr>
            <a:spLocks noChangeShapeType="1"/>
          </p:cNvSpPr>
          <p:nvPr/>
        </p:nvSpPr>
        <p:spPr bwMode="auto">
          <a:xfrm>
            <a:off x="11430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8" name="Line 34"/>
          <p:cNvSpPr>
            <a:spLocks noChangeShapeType="1"/>
          </p:cNvSpPr>
          <p:nvPr/>
        </p:nvSpPr>
        <p:spPr bwMode="auto">
          <a:xfrm>
            <a:off x="25146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99" name="Line 35"/>
          <p:cNvSpPr>
            <a:spLocks noChangeShapeType="1"/>
          </p:cNvSpPr>
          <p:nvPr/>
        </p:nvSpPr>
        <p:spPr bwMode="auto">
          <a:xfrm>
            <a:off x="40386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0" name="Line 36"/>
          <p:cNvSpPr>
            <a:spLocks noChangeShapeType="1"/>
          </p:cNvSpPr>
          <p:nvPr/>
        </p:nvSpPr>
        <p:spPr bwMode="auto">
          <a:xfrm>
            <a:off x="55626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1" name="Line 37"/>
          <p:cNvSpPr>
            <a:spLocks noChangeShapeType="1"/>
          </p:cNvSpPr>
          <p:nvPr/>
        </p:nvSpPr>
        <p:spPr bwMode="auto">
          <a:xfrm>
            <a:off x="69342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2" name="Line 38"/>
          <p:cNvSpPr>
            <a:spLocks noChangeShapeType="1"/>
          </p:cNvSpPr>
          <p:nvPr/>
        </p:nvSpPr>
        <p:spPr bwMode="auto">
          <a:xfrm>
            <a:off x="5334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3" name="Line 39"/>
          <p:cNvSpPr>
            <a:spLocks noChangeShapeType="1"/>
          </p:cNvSpPr>
          <p:nvPr/>
        </p:nvSpPr>
        <p:spPr bwMode="auto">
          <a:xfrm>
            <a:off x="2133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4" name="Line 40"/>
          <p:cNvSpPr>
            <a:spLocks noChangeShapeType="1"/>
          </p:cNvSpPr>
          <p:nvPr/>
        </p:nvSpPr>
        <p:spPr bwMode="auto">
          <a:xfrm>
            <a:off x="3657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5" name="Line 41"/>
          <p:cNvSpPr>
            <a:spLocks noChangeShapeType="1"/>
          </p:cNvSpPr>
          <p:nvPr/>
        </p:nvSpPr>
        <p:spPr bwMode="auto">
          <a:xfrm>
            <a:off x="5181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6" name="Line 42"/>
          <p:cNvSpPr>
            <a:spLocks noChangeShapeType="1"/>
          </p:cNvSpPr>
          <p:nvPr/>
        </p:nvSpPr>
        <p:spPr bwMode="auto">
          <a:xfrm>
            <a:off x="65532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7" name="Line 43"/>
          <p:cNvSpPr>
            <a:spLocks noChangeShapeType="1"/>
          </p:cNvSpPr>
          <p:nvPr/>
        </p:nvSpPr>
        <p:spPr bwMode="auto">
          <a:xfrm>
            <a:off x="5334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8" name="Line 44"/>
          <p:cNvSpPr>
            <a:spLocks noChangeShapeType="1"/>
          </p:cNvSpPr>
          <p:nvPr/>
        </p:nvSpPr>
        <p:spPr bwMode="auto">
          <a:xfrm>
            <a:off x="21336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09" name="Line 45"/>
          <p:cNvSpPr>
            <a:spLocks noChangeShapeType="1"/>
          </p:cNvSpPr>
          <p:nvPr/>
        </p:nvSpPr>
        <p:spPr bwMode="auto">
          <a:xfrm>
            <a:off x="36576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0" name="Line 46"/>
          <p:cNvSpPr>
            <a:spLocks noChangeShapeType="1"/>
          </p:cNvSpPr>
          <p:nvPr/>
        </p:nvSpPr>
        <p:spPr bwMode="auto">
          <a:xfrm>
            <a:off x="51816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1" name="Line 47"/>
          <p:cNvSpPr>
            <a:spLocks noChangeShapeType="1"/>
          </p:cNvSpPr>
          <p:nvPr/>
        </p:nvSpPr>
        <p:spPr bwMode="auto">
          <a:xfrm>
            <a:off x="65532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2" name="Line 48"/>
          <p:cNvSpPr>
            <a:spLocks noChangeShapeType="1"/>
          </p:cNvSpPr>
          <p:nvPr/>
        </p:nvSpPr>
        <p:spPr bwMode="auto">
          <a:xfrm>
            <a:off x="25146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3" name="Line 49"/>
          <p:cNvSpPr>
            <a:spLocks noChangeShapeType="1"/>
          </p:cNvSpPr>
          <p:nvPr/>
        </p:nvSpPr>
        <p:spPr bwMode="auto">
          <a:xfrm>
            <a:off x="39624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4" name="Line 50"/>
          <p:cNvSpPr>
            <a:spLocks noChangeShapeType="1"/>
          </p:cNvSpPr>
          <p:nvPr/>
        </p:nvSpPr>
        <p:spPr bwMode="auto">
          <a:xfrm>
            <a:off x="70104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5" name="Line 51"/>
          <p:cNvSpPr>
            <a:spLocks noChangeShapeType="1"/>
          </p:cNvSpPr>
          <p:nvPr/>
        </p:nvSpPr>
        <p:spPr bwMode="auto">
          <a:xfrm>
            <a:off x="54864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6" name="Line 52"/>
          <p:cNvSpPr>
            <a:spLocks noChangeShapeType="1"/>
          </p:cNvSpPr>
          <p:nvPr/>
        </p:nvSpPr>
        <p:spPr bwMode="auto">
          <a:xfrm flipV="1">
            <a:off x="1371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7" name="Line 53"/>
          <p:cNvSpPr>
            <a:spLocks noChangeShapeType="1"/>
          </p:cNvSpPr>
          <p:nvPr/>
        </p:nvSpPr>
        <p:spPr bwMode="auto">
          <a:xfrm flipV="1">
            <a:off x="2895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8" name="Line 54"/>
          <p:cNvSpPr>
            <a:spLocks noChangeShapeType="1"/>
          </p:cNvSpPr>
          <p:nvPr/>
        </p:nvSpPr>
        <p:spPr bwMode="auto">
          <a:xfrm flipV="1">
            <a:off x="13716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19" name="Line 55"/>
          <p:cNvSpPr>
            <a:spLocks noChangeShapeType="1"/>
          </p:cNvSpPr>
          <p:nvPr/>
        </p:nvSpPr>
        <p:spPr bwMode="auto">
          <a:xfrm flipV="1">
            <a:off x="44196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0" name="Line 56"/>
          <p:cNvSpPr>
            <a:spLocks noChangeShapeType="1"/>
          </p:cNvSpPr>
          <p:nvPr/>
        </p:nvSpPr>
        <p:spPr bwMode="auto">
          <a:xfrm flipV="1">
            <a:off x="28956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1" name="Line 57"/>
          <p:cNvSpPr>
            <a:spLocks noChangeShapeType="1"/>
          </p:cNvSpPr>
          <p:nvPr/>
        </p:nvSpPr>
        <p:spPr bwMode="auto">
          <a:xfrm flipV="1">
            <a:off x="44196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2" name="Line 58"/>
          <p:cNvSpPr>
            <a:spLocks noChangeShapeType="1"/>
          </p:cNvSpPr>
          <p:nvPr/>
        </p:nvSpPr>
        <p:spPr bwMode="auto">
          <a:xfrm flipV="1">
            <a:off x="60198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3" name="Line 59"/>
          <p:cNvSpPr>
            <a:spLocks noChangeShapeType="1"/>
          </p:cNvSpPr>
          <p:nvPr/>
        </p:nvSpPr>
        <p:spPr bwMode="auto">
          <a:xfrm flipV="1">
            <a:off x="73914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4" name="Line 60"/>
          <p:cNvSpPr>
            <a:spLocks noChangeShapeType="1"/>
          </p:cNvSpPr>
          <p:nvPr/>
        </p:nvSpPr>
        <p:spPr bwMode="auto">
          <a:xfrm flipV="1">
            <a:off x="6019800" y="46482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5" name="Line 61"/>
          <p:cNvSpPr>
            <a:spLocks noChangeShapeType="1"/>
          </p:cNvSpPr>
          <p:nvPr/>
        </p:nvSpPr>
        <p:spPr bwMode="auto">
          <a:xfrm flipV="1">
            <a:off x="73914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26" name="AutoShape 62"/>
          <p:cNvSpPr>
            <a:spLocks noChangeArrowheads="1"/>
          </p:cNvSpPr>
          <p:nvPr/>
        </p:nvSpPr>
        <p:spPr bwMode="auto">
          <a:xfrm flipV="1">
            <a:off x="4724400" y="6400800"/>
            <a:ext cx="76200" cy="13652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62527" name="AutoShape 63"/>
          <p:cNvSpPr>
            <a:spLocks noChangeArrowheads="1"/>
          </p:cNvSpPr>
          <p:nvPr/>
        </p:nvSpPr>
        <p:spPr bwMode="auto">
          <a:xfrm>
            <a:off x="7848600" y="31242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Internet/</a:t>
            </a:r>
          </a:p>
          <a:p>
            <a:pPr algn="ctr"/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Interactive</a:t>
            </a:r>
            <a:endParaRPr lang="en-US" altLang="en-US" sz="24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528" name="AutoShape 64"/>
          <p:cNvSpPr>
            <a:spLocks noChangeArrowheads="1"/>
          </p:cNvSpPr>
          <p:nvPr/>
        </p:nvSpPr>
        <p:spPr bwMode="auto">
          <a:xfrm>
            <a:off x="7848600" y="39624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Internet/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Interactive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Objectives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529" name="AutoShape 65"/>
          <p:cNvSpPr>
            <a:spLocks noChangeArrowheads="1"/>
          </p:cNvSpPr>
          <p:nvPr/>
        </p:nvSpPr>
        <p:spPr bwMode="auto">
          <a:xfrm>
            <a:off x="7848600" y="4876800"/>
            <a:ext cx="1295400" cy="685800"/>
          </a:xfrm>
          <a:prstGeom prst="flowChartProcess">
            <a:avLst/>
          </a:prstGeom>
          <a:solidFill>
            <a:srgbClr val="ECEFA9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Internet/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Interactive</a:t>
            </a:r>
          </a:p>
          <a:p>
            <a:pPr algn="ctr">
              <a:lnSpc>
                <a:spcPct val="75000"/>
              </a:lnSpc>
            </a:pPr>
            <a:r>
              <a:rPr lang="en-US" altLang="en-US" sz="2000">
                <a:solidFill>
                  <a:schemeClr val="bg2"/>
                </a:solidFill>
                <a:latin typeface="Tahoma" pitchFamily="34" charset="0"/>
              </a:rPr>
              <a:t>Strategy</a:t>
            </a:r>
            <a:endParaRPr lang="en-US" altLang="en-US" sz="20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62530" name="Line 66"/>
          <p:cNvSpPr>
            <a:spLocks noChangeShapeType="1"/>
          </p:cNvSpPr>
          <p:nvPr/>
        </p:nvSpPr>
        <p:spPr bwMode="auto">
          <a:xfrm>
            <a:off x="8458200" y="2971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1" name="Line 67"/>
          <p:cNvSpPr>
            <a:spLocks noChangeShapeType="1"/>
          </p:cNvSpPr>
          <p:nvPr/>
        </p:nvSpPr>
        <p:spPr bwMode="auto">
          <a:xfrm>
            <a:off x="80772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2" name="Line 68"/>
          <p:cNvSpPr>
            <a:spLocks noChangeShapeType="1"/>
          </p:cNvSpPr>
          <p:nvPr/>
        </p:nvSpPr>
        <p:spPr bwMode="auto">
          <a:xfrm>
            <a:off x="80772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3" name="Line 69"/>
          <p:cNvSpPr>
            <a:spLocks noChangeShapeType="1"/>
          </p:cNvSpPr>
          <p:nvPr/>
        </p:nvSpPr>
        <p:spPr bwMode="auto">
          <a:xfrm flipV="1">
            <a:off x="8915400" y="38100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4" name="Line 70"/>
          <p:cNvSpPr>
            <a:spLocks noChangeShapeType="1"/>
          </p:cNvSpPr>
          <p:nvPr/>
        </p:nvSpPr>
        <p:spPr bwMode="auto">
          <a:xfrm flipV="1">
            <a:off x="8915400" y="4724400"/>
            <a:ext cx="1588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5" name="Line 71"/>
          <p:cNvSpPr>
            <a:spLocks noChangeShapeType="1"/>
          </p:cNvSpPr>
          <p:nvPr/>
        </p:nvSpPr>
        <p:spPr bwMode="auto">
          <a:xfrm>
            <a:off x="990600" y="5638800"/>
            <a:ext cx="0" cy="304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6" name="Line 72"/>
          <p:cNvSpPr>
            <a:spLocks noChangeShapeType="1"/>
          </p:cNvSpPr>
          <p:nvPr/>
        </p:nvSpPr>
        <p:spPr bwMode="auto">
          <a:xfrm>
            <a:off x="8458200" y="5638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537" name="Text Box 73"/>
          <p:cNvSpPr txBox="1">
            <a:spLocks noChangeArrowheads="1"/>
          </p:cNvSpPr>
          <p:nvPr/>
        </p:nvSpPr>
        <p:spPr bwMode="auto">
          <a:xfrm>
            <a:off x="990600" y="0"/>
            <a:ext cx="7772400" cy="8223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/>
              <a:t>Integrated Marketing Communications Planning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The Marketing Plan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162800" cy="4786313"/>
          </a:xfrm>
        </p:spPr>
        <p:txBody>
          <a:bodyPr/>
          <a:lstStyle/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400" smtClean="0"/>
              <a:t>	A document that describes the overall marketing strategy and programs developed for a company, product or brand. The plan includes: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A detailed situation analysis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Specific marketing objectives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A marketing strategy and program that includes selection of a target market and plans for marketing mix elements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4.	A program for implementing the strategy</a:t>
            </a:r>
          </a:p>
          <a:p>
            <a:pPr marL="609600" indent="-609600" eaLnBrk="1" hangingPunct="1">
              <a:spcBef>
                <a:spcPct val="50000"/>
              </a:spcBef>
              <a:buFontTx/>
              <a:buNone/>
            </a:pPr>
            <a:r>
              <a:rPr lang="en-US" altLang="en-US" sz="2000" smtClean="0"/>
              <a:t>5.	A process for monitoring and evaluating performance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Situation Analysis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990600"/>
            <a:ext cx="6477000" cy="507206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Internal Factors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Assessment of the firm’s promotional organization and capabilities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Review of the firm’s previous promotional programs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Assessment of firm or brand image and implications for promotion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Assessment of relative strengths and weaknesses of product/service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External Factors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Customer analysis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Competitive analysis</a:t>
            </a:r>
          </a:p>
          <a:p>
            <a:pPr marL="571500" lvl="1" indent="-227013" eaLnBrk="1" hangingPunct="1">
              <a:lnSpc>
                <a:spcPct val="90000"/>
              </a:lnSpc>
            </a:pPr>
            <a:r>
              <a:rPr lang="en-US" altLang="en-US" sz="2400" smtClean="0"/>
              <a:t>Environmental analysis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IMC Program Situation Analysis</a:t>
            </a:r>
            <a:br>
              <a:rPr lang="en-US" altLang="en-US" sz="2400" smtClean="0"/>
            </a:br>
            <a:r>
              <a:rPr lang="en-US" altLang="en-US" sz="2400" smtClean="0"/>
              <a:t>External Factors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7315200" cy="43545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Environmental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Technological	Political/Legal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Demographic	Socio/Cultural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Economic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Competitive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Direct and indirect competitors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Position relative to competitors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Size of competitors’ advertising/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	promotional budgets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IMC strategies being used by competitors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100" smtClean="0"/>
              <a:t>IMC Program Situation Analysis</a:t>
            </a:r>
            <a:br>
              <a:rPr lang="en-US" altLang="en-US" sz="2100" smtClean="0"/>
            </a:br>
            <a:r>
              <a:rPr lang="en-US" altLang="en-US" sz="2100" smtClean="0"/>
              <a:t>External Factors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812088" cy="5113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Customer Analysis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Who buys our product or service?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Who initiates and makes the decision 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to purchase and who influences the process?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How is the purchase decision made? 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What attributes or criteria are important to customers?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What are customers’ perceptions of and attitudes </a:t>
            </a:r>
          </a:p>
          <a:p>
            <a:pPr lvl="1" eaLnBrk="1" hangingPunct="1">
              <a:buFontTx/>
              <a:buNone/>
            </a:pPr>
            <a:r>
              <a:rPr lang="en-US" altLang="en-US" sz="2200" smtClean="0"/>
              <a:t>toward our company, product/service or brands?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What factors influence the decision making process?</a:t>
            </a:r>
          </a:p>
          <a:p>
            <a:pPr eaLnBrk="1" hangingPunct="1">
              <a:buFontTx/>
              <a:buNone/>
            </a:pPr>
            <a:r>
              <a:rPr lang="en-US" altLang="en-US" sz="2200" smtClean="0"/>
              <a:t>Contact points where customers can be reached?</a:t>
            </a:r>
          </a:p>
          <a:p>
            <a:pPr lvl="1" eaLnBrk="1" hangingPunct="1"/>
            <a:endParaRPr lang="en-US" altLang="en-US" sz="2200" smtClean="0"/>
          </a:p>
          <a:p>
            <a:pPr lvl="1" eaLnBrk="1" hangingPunct="1"/>
            <a:endParaRPr lang="en-US" altLang="en-US" sz="2200" smtClean="0"/>
          </a:p>
          <a:p>
            <a:pPr lvl="1"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Analysis of Communications Process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340600" cy="329565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Analyze response process of customers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	in the target audience.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Analyze best combination of source,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	message and channel factors for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	communicating with target audience.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smtClean="0"/>
              <a:t>Establish communication goals and objectives.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Potential Communications Objectives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371600"/>
            <a:ext cx="3067050" cy="282575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Sales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Customer loyalty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Company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Brand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Store patronage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Service contract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3200400"/>
            <a:ext cx="4097338" cy="2355850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An inquiry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 visit by a prospect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Product trial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Recommendation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Adoption of the product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  <p:bldP spid="77828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The objectives of this ad include image building and encouraging inquiries</a:t>
            </a:r>
          </a:p>
        </p:txBody>
      </p:sp>
      <p:pic>
        <p:nvPicPr>
          <p:cNvPr id="76803" name="Picture 5" descr="S:\Commons\Project Files\(Joyce_Chappetto)\Belch Simple PPT JPEGs\JPEGs\Chap001\T1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5850" y="895350"/>
            <a:ext cx="442595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Potential Communications Objectives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447800"/>
            <a:ext cx="3067050" cy="2825750"/>
          </a:xfrm>
        </p:spPr>
        <p:txBody>
          <a:bodyPr/>
          <a:lstStyle/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Individual sales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Customer loyalty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Company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Brand image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Store patronage</a:t>
            </a:r>
          </a:p>
          <a:p>
            <a:pPr marL="230188" indent="-230188" eaLnBrk="1" hangingPunct="1">
              <a:buFontTx/>
              <a:buNone/>
            </a:pPr>
            <a:r>
              <a:rPr lang="en-US" altLang="en-US" sz="2400" smtClean="0"/>
              <a:t>Service contract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3276600"/>
            <a:ext cx="4097338" cy="2825750"/>
          </a:xfrm>
        </p:spPr>
        <p:txBody>
          <a:bodyPr wrap="none"/>
          <a:lstStyle/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An inquiry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 visit by the prospect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Product trial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Prescription for use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Recommendation</a:t>
            </a:r>
          </a:p>
          <a:p>
            <a:pPr marL="230188" indent="-230188"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Adoption of the product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  <p:bldP spid="78852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Contact Points Where Customers </a:t>
            </a:r>
            <a:br>
              <a:rPr lang="en-US" altLang="en-US" sz="2400" smtClean="0"/>
            </a:br>
            <a:r>
              <a:rPr lang="en-US" altLang="en-US" sz="2400" smtClean="0"/>
              <a:t>Can Be Effectively Reached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95725" cy="3416300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Mass media</a:t>
            </a:r>
            <a:r>
              <a:rPr lang="en-US" altLang="en-US" smtClean="0"/>
              <a:t> 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Broadcast - radio/TV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Newspapers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Magazines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Direct Marketing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Internet/interactive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Brochures, sales literature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Publicity/PR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1676400"/>
            <a:ext cx="5076825" cy="3433763"/>
          </a:xfrm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Events/sponsorships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Local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Regional</a:t>
            </a:r>
          </a:p>
          <a:p>
            <a:pPr marL="571500" lvl="1" indent="-22701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000" smtClean="0"/>
              <a:t>National/international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Sales Promotions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In-store/POP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Product placements in movies and television shows</a:t>
            </a:r>
          </a:p>
          <a:p>
            <a:pPr marL="230188" indent="-23018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smtClean="0"/>
              <a:t>Promotional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44450"/>
            <a:ext cx="5867400" cy="822325"/>
          </a:xfrm>
        </p:spPr>
        <p:txBody>
          <a:bodyPr>
            <a:spAutoFit/>
          </a:bodyPr>
          <a:lstStyle/>
          <a:p>
            <a:pPr eaLnBrk="1" hangingPunct="1"/>
            <a:r>
              <a:rPr lang="en-US" altLang="en-US" sz="2400" smtClean="0"/>
              <a:t>Develop Integrated Marketing Communications Program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219200"/>
            <a:ext cx="6248400" cy="5332413"/>
          </a:xfrm>
        </p:spPr>
        <p:txBody>
          <a:bodyPr>
            <a:spAutoFit/>
          </a:bodyPr>
          <a:lstStyle/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u="sng" smtClean="0"/>
              <a:t>Advertising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Determine objectives and budget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Message development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Called “Creative Strategy”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Determine basic appeal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Determine main message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Media strategy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Communication channels</a:t>
            </a:r>
          </a:p>
          <a:p>
            <a:pPr marL="571500" lvl="1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Type of media . . .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Newspapers/Magazines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Radio/Television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Outdoor/Specialty</a:t>
            </a:r>
          </a:p>
          <a:p>
            <a:pPr marL="230188" indent="-23018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2400" smtClean="0"/>
              <a:t>Select specific media</a:t>
            </a:r>
            <a:r>
              <a:rPr lang="en-US" altLang="en-US" sz="2800" smtClean="0"/>
              <a:t> </a:t>
            </a:r>
          </a:p>
          <a:p>
            <a:pPr marL="912813" lvl="2" indent="-227013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en-US" sz="2000" smtClean="0"/>
              <a:t>Specific papers, magazines, TV programs, radio stations, billboards, or other media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Integrate and Implement Marketing Communications Strategies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371600"/>
            <a:ext cx="7010400" cy="4838700"/>
          </a:xfrm>
        </p:spPr>
        <p:txBody>
          <a:bodyPr/>
          <a:lstStyle/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Integrate promotional mix strategies.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Create and produce ads.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Purchase media time and space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direct marketing programs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sales promotion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smtClean="0"/>
              <a:t>   program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public relations/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smtClean="0"/>
              <a:t>   publicity programs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smtClean="0"/>
              <a:t>Design and implement interactive/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2400" smtClean="0"/>
              <a:t>	internet marketing programs</a:t>
            </a:r>
          </a:p>
          <a:p>
            <a:pPr lvl="1" eaLnBrk="1" hangingPunct="1">
              <a:buFontTx/>
              <a:buNone/>
            </a:pP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077200" cy="62865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Monitor, Evaluate and Control Integrated Marketing Communications Program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6850063" cy="235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Evaluate promotional program results and determine effectiveness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Take actions to control and adjust promotional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</TotalTime>
  <Words>1882</Words>
  <Application>Microsoft Office PowerPoint</Application>
  <PresentationFormat>On-screen Show (4:3)</PresentationFormat>
  <Paragraphs>508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Default Design</vt:lpstr>
      <vt:lpstr>An Introduction to Integrated Marketing Communications</vt:lpstr>
      <vt:lpstr>Definition of Integrated Marketing Communications</vt:lpstr>
      <vt:lpstr>Integrated Marketing Communications</vt:lpstr>
      <vt:lpstr>The Marketing &amp; Promotional Mixes</vt:lpstr>
      <vt:lpstr>The Traditional Approach</vt:lpstr>
      <vt:lpstr>THE IMC APPROACH</vt:lpstr>
      <vt:lpstr>The Communication Planning Process - Guidelines</vt:lpstr>
      <vt:lpstr>Slide 8</vt:lpstr>
      <vt:lpstr>Communication Levels</vt:lpstr>
      <vt:lpstr>Reasons For Growing Importance of IMC</vt:lpstr>
      <vt:lpstr>Coca-Cola is the world’s most valuable brand</vt:lpstr>
      <vt:lpstr>IMC Communication Tools</vt:lpstr>
      <vt:lpstr>Syllabus</vt:lpstr>
      <vt:lpstr>Advertising</vt:lpstr>
      <vt:lpstr>Classifications of Advertising  </vt:lpstr>
      <vt:lpstr>An example of a business-to-business ad</vt:lpstr>
      <vt:lpstr>Direct Marketing</vt:lpstr>
      <vt:lpstr>Direct Marketing</vt:lpstr>
      <vt:lpstr>Interactive/Internet Marketing</vt:lpstr>
      <vt:lpstr>Interactive/Internet Marketing</vt:lpstr>
      <vt:lpstr>The Internet is an important IMC tool for American Airlines </vt:lpstr>
      <vt:lpstr>Sales Promotion</vt:lpstr>
      <vt:lpstr>Sales Promotion Uses</vt:lpstr>
      <vt:lpstr>Publicity</vt:lpstr>
      <vt:lpstr>Publicity Vehicles</vt:lpstr>
      <vt:lpstr>Advertising Versus Publicity</vt:lpstr>
      <vt:lpstr>Public Relations</vt:lpstr>
      <vt:lpstr>Personal Selling</vt:lpstr>
      <vt:lpstr>Promotional Management</vt:lpstr>
      <vt:lpstr>Slide 30</vt:lpstr>
      <vt:lpstr>The Marketing Plan</vt:lpstr>
      <vt:lpstr>Situation Analysis</vt:lpstr>
      <vt:lpstr>IMC Program Situation Analysis External Factors</vt:lpstr>
      <vt:lpstr>IMC Program Situation Analysis External Factors</vt:lpstr>
      <vt:lpstr>Analysis of Communications Process</vt:lpstr>
      <vt:lpstr>Potential Communications Objectives</vt:lpstr>
      <vt:lpstr>The objectives of this ad include image building and encouraging inquiries</vt:lpstr>
      <vt:lpstr>Potential Communications Objectives</vt:lpstr>
      <vt:lpstr>Contact Points Where Customers  Can Be Effectively Reached</vt:lpstr>
      <vt:lpstr>Develop Integrated Marketing Communications Program</vt:lpstr>
      <vt:lpstr>Integrate and Implement Marketing Communications Strategies</vt:lpstr>
      <vt:lpstr>Monitor, Evaluate and Control Integrated Marketing Communications Program</vt:lpstr>
    </vt:vector>
  </TitlesOfParts>
  <Company>3BLOX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Integrated Marketing Communications</dc:title>
  <dc:creator>John Gayle</dc:creator>
  <cp:lastModifiedBy>Kyeni</cp:lastModifiedBy>
  <cp:revision>186</cp:revision>
  <dcterms:created xsi:type="dcterms:W3CDTF">2003-04-30T19:41:45Z</dcterms:created>
  <dcterms:modified xsi:type="dcterms:W3CDTF">2018-01-09T03:28:53Z</dcterms:modified>
</cp:coreProperties>
</file>