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8" r:id="rId3"/>
    <p:sldId id="259" r:id="rId4"/>
    <p:sldId id="260" r:id="rId5"/>
    <p:sldId id="282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70" r:id="rId14"/>
    <p:sldId id="272" r:id="rId15"/>
    <p:sldId id="273" r:id="rId16"/>
    <p:sldId id="274" r:id="rId17"/>
    <p:sldId id="275" r:id="rId18"/>
    <p:sldId id="277" r:id="rId19"/>
    <p:sldId id="278" r:id="rId20"/>
    <p:sldId id="279" r:id="rId21"/>
    <p:sldId id="280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282E"/>
    <a:srgbClr val="009999"/>
    <a:srgbClr val="007D7A"/>
    <a:srgbClr val="C49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E6D120A-D8C6-4C13-8A36-8029F4CAD81A}" type="datetimeFigureOut">
              <a:rPr lang="en-US"/>
              <a:pPr>
                <a:defRPr/>
              </a:pPr>
              <a:t>8/18/2018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A50DB931-1E1D-4C26-A1C5-20E99F70B1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4275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BBB47C3-F028-4485-9ED4-5C9B7257039A}" type="datetimeFigureOut">
              <a:rPr lang="en-US"/>
              <a:pPr>
                <a:defRPr/>
              </a:pPr>
              <a:t>8/18/2018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F45E0EC-4F72-431F-8678-1580209A40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83328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HillPPTCove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533400" y="6627813"/>
            <a:ext cx="80772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900" dirty="0" smtClean="0">
                <a:solidFill>
                  <a:srgbClr val="262626"/>
                </a:solidFill>
              </a:rPr>
              <a:t>©2017 Cengage Learning. All Rights Reserved. May not be scanned, copied or duplicated, or posted to a publicly accessible website, in whole or in part.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81600"/>
            <a:ext cx="9144000" cy="1447800"/>
          </a:xfrm>
          <a:solidFill>
            <a:srgbClr val="FFFFFF">
              <a:alpha val="74902"/>
            </a:srgbClr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>
            <a:lvl1pPr marL="0" indent="0" algn="ctr">
              <a:buNone/>
              <a:defRPr sz="2200" b="1" cap="all" spc="120" baseline="0">
                <a:solidFill>
                  <a:schemeClr val="tx2"/>
                </a:solidFill>
                <a:effectLst/>
                <a:latin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270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457200" y="6553200"/>
            <a:ext cx="80010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900" dirty="0" smtClean="0">
                <a:solidFill>
                  <a:srgbClr val="262626"/>
                </a:solidFill>
              </a:rPr>
              <a:t>©2017 Cengage Learning. All Rights Reserved. May not be scanned, copied or duplicated, or posted to a publicly accessible website, in whole or in part.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7"/>
            <a:ext cx="8153400" cy="1128085"/>
          </a:xfrm>
        </p:spPr>
        <p:txBody>
          <a:bodyPr>
            <a:noAutofit/>
          </a:bodyPr>
          <a:lstStyle>
            <a:lvl1pPr>
              <a:defRPr sz="4000">
                <a:solidFill>
                  <a:srgbClr val="D1282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153400" cy="5029200"/>
          </a:xfr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30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274320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1520" indent="182880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097280" indent="228600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458200" y="6440488"/>
            <a:ext cx="457200" cy="341312"/>
          </a:xfrm>
        </p:spPr>
        <p:txBody>
          <a:bodyPr/>
          <a:lstStyle>
            <a:lvl1pPr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fld id="{8A4A427A-86F3-4A9C-85FA-E9AC5EE368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816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EF11D8-17B8-4E71-94C7-2F888EA492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8027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291374-892D-474C-B337-C2139C59A7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0905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D9EC3F-233E-4E27-A184-77E1D511BF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2170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E8FB4F-8F30-4116-AB90-94CB2765ED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6577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F719C7-5047-4691-84B9-B91CE9BC46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3228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49579E-E897-4F4F-A05B-D92BF882A8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2625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953D0F-3A14-4B3A-B988-E7D5A94E4A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5384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150942-581C-417A-9700-C000AB05E0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3414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7620000" cy="437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0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 eaLnBrk="1" hangingPunct="1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416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eaLnBrk="1" hangingPunct="1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67600" y="6324600"/>
            <a:ext cx="13160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b="1">
                <a:solidFill>
                  <a:schemeClr val="tx2"/>
                </a:solidFill>
              </a:defRPr>
            </a:lvl1pPr>
          </a:lstStyle>
          <a:p>
            <a:fld id="{41A1697A-5A56-47A3-85FE-0032C743DFE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6"/>
          <p:cNvSpPr/>
          <p:nvPr/>
        </p:nvSpPr>
        <p:spPr>
          <a:xfrm>
            <a:off x="9001125" y="0"/>
            <a:ext cx="142875" cy="1371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001125" y="1371600"/>
            <a:ext cx="142875" cy="5486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 spc="-6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anose="020F050202020403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anose="020F050202020403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anose="020F050202020403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ts val="600"/>
        </a:spcAft>
        <a:buFont typeface="Arial" pitchFamily="34" charset="0"/>
        <a:defRPr sz="2000" b="1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5334000"/>
            <a:ext cx="9144000" cy="1295400"/>
          </a:xfrm>
          <a:extLst/>
        </p:spPr>
        <p:txBody>
          <a:bodyPr rtlCol="0"/>
          <a:lstStyle/>
          <a:p>
            <a:pPr eaLnBrk="1" fontAlgn="auto" hangingPunct="1">
              <a:defRPr/>
            </a:pPr>
            <a:r>
              <a:rPr lang="en-US" sz="2000" dirty="0" smtClean="0"/>
              <a:t>Chapter 9</a:t>
            </a:r>
          </a:p>
          <a:p>
            <a:pPr eaLnBrk="1" fontAlgn="auto" hangingPunct="1">
              <a:defRPr/>
            </a:pPr>
            <a:r>
              <a:rPr lang="en-US" sz="2000" dirty="0"/>
              <a:t>Corporate-Level </a:t>
            </a:r>
            <a:r>
              <a:rPr lang="en-US" sz="2000" dirty="0" smtClean="0"/>
              <a:t>Strategy: Horizontal Integration, Vertical </a:t>
            </a:r>
            <a:r>
              <a:rPr lang="en-US" sz="2000" dirty="0"/>
              <a:t>Integration, </a:t>
            </a:r>
            <a:r>
              <a:rPr lang="en-US" sz="2000" dirty="0" smtClean="0"/>
              <a:t>and Strategic </a:t>
            </a:r>
            <a:r>
              <a:rPr lang="en-US" sz="2000" dirty="0"/>
              <a:t>Outsourcing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11287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>
                <a:ea typeface="Calibri" pitchFamily="34" charset="0"/>
              </a:rPr>
              <a:t>Discuss how corporate-level strategy can be used to strengthen a company’s business model and business-level strategies.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 smtClean="0">
                <a:ea typeface="Calibri" pitchFamily="34" charset="0"/>
              </a:rPr>
              <a:t>Define horizontal integration and discuss the primary advantages and disadvantages associated with this corporate-level strategy.</a:t>
            </a:r>
          </a:p>
        </p:txBody>
      </p:sp>
      <p:sp>
        <p:nvSpPr>
          <p:cNvPr id="7172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fld id="{55BD716D-C9F2-47E9-B5AF-0CF675B11055}" type="slidenum">
              <a:rPr lang="en-US" altLang="en-US" sz="1200">
                <a:solidFill>
                  <a:srgbClr val="C00000"/>
                </a:solidFill>
                <a:latin typeface="Times New Roman" pitchFamily="18" charset="0"/>
              </a:rPr>
              <a:pPr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2</a:t>
            </a:fld>
            <a:endParaRPr lang="en-US" altLang="en-US" sz="1200">
              <a:solidFill>
                <a:srgbClr val="C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11287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153400" cy="50292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>
                <a:ea typeface="Calibri" pitchFamily="34" charset="0"/>
              </a:rPr>
              <a:t>Explain the difference between a company’s internal value chain and the industry value chain.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 smtClean="0">
                <a:ea typeface="Calibri" pitchFamily="34" charset="0"/>
              </a:rPr>
              <a:t>Describe why, and under what conditions, cooperative relationships such as strategic alliances and outsourcing may become a substitute for vertical integration.</a:t>
            </a:r>
          </a:p>
        </p:txBody>
      </p:sp>
      <p:sp>
        <p:nvSpPr>
          <p:cNvPr id="8196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fld id="{303D893A-56E7-4B69-ABFE-C58F9966E771}" type="slidenum">
              <a:rPr lang="en-US" altLang="en-US" sz="1200">
                <a:solidFill>
                  <a:srgbClr val="C00000"/>
                </a:solidFill>
                <a:latin typeface="Times New Roman" pitchFamily="18" charset="0"/>
              </a:rPr>
              <a:pPr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3</a:t>
            </a:fld>
            <a:endParaRPr lang="en-US" altLang="en-US" sz="1200">
              <a:solidFill>
                <a:srgbClr val="C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11287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Corporate-Level Strategy</a:t>
            </a:r>
            <a:br>
              <a:rPr lang="en-US" dirty="0"/>
            </a:br>
            <a:r>
              <a:rPr lang="en-US" dirty="0"/>
              <a:t>and the </a:t>
            </a:r>
            <a:r>
              <a:rPr lang="en-US" dirty="0" smtClean="0"/>
              <a:t>Multibusiness </a:t>
            </a:r>
            <a:r>
              <a:rPr lang="en-US" dirty="0"/>
              <a:t>Model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IN" altLang="en-US" dirty="0" smtClean="0">
                <a:ea typeface="Calibri" pitchFamily="34" charset="0"/>
              </a:rPr>
              <a:t>Corporate-level strategies should be chosen to promote the success of its business-level strategies.</a:t>
            </a:r>
          </a:p>
          <a:p>
            <a:pPr lvl="1" indent="-273050" eaLnBrk="1" hangingPunct="1">
              <a:spcBef>
                <a:spcPct val="0"/>
              </a:spcBef>
            </a:pPr>
            <a:r>
              <a:rPr lang="en-IN" altLang="en-US" dirty="0" smtClean="0">
                <a:ea typeface="Calibri" pitchFamily="34" charset="0"/>
              </a:rPr>
              <a:t>This allows a firm to achieve a sustainable competitive advantage, leading to </a:t>
            </a:r>
            <a:r>
              <a:rPr lang="en-US" altLang="en-US" dirty="0" smtClean="0">
                <a:ea typeface="Calibri" pitchFamily="34" charset="0"/>
              </a:rPr>
              <a:t>higher profitability.</a:t>
            </a:r>
          </a:p>
        </p:txBody>
      </p:sp>
      <p:sp>
        <p:nvSpPr>
          <p:cNvPr id="9220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fld id="{C0EEB670-FDFC-4755-9FF6-E4D9BC6DF816}" type="slidenum">
              <a:rPr lang="en-US" altLang="en-US" sz="1200">
                <a:solidFill>
                  <a:srgbClr val="C00000"/>
                </a:solidFill>
                <a:latin typeface="Times New Roman" pitchFamily="18" charset="0"/>
              </a:rPr>
              <a:pPr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4</a:t>
            </a:fld>
            <a:endParaRPr lang="en-US" altLang="en-US" sz="1200">
              <a:solidFill>
                <a:srgbClr val="C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11287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Corporate-Level Strategy</a:t>
            </a:r>
            <a:br>
              <a:rPr lang="en-US" dirty="0"/>
            </a:br>
            <a:r>
              <a:rPr lang="en-US" dirty="0"/>
              <a:t>and the </a:t>
            </a:r>
            <a:r>
              <a:rPr lang="en-US" dirty="0" smtClean="0"/>
              <a:t>Multibusiness </a:t>
            </a:r>
            <a:r>
              <a:rPr lang="en-US" dirty="0"/>
              <a:t>Model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>
                <a:ea typeface="Calibri" pitchFamily="34" charset="0"/>
              </a:rPr>
              <a:t>Levels of business model:</a:t>
            </a:r>
          </a:p>
          <a:p>
            <a:pPr lvl="1" indent="-273050" eaLnBrk="1" hangingPunct="1">
              <a:spcBef>
                <a:spcPct val="0"/>
              </a:spcBef>
            </a:pPr>
            <a:r>
              <a:rPr lang="en-US" altLang="en-US" dirty="0" smtClean="0">
                <a:ea typeface="Calibri" pitchFamily="34" charset="0"/>
              </a:rPr>
              <a:t>Business model and strategies for each business unit or division in every industry in which it competes</a:t>
            </a:r>
          </a:p>
          <a:p>
            <a:pPr lvl="1" indent="-273050" eaLnBrk="1" hangingPunct="1">
              <a:spcBef>
                <a:spcPct val="0"/>
              </a:spcBef>
            </a:pPr>
            <a:r>
              <a:rPr lang="en-US" altLang="en-US" dirty="0" smtClean="0">
                <a:ea typeface="Calibri" pitchFamily="34" charset="0"/>
              </a:rPr>
              <a:t>Higher-level </a:t>
            </a:r>
            <a:r>
              <a:rPr lang="en-US" altLang="en-US" dirty="0" err="1" smtClean="0">
                <a:ea typeface="Calibri" pitchFamily="34" charset="0"/>
              </a:rPr>
              <a:t>multibusiness</a:t>
            </a:r>
            <a:r>
              <a:rPr lang="en-US" altLang="en-US" dirty="0" smtClean="0">
                <a:ea typeface="Calibri" pitchFamily="34" charset="0"/>
              </a:rPr>
              <a:t> model that justifies its entry into different businesses and industries</a:t>
            </a:r>
          </a:p>
        </p:txBody>
      </p:sp>
      <p:sp>
        <p:nvSpPr>
          <p:cNvPr id="10244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fld id="{9CAE49F4-3640-4D71-BEFB-FBC8BF4B1A31}" type="slidenum">
              <a:rPr lang="en-US" altLang="en-US" sz="1200">
                <a:solidFill>
                  <a:srgbClr val="C00000"/>
                </a:solidFill>
                <a:latin typeface="Times New Roman" pitchFamily="18" charset="0"/>
              </a:rPr>
              <a:pPr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5</a:t>
            </a:fld>
            <a:endParaRPr lang="en-US" altLang="en-US" sz="1200">
              <a:solidFill>
                <a:srgbClr val="C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11287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Horizontal </a:t>
            </a:r>
            <a:r>
              <a:rPr lang="en-US" dirty="0" smtClean="0"/>
              <a:t>Integration</a:t>
            </a:r>
            <a:endParaRPr lang="en-US" dirty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>
                <a:ea typeface="Calibri" pitchFamily="34" charset="0"/>
              </a:rPr>
              <a:t>Acquiring or merging with industry competitors to achieve the competitive advantages that arise from a large size and scope of operations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b="1" dirty="0" smtClean="0">
                <a:ea typeface="Calibri" pitchFamily="34" charset="0"/>
              </a:rPr>
              <a:t>Acquisition</a:t>
            </a:r>
            <a:r>
              <a:rPr lang="en-US" altLang="en-US" dirty="0" smtClean="0">
                <a:ea typeface="Calibri" pitchFamily="34" charset="0"/>
              </a:rPr>
              <a:t>: Company uses its capital resources to purchase another company.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b="1" dirty="0" smtClean="0">
                <a:ea typeface="Calibri" pitchFamily="34" charset="0"/>
              </a:rPr>
              <a:t>Merger</a:t>
            </a:r>
            <a:r>
              <a:rPr lang="en-US" altLang="en-US" dirty="0" smtClean="0">
                <a:ea typeface="Calibri" pitchFamily="34" charset="0"/>
              </a:rPr>
              <a:t>: Agreement between two companies to pool their resources and operations and join together to better compete in a business or industry.</a:t>
            </a:r>
          </a:p>
        </p:txBody>
      </p:sp>
      <p:sp>
        <p:nvSpPr>
          <p:cNvPr id="11268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fld id="{247579B2-EA46-48B9-8F35-E44A853579E9}" type="slidenum">
              <a:rPr lang="en-US" altLang="en-US" sz="1200">
                <a:solidFill>
                  <a:srgbClr val="C00000"/>
                </a:solidFill>
                <a:latin typeface="Times New Roman" pitchFamily="18" charset="0"/>
              </a:rPr>
              <a:pPr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6</a:t>
            </a:fld>
            <a:endParaRPr lang="en-US" altLang="en-US" sz="1200">
              <a:solidFill>
                <a:srgbClr val="C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11287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Benefits of Horizontal </a:t>
            </a:r>
            <a:r>
              <a:rPr lang="en-US" dirty="0" smtClean="0"/>
              <a:t>Integration</a:t>
            </a:r>
            <a:endParaRPr lang="en-US" dirty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mtClean="0">
                <a:ea typeface="Calibri" pitchFamily="34" charset="0"/>
              </a:rPr>
              <a:t>Lowers the cost structure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ea typeface="Calibri" pitchFamily="34" charset="0"/>
              </a:rPr>
              <a:t>Increases product differentiation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ea typeface="Calibri" pitchFamily="34" charset="0"/>
              </a:rPr>
              <a:t>Leverages a competitive advantage</a:t>
            </a:r>
          </a:p>
          <a:p>
            <a:pPr eaLnBrk="1" hangingPunct="1">
              <a:spcBef>
                <a:spcPct val="0"/>
              </a:spcBef>
            </a:pPr>
            <a:r>
              <a:rPr lang="en-IN" altLang="en-US" smtClean="0">
                <a:ea typeface="Calibri" pitchFamily="34" charset="0"/>
              </a:rPr>
              <a:t>Reduces rivalry within the industry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ea typeface="Calibri" pitchFamily="34" charset="0"/>
              </a:rPr>
              <a:t>Increases bargaining power over suppliers and buyers</a:t>
            </a:r>
          </a:p>
        </p:txBody>
      </p:sp>
      <p:sp>
        <p:nvSpPr>
          <p:cNvPr id="12292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fld id="{7E9A4884-4E16-4AD0-821D-0A043BE4CCCF}" type="slidenum">
              <a:rPr lang="en-US" altLang="en-US" sz="1200">
                <a:solidFill>
                  <a:srgbClr val="C00000"/>
                </a:solidFill>
                <a:latin typeface="Times New Roman" pitchFamily="18" charset="0"/>
              </a:rPr>
              <a:pPr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7</a:t>
            </a:fld>
            <a:endParaRPr lang="en-US" altLang="en-US" sz="1200">
              <a:solidFill>
                <a:srgbClr val="C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11287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Problems with Horizontal Integration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mtClean="0">
                <a:ea typeface="Calibri" pitchFamily="34" charset="0"/>
              </a:rPr>
              <a:t>Difficult to implement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ea typeface="Calibri" pitchFamily="34" charset="0"/>
              </a:rPr>
              <a:t>Conflict with the Federal Trade Commission (FTC)</a:t>
            </a:r>
          </a:p>
          <a:p>
            <a:pPr lvl="1" indent="-273050" eaLnBrk="1" hangingPunct="1">
              <a:spcBef>
                <a:spcPct val="0"/>
              </a:spcBef>
            </a:pPr>
            <a:r>
              <a:rPr lang="en-US" altLang="en-US" smtClean="0">
                <a:ea typeface="Calibri" pitchFamily="34" charset="0"/>
              </a:rPr>
              <a:t>Increase in prices</a:t>
            </a:r>
          </a:p>
          <a:p>
            <a:pPr lvl="1" indent="-273050" eaLnBrk="1" hangingPunct="1">
              <a:spcBef>
                <a:spcPct val="0"/>
              </a:spcBef>
            </a:pPr>
            <a:r>
              <a:rPr lang="en-US" altLang="en-US" smtClean="0">
                <a:ea typeface="Calibri" pitchFamily="34" charset="0"/>
              </a:rPr>
              <a:t>Abuse of market power</a:t>
            </a:r>
          </a:p>
          <a:p>
            <a:pPr lvl="1" indent="-273050" eaLnBrk="1" hangingPunct="1">
              <a:spcBef>
                <a:spcPct val="0"/>
              </a:spcBef>
            </a:pPr>
            <a:r>
              <a:rPr lang="en-US" altLang="en-US" smtClean="0">
                <a:ea typeface="Calibri" pitchFamily="34" charset="0"/>
              </a:rPr>
              <a:t>Crushing potential competitors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>
              <a:ea typeface="Calibri" pitchFamily="34" charset="0"/>
            </a:endParaRPr>
          </a:p>
        </p:txBody>
      </p:sp>
      <p:sp>
        <p:nvSpPr>
          <p:cNvPr id="13316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fld id="{F26DEC75-C5BC-40AD-9DB1-0610C01B27E1}" type="slidenum">
              <a:rPr lang="en-US" altLang="en-US" sz="1200">
                <a:solidFill>
                  <a:srgbClr val="C00000"/>
                </a:solidFill>
                <a:latin typeface="Times New Roman" pitchFamily="18" charset="0"/>
              </a:rPr>
              <a:pPr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8</a:t>
            </a:fld>
            <a:endParaRPr lang="en-US" altLang="en-US" sz="1200">
              <a:solidFill>
                <a:srgbClr val="C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11287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Vertical Integration</a:t>
            </a:r>
            <a:endParaRPr 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mtClean="0">
                <a:ea typeface="Calibri" pitchFamily="34" charset="0"/>
              </a:rPr>
              <a:t>When a company expands its operations either backward or forward into an industry</a:t>
            </a:r>
          </a:p>
          <a:p>
            <a:pPr lvl="1" indent="-273050" eaLnBrk="1" hangingPunct="1">
              <a:spcBef>
                <a:spcPct val="0"/>
              </a:spcBef>
            </a:pPr>
            <a:r>
              <a:rPr lang="en-US" altLang="en-US" smtClean="0">
                <a:ea typeface="Calibri" pitchFamily="34" charset="0"/>
              </a:rPr>
              <a:t>Backward vertical integration - Produces inputs for the company’s products</a:t>
            </a:r>
          </a:p>
          <a:p>
            <a:pPr lvl="1" indent="-273050" eaLnBrk="1" hangingPunct="1">
              <a:spcBef>
                <a:spcPct val="0"/>
              </a:spcBef>
            </a:pPr>
            <a:r>
              <a:rPr lang="en-US" altLang="en-US" smtClean="0">
                <a:ea typeface="Calibri" pitchFamily="34" charset="0"/>
              </a:rPr>
              <a:t>Forward vertical integration - Uses, distributes, or sells the company’s products</a:t>
            </a:r>
          </a:p>
        </p:txBody>
      </p:sp>
      <p:sp>
        <p:nvSpPr>
          <p:cNvPr id="14340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fld id="{6E3288B0-8376-4B1A-A8E0-EAB2A1BACDF4}" type="slidenum">
              <a:rPr lang="en-US" altLang="en-US" sz="1200">
                <a:solidFill>
                  <a:srgbClr val="C00000"/>
                </a:solidFill>
                <a:latin typeface="Times New Roman" pitchFamily="18" charset="0"/>
              </a:rPr>
              <a:pPr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9</a:t>
            </a:fld>
            <a:endParaRPr lang="en-US" altLang="en-US" sz="1200">
              <a:solidFill>
                <a:srgbClr val="C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fld id="{57427A88-5DF3-4CBF-9FAA-B72BFA2D9C55}" type="slidenum">
              <a:rPr lang="en-US" altLang="en-US" sz="1200">
                <a:solidFill>
                  <a:srgbClr val="C00000"/>
                </a:solidFill>
                <a:latin typeface="Times New Roman" pitchFamily="18" charset="0"/>
              </a:rPr>
              <a:pPr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10</a:t>
            </a:fld>
            <a:endParaRPr lang="en-US" altLang="en-US" sz="1200">
              <a:solidFill>
                <a:srgbClr val="C00000"/>
              </a:solidFill>
              <a:latin typeface="Times New Roman" pitchFamily="18" charset="0"/>
            </a:endParaRPr>
          </a:p>
        </p:txBody>
      </p:sp>
      <p:pic>
        <p:nvPicPr>
          <p:cNvPr id="15363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1981200"/>
            <a:ext cx="91408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112871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Stages in the Value-Added Chain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fld id="{F6EFDA03-4923-4C44-A942-16D60104D731}" type="slidenum">
              <a:rPr lang="en-US" altLang="en-US" sz="1200">
                <a:solidFill>
                  <a:srgbClr val="C00000"/>
                </a:solidFill>
                <a:latin typeface="Times New Roman" pitchFamily="18" charset="0"/>
              </a:rPr>
              <a:pPr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11</a:t>
            </a:fld>
            <a:endParaRPr lang="en-US" altLang="en-US" sz="1200">
              <a:solidFill>
                <a:srgbClr val="C00000"/>
              </a:solidFill>
              <a:latin typeface="Times New Roman" pitchFamily="18" charset="0"/>
            </a:endParaRPr>
          </a:p>
        </p:txBody>
      </p:sp>
      <p:pic>
        <p:nvPicPr>
          <p:cNvPr id="16387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974850"/>
            <a:ext cx="8886825" cy="290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112871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PC Industry Value-Added Chain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11287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Increasing Profitability Through Vertical Integration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>
                <a:ea typeface="Calibri" pitchFamily="34" charset="0"/>
              </a:rPr>
              <a:t>Vertical integration </a:t>
            </a:r>
            <a:r>
              <a:rPr lang="en-IN" altLang="en-US" dirty="0" smtClean="0">
                <a:ea typeface="Calibri" pitchFamily="34" charset="0"/>
              </a:rPr>
              <a:t>increases product differentiation, lowers costs, and reduces industry competition when it:</a:t>
            </a:r>
          </a:p>
          <a:p>
            <a:pPr lvl="1" indent="-273050" eaLnBrk="1" hangingPunct="1">
              <a:spcBef>
                <a:spcPct val="0"/>
              </a:spcBef>
            </a:pPr>
            <a:r>
              <a:rPr lang="en-IN" altLang="en-US" dirty="0">
                <a:ea typeface="Calibri" pitchFamily="34" charset="0"/>
              </a:rPr>
              <a:t>f</a:t>
            </a:r>
            <a:r>
              <a:rPr lang="en-IN" altLang="en-US" dirty="0" smtClean="0">
                <a:ea typeface="Calibri" pitchFamily="34" charset="0"/>
              </a:rPr>
              <a:t>acilitates investments in efficiency-enhancing specialized assets.</a:t>
            </a:r>
          </a:p>
          <a:p>
            <a:pPr lvl="1" indent="-273050" eaLnBrk="1" hangingPunct="1">
              <a:spcBef>
                <a:spcPct val="0"/>
              </a:spcBef>
            </a:pPr>
            <a:r>
              <a:rPr lang="en-IN" altLang="en-US" dirty="0" smtClean="0">
                <a:ea typeface="Calibri" pitchFamily="34" charset="0"/>
              </a:rPr>
              <a:t>protects product quality.</a:t>
            </a:r>
          </a:p>
          <a:p>
            <a:pPr lvl="1" indent="-273050" eaLnBrk="1" hangingPunct="1">
              <a:spcBef>
                <a:spcPct val="0"/>
              </a:spcBef>
            </a:pPr>
            <a:r>
              <a:rPr lang="en-IN" altLang="en-US" dirty="0">
                <a:ea typeface="Calibri" pitchFamily="34" charset="0"/>
              </a:rPr>
              <a:t>r</a:t>
            </a:r>
            <a:r>
              <a:rPr lang="en-IN" altLang="en-US" dirty="0" smtClean="0">
                <a:ea typeface="Calibri" pitchFamily="34" charset="0"/>
              </a:rPr>
              <a:t>esults in improved scheduling.</a:t>
            </a:r>
            <a:endParaRPr lang="en-US" altLang="en-US" dirty="0" smtClean="0">
              <a:ea typeface="Calibri" pitchFamily="34" charset="0"/>
            </a:endParaRPr>
          </a:p>
        </p:txBody>
      </p:sp>
      <p:sp>
        <p:nvSpPr>
          <p:cNvPr id="17412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fld id="{403B8BFB-D251-4C26-A809-FC74506CA2B9}" type="slidenum">
              <a:rPr lang="en-US" altLang="en-US" sz="1200">
                <a:solidFill>
                  <a:srgbClr val="C00000"/>
                </a:solidFill>
                <a:latin typeface="Times New Roman" pitchFamily="18" charset="0"/>
              </a:rPr>
              <a:pPr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12</a:t>
            </a:fld>
            <a:endParaRPr lang="en-US" altLang="en-US" sz="1200">
              <a:solidFill>
                <a:srgbClr val="C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11287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Problems with Vertical Integration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mtClean="0">
                <a:ea typeface="Calibri" pitchFamily="34" charset="0"/>
              </a:rPr>
              <a:t>Increasing cost structure</a:t>
            </a:r>
          </a:p>
          <a:p>
            <a:pPr eaLnBrk="1" hangingPunct="1">
              <a:spcBef>
                <a:spcPct val="0"/>
              </a:spcBef>
            </a:pPr>
            <a:r>
              <a:rPr lang="en-IN" altLang="en-US" smtClean="0">
                <a:ea typeface="Calibri" pitchFamily="34" charset="0"/>
              </a:rPr>
              <a:t>Disadvantages that arise when technology is changing </a:t>
            </a:r>
            <a:r>
              <a:rPr lang="en-US" altLang="en-US" smtClean="0">
                <a:ea typeface="Calibri" pitchFamily="34" charset="0"/>
              </a:rPr>
              <a:t>fast</a:t>
            </a:r>
          </a:p>
          <a:p>
            <a:pPr eaLnBrk="1" hangingPunct="1">
              <a:spcBef>
                <a:spcPct val="0"/>
              </a:spcBef>
            </a:pPr>
            <a:r>
              <a:rPr lang="en-IN" altLang="en-US" smtClean="0">
                <a:ea typeface="Calibri" pitchFamily="34" charset="0"/>
              </a:rPr>
              <a:t>Disadvantages that arise when demand is unpredictable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b="1" smtClean="0">
                <a:ea typeface="Calibri" pitchFamily="34" charset="0"/>
              </a:rPr>
              <a:t>Vertical disintegration</a:t>
            </a:r>
            <a:r>
              <a:rPr lang="en-US" altLang="en-US" smtClean="0">
                <a:ea typeface="Calibri" pitchFamily="34" charset="0"/>
              </a:rPr>
              <a:t>: When a company decides to exit industries either forward or backward in the industry </a:t>
            </a:r>
            <a:r>
              <a:rPr lang="en-IN" altLang="en-US" smtClean="0">
                <a:ea typeface="Calibri" pitchFamily="34" charset="0"/>
              </a:rPr>
              <a:t>value chain to its core </a:t>
            </a:r>
            <a:r>
              <a:rPr lang="en-US" altLang="en-US" smtClean="0">
                <a:ea typeface="Calibri" pitchFamily="34" charset="0"/>
              </a:rPr>
              <a:t>industry to increase profitability</a:t>
            </a:r>
          </a:p>
        </p:txBody>
      </p:sp>
      <p:sp>
        <p:nvSpPr>
          <p:cNvPr id="18436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fld id="{8E005540-CF42-45E6-B0E9-23C860706279}" type="slidenum">
              <a:rPr lang="en-US" altLang="en-US" sz="1200">
                <a:solidFill>
                  <a:srgbClr val="C00000"/>
                </a:solidFill>
                <a:latin typeface="Times New Roman" pitchFamily="18" charset="0"/>
              </a:rPr>
              <a:pPr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13</a:t>
            </a:fld>
            <a:endParaRPr lang="en-US" altLang="en-US" sz="1200">
              <a:solidFill>
                <a:srgbClr val="C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11287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Cooperative Relationships</a:t>
            </a:r>
            <a:endParaRPr lang="en-US" dirty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b="1" smtClean="0">
                <a:ea typeface="Calibri" pitchFamily="34" charset="0"/>
              </a:rPr>
              <a:t>Quasi integration</a:t>
            </a:r>
            <a:r>
              <a:rPr lang="en-US" altLang="en-US" smtClean="0">
                <a:ea typeface="Calibri" pitchFamily="34" charset="0"/>
              </a:rPr>
              <a:t>: Use of long-term relationships, or investment into some of the activities normally performed by suppliers or buyers</a:t>
            </a:r>
          </a:p>
          <a:p>
            <a:pPr lvl="1" indent="-273050" eaLnBrk="1" hangingPunct="1">
              <a:spcBef>
                <a:spcPct val="0"/>
              </a:spcBef>
            </a:pPr>
            <a:r>
              <a:rPr lang="en-US" altLang="en-US" smtClean="0">
                <a:ea typeface="Calibri" pitchFamily="34" charset="0"/>
              </a:rPr>
              <a:t>In place of full ownership of operations that are backward or forward in the supply chain</a:t>
            </a:r>
          </a:p>
        </p:txBody>
      </p:sp>
      <p:sp>
        <p:nvSpPr>
          <p:cNvPr id="19460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fld id="{06980602-4A54-40AF-BEC8-A30A8663048E}" type="slidenum">
              <a:rPr lang="en-US" altLang="en-US" sz="1200">
                <a:solidFill>
                  <a:srgbClr val="C00000"/>
                </a:solidFill>
                <a:latin typeface="Times New Roman" pitchFamily="18" charset="0"/>
              </a:rPr>
              <a:pPr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14</a:t>
            </a:fld>
            <a:endParaRPr lang="en-US" altLang="en-US" sz="1200">
              <a:solidFill>
                <a:srgbClr val="C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11287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Competitive </a:t>
            </a:r>
            <a:r>
              <a:rPr lang="en-US" dirty="0" smtClean="0"/>
              <a:t>Bidding and Short-Term Contracts</a:t>
            </a:r>
            <a:endParaRPr lang="en-US" dirty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>
                <a:ea typeface="Calibri" pitchFamily="34" charset="0"/>
              </a:rPr>
              <a:t>Competitive bidding strategy - Independent component suppliers compete to be chosen to supply a particular component.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 smtClean="0">
                <a:ea typeface="Calibri" pitchFamily="34" charset="0"/>
              </a:rPr>
              <a:t>Short-term contracts - Last for a year or less</a:t>
            </a:r>
          </a:p>
          <a:p>
            <a:pPr lvl="1" indent="-273050" eaLnBrk="1" hangingPunct="1">
              <a:spcBef>
                <a:spcPct val="0"/>
              </a:spcBef>
            </a:pPr>
            <a:r>
              <a:rPr lang="en-US" altLang="en-US" dirty="0" smtClean="0">
                <a:ea typeface="Calibri" pitchFamily="34" charset="0"/>
              </a:rPr>
              <a:t>Does not result in specialized investments </a:t>
            </a:r>
          </a:p>
          <a:p>
            <a:pPr lvl="1" indent="-273050" eaLnBrk="1" hangingPunct="1">
              <a:spcBef>
                <a:spcPct val="0"/>
              </a:spcBef>
            </a:pPr>
            <a:r>
              <a:rPr lang="en-US" altLang="en-US" dirty="0" smtClean="0">
                <a:ea typeface="Calibri" pitchFamily="34" charset="0"/>
              </a:rPr>
              <a:t>Signals a company’s lack of long-term commitment to its suppliers</a:t>
            </a:r>
          </a:p>
        </p:txBody>
      </p:sp>
      <p:sp>
        <p:nvSpPr>
          <p:cNvPr id="20484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fld id="{5221E30E-E9A4-4681-B39C-AD05B51ABD44}" type="slidenum">
              <a:rPr lang="en-US" altLang="en-US" sz="1200">
                <a:solidFill>
                  <a:srgbClr val="C00000"/>
                </a:solidFill>
                <a:latin typeface="Times New Roman" pitchFamily="18" charset="0"/>
              </a:rPr>
              <a:pPr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15</a:t>
            </a:fld>
            <a:endParaRPr lang="en-US" altLang="en-US" sz="1200">
              <a:solidFill>
                <a:srgbClr val="C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11287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Strategic Alliances and Long-Term Contracting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b="1" dirty="0" smtClean="0">
                <a:ea typeface="Calibri" pitchFamily="34" charset="0"/>
              </a:rPr>
              <a:t>Strategic alliances</a:t>
            </a:r>
            <a:r>
              <a:rPr lang="en-US" altLang="en-US" dirty="0" smtClean="0">
                <a:ea typeface="Calibri" pitchFamily="34" charset="0"/>
              </a:rPr>
              <a:t>: Long-term agreements between two or more companies to jointly develop new products or processes</a:t>
            </a:r>
          </a:p>
          <a:p>
            <a:pPr lvl="1" indent="-273050" eaLnBrk="1" hangingPunct="1">
              <a:spcBef>
                <a:spcPct val="0"/>
              </a:spcBef>
            </a:pPr>
            <a:r>
              <a:rPr lang="en-US" altLang="en-US" dirty="0" smtClean="0">
                <a:ea typeface="Calibri" pitchFamily="34" charset="0"/>
              </a:rPr>
              <a:t>Substitute for vertical integration</a:t>
            </a:r>
          </a:p>
          <a:p>
            <a:pPr lvl="1" indent="-273050" eaLnBrk="1" hangingPunct="1">
              <a:spcBef>
                <a:spcPct val="0"/>
              </a:spcBef>
            </a:pPr>
            <a:r>
              <a:rPr lang="en-US" altLang="en-US" dirty="0" smtClean="0">
                <a:ea typeface="Calibri" pitchFamily="34" charset="0"/>
              </a:rPr>
              <a:t>Avoids bureaucratic costs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 smtClean="0">
                <a:ea typeface="Calibri" pitchFamily="34" charset="0"/>
              </a:rPr>
              <a:t>Component suppliers benefit because their business and profitability grow as the companies they supply grow.</a:t>
            </a:r>
          </a:p>
        </p:txBody>
      </p:sp>
      <p:sp>
        <p:nvSpPr>
          <p:cNvPr id="21508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fld id="{F83F3324-9E28-40EC-B24B-831F61EAA6DD}" type="slidenum">
              <a:rPr lang="en-US" altLang="en-US" sz="1200">
                <a:solidFill>
                  <a:srgbClr val="C00000"/>
                </a:solidFill>
                <a:latin typeface="Times New Roman" pitchFamily="18" charset="0"/>
              </a:rPr>
              <a:pPr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16</a:t>
            </a:fld>
            <a:endParaRPr lang="en-US" altLang="en-US" sz="1200">
              <a:solidFill>
                <a:srgbClr val="C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11287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Strategies to Build </a:t>
            </a:r>
            <a:r>
              <a:rPr lang="en-US" dirty="0"/>
              <a:t>Long-Term Cooperative Relationships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b="1" dirty="0" smtClean="0">
                <a:ea typeface="Calibri" pitchFamily="34" charset="0"/>
              </a:rPr>
              <a:t>Hostage taking</a:t>
            </a:r>
            <a:r>
              <a:rPr lang="en-US" altLang="en-US" dirty="0" smtClean="0">
                <a:ea typeface="Calibri" pitchFamily="34" charset="0"/>
              </a:rPr>
              <a:t>: Means of exchanging valuable resources to guarantee that each partner to an agreement will keep its side of the bargain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b="1" dirty="0" smtClean="0">
                <a:ea typeface="Calibri" pitchFamily="34" charset="0"/>
              </a:rPr>
              <a:t>Credible commitment</a:t>
            </a:r>
            <a:r>
              <a:rPr lang="en-US" altLang="en-US" dirty="0" smtClean="0">
                <a:ea typeface="Calibri" pitchFamily="34" charset="0"/>
              </a:rPr>
              <a:t>: Believable promise or pledge to support the development of a long-term relationship between companies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 smtClean="0">
                <a:ea typeface="Calibri" pitchFamily="34" charset="0"/>
              </a:rPr>
              <a:t>Each company should possess a kind of power to discipline its partner, if the need arises.</a:t>
            </a:r>
          </a:p>
        </p:txBody>
      </p:sp>
      <p:sp>
        <p:nvSpPr>
          <p:cNvPr id="22532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fld id="{521B267E-AF6F-4907-9324-F94D6F3C33F8}" type="slidenum">
              <a:rPr lang="en-US" altLang="en-US" sz="1200">
                <a:solidFill>
                  <a:srgbClr val="C00000"/>
                </a:solidFill>
                <a:latin typeface="Times New Roman" pitchFamily="18" charset="0"/>
              </a:rPr>
              <a:pPr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17</a:t>
            </a:fld>
            <a:endParaRPr lang="en-US" altLang="en-US" sz="1200">
              <a:solidFill>
                <a:srgbClr val="C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11287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Strategic </a:t>
            </a:r>
            <a:r>
              <a:rPr lang="en-US" dirty="0" smtClean="0"/>
              <a:t>Outsourcing</a:t>
            </a:r>
            <a:endParaRPr lang="en-US" dirty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>
                <a:ea typeface="Calibri" pitchFamily="34" charset="0"/>
              </a:rPr>
              <a:t>Decision to allow one or more of a company’s value-chain activities to be performed by independent, specialist companies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b="1" dirty="0" smtClean="0">
                <a:ea typeface="Calibri" pitchFamily="34" charset="0"/>
              </a:rPr>
              <a:t>Virtual corporation</a:t>
            </a:r>
            <a:r>
              <a:rPr lang="en-US" altLang="en-US" dirty="0" smtClean="0">
                <a:ea typeface="Calibri" pitchFamily="34" charset="0"/>
              </a:rPr>
              <a:t>: Companies that pursue extensive strategic outsourcing to the extent that they only perform the central value creation functions that leads to competitive advantage</a:t>
            </a:r>
          </a:p>
        </p:txBody>
      </p:sp>
      <p:sp>
        <p:nvSpPr>
          <p:cNvPr id="23556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fld id="{DF6DCBA7-7903-4D5A-91AA-C0F08064A07C}" type="slidenum">
              <a:rPr lang="en-US" altLang="en-US" sz="1200">
                <a:solidFill>
                  <a:srgbClr val="C00000"/>
                </a:solidFill>
                <a:latin typeface="Times New Roman" pitchFamily="18" charset="0"/>
              </a:rPr>
              <a:pPr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18</a:t>
            </a:fld>
            <a:endParaRPr lang="en-US" altLang="en-US" sz="1200">
              <a:solidFill>
                <a:srgbClr val="C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fld id="{87352819-FA9F-450F-8E03-13040F53382B}" type="slidenum">
              <a:rPr lang="en-US" altLang="en-US" sz="1200">
                <a:solidFill>
                  <a:srgbClr val="C00000"/>
                </a:solidFill>
                <a:latin typeface="Times New Roman" pitchFamily="18" charset="0"/>
              </a:rPr>
              <a:pPr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19</a:t>
            </a:fld>
            <a:endParaRPr lang="en-US" altLang="en-US" sz="1200">
              <a:solidFill>
                <a:srgbClr val="C00000"/>
              </a:solidFill>
              <a:latin typeface="Times New Roman" pitchFamily="18" charset="0"/>
            </a:endParaRPr>
          </a:p>
        </p:txBody>
      </p:sp>
      <p:pic>
        <p:nvPicPr>
          <p:cNvPr id="24579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331788"/>
            <a:ext cx="8912225" cy="619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11287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Benefits of Outsourcing</a:t>
            </a:r>
          </a:p>
        </p:txBody>
      </p:sp>
      <p:sp>
        <p:nvSpPr>
          <p:cNvPr id="25603" name="Slide Number Placeholder 1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fld id="{A3DA944E-2686-4AC9-A674-EFB0650FD091}" type="slidenum">
              <a:rPr lang="en-US" altLang="en-US" sz="1200">
                <a:solidFill>
                  <a:srgbClr val="C00000"/>
                </a:solidFill>
                <a:latin typeface="Times New Roman" pitchFamily="18" charset="0"/>
              </a:rPr>
              <a:pPr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20</a:t>
            </a:fld>
            <a:endParaRPr lang="en-US" altLang="en-US" sz="1200">
              <a:solidFill>
                <a:srgbClr val="C00000"/>
              </a:solidFill>
              <a:latin typeface="Times New Roman" pitchFamily="18" charset="0"/>
            </a:endParaRPr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33400" y="1679575"/>
            <a:ext cx="7848600" cy="1317625"/>
            <a:chOff x="533400" y="1679179"/>
            <a:chExt cx="7848600" cy="1318680"/>
          </a:xfrm>
          <a:solidFill>
            <a:schemeClr val="tx2"/>
          </a:solidFill>
        </p:grpSpPr>
        <p:sp>
          <p:nvSpPr>
            <p:cNvPr id="5" name="Rectangle 4"/>
            <p:cNvSpPr/>
            <p:nvPr/>
          </p:nvSpPr>
          <p:spPr>
            <a:xfrm>
              <a:off x="533400" y="2166932"/>
              <a:ext cx="7848600" cy="8309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Freeform 5"/>
            <p:cNvSpPr/>
            <p:nvPr/>
          </p:nvSpPr>
          <p:spPr>
            <a:xfrm>
              <a:off x="925513" y="1679179"/>
              <a:ext cx="5094287" cy="759433"/>
            </a:xfrm>
            <a:custGeom>
              <a:avLst/>
              <a:gdLst>
                <a:gd name="connsiteX0" fmla="*/ 0 w 5494020"/>
                <a:gd name="connsiteY0" fmla="*/ 162363 h 974160"/>
                <a:gd name="connsiteX1" fmla="*/ 162363 w 5494020"/>
                <a:gd name="connsiteY1" fmla="*/ 0 h 974160"/>
                <a:gd name="connsiteX2" fmla="*/ 5331657 w 5494020"/>
                <a:gd name="connsiteY2" fmla="*/ 0 h 974160"/>
                <a:gd name="connsiteX3" fmla="*/ 5494020 w 5494020"/>
                <a:gd name="connsiteY3" fmla="*/ 162363 h 974160"/>
                <a:gd name="connsiteX4" fmla="*/ 5494020 w 5494020"/>
                <a:gd name="connsiteY4" fmla="*/ 811797 h 974160"/>
                <a:gd name="connsiteX5" fmla="*/ 5331657 w 5494020"/>
                <a:gd name="connsiteY5" fmla="*/ 974160 h 974160"/>
                <a:gd name="connsiteX6" fmla="*/ 162363 w 5494020"/>
                <a:gd name="connsiteY6" fmla="*/ 974160 h 974160"/>
                <a:gd name="connsiteX7" fmla="*/ 0 w 5494020"/>
                <a:gd name="connsiteY7" fmla="*/ 811797 h 974160"/>
                <a:gd name="connsiteX8" fmla="*/ 0 w 5494020"/>
                <a:gd name="connsiteY8" fmla="*/ 162363 h 97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94020" h="974160">
                  <a:moveTo>
                    <a:pt x="0" y="162363"/>
                  </a:moveTo>
                  <a:cubicBezTo>
                    <a:pt x="0" y="72692"/>
                    <a:pt x="72692" y="0"/>
                    <a:pt x="162363" y="0"/>
                  </a:cubicBezTo>
                  <a:lnTo>
                    <a:pt x="5331657" y="0"/>
                  </a:lnTo>
                  <a:cubicBezTo>
                    <a:pt x="5421328" y="0"/>
                    <a:pt x="5494020" y="72692"/>
                    <a:pt x="5494020" y="162363"/>
                  </a:cubicBezTo>
                  <a:lnTo>
                    <a:pt x="5494020" y="811797"/>
                  </a:lnTo>
                  <a:cubicBezTo>
                    <a:pt x="5494020" y="901468"/>
                    <a:pt x="5421328" y="974160"/>
                    <a:pt x="5331657" y="974160"/>
                  </a:cubicBezTo>
                  <a:lnTo>
                    <a:pt x="162363" y="974160"/>
                  </a:lnTo>
                  <a:cubicBezTo>
                    <a:pt x="72692" y="974160"/>
                    <a:pt x="0" y="901468"/>
                    <a:pt x="0" y="811797"/>
                  </a:cubicBezTo>
                  <a:lnTo>
                    <a:pt x="0" y="162363"/>
                  </a:ln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55216" tIns="47555" rIns="255216" bIns="47555" spcCol="1270" anchor="ctr"/>
            <a:lstStyle/>
            <a:p>
              <a:pPr defTabSz="14668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300" dirty="0">
                  <a:solidFill>
                    <a:schemeClr val="bg1"/>
                  </a:solidFill>
                  <a:latin typeface="Calibri" panose="020F0502020204030204" pitchFamily="34" charset="0"/>
                  <a:ea typeface="Adobe Fangsong Std R" pitchFamily="18" charset="-128"/>
                  <a:cs typeface="Calibri" panose="020F0502020204030204" pitchFamily="34" charset="0"/>
                </a:rPr>
                <a:t>Lower cost structure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25450" y="3249613"/>
            <a:ext cx="7848600" cy="1317625"/>
            <a:chOff x="424873" y="3249251"/>
            <a:chExt cx="7848600" cy="1317625"/>
          </a:xfrm>
        </p:grpSpPr>
        <p:sp>
          <p:nvSpPr>
            <p:cNvPr id="14" name="Rectangle 13"/>
            <p:cNvSpPr/>
            <p:nvPr/>
          </p:nvSpPr>
          <p:spPr bwMode="auto">
            <a:xfrm>
              <a:off x="424873" y="3736613"/>
              <a:ext cx="7848600" cy="8302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Freeform 14"/>
            <p:cNvSpPr/>
            <p:nvPr/>
          </p:nvSpPr>
          <p:spPr bwMode="auto">
            <a:xfrm>
              <a:off x="816986" y="3249251"/>
              <a:ext cx="5094287" cy="758825"/>
            </a:xfrm>
            <a:custGeom>
              <a:avLst/>
              <a:gdLst>
                <a:gd name="connsiteX0" fmla="*/ 0 w 5494020"/>
                <a:gd name="connsiteY0" fmla="*/ 162363 h 974160"/>
                <a:gd name="connsiteX1" fmla="*/ 162363 w 5494020"/>
                <a:gd name="connsiteY1" fmla="*/ 0 h 974160"/>
                <a:gd name="connsiteX2" fmla="*/ 5331657 w 5494020"/>
                <a:gd name="connsiteY2" fmla="*/ 0 h 974160"/>
                <a:gd name="connsiteX3" fmla="*/ 5494020 w 5494020"/>
                <a:gd name="connsiteY3" fmla="*/ 162363 h 974160"/>
                <a:gd name="connsiteX4" fmla="*/ 5494020 w 5494020"/>
                <a:gd name="connsiteY4" fmla="*/ 811797 h 974160"/>
                <a:gd name="connsiteX5" fmla="*/ 5331657 w 5494020"/>
                <a:gd name="connsiteY5" fmla="*/ 974160 h 974160"/>
                <a:gd name="connsiteX6" fmla="*/ 162363 w 5494020"/>
                <a:gd name="connsiteY6" fmla="*/ 974160 h 974160"/>
                <a:gd name="connsiteX7" fmla="*/ 0 w 5494020"/>
                <a:gd name="connsiteY7" fmla="*/ 811797 h 974160"/>
                <a:gd name="connsiteX8" fmla="*/ 0 w 5494020"/>
                <a:gd name="connsiteY8" fmla="*/ 162363 h 97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94020" h="974160">
                  <a:moveTo>
                    <a:pt x="0" y="162363"/>
                  </a:moveTo>
                  <a:cubicBezTo>
                    <a:pt x="0" y="72692"/>
                    <a:pt x="72692" y="0"/>
                    <a:pt x="162363" y="0"/>
                  </a:cubicBezTo>
                  <a:lnTo>
                    <a:pt x="5331657" y="0"/>
                  </a:lnTo>
                  <a:cubicBezTo>
                    <a:pt x="5421328" y="0"/>
                    <a:pt x="5494020" y="72692"/>
                    <a:pt x="5494020" y="162363"/>
                  </a:cubicBezTo>
                  <a:lnTo>
                    <a:pt x="5494020" y="811797"/>
                  </a:lnTo>
                  <a:cubicBezTo>
                    <a:pt x="5494020" y="901468"/>
                    <a:pt x="5421328" y="974160"/>
                    <a:pt x="5331657" y="974160"/>
                  </a:cubicBezTo>
                  <a:lnTo>
                    <a:pt x="162363" y="974160"/>
                  </a:lnTo>
                  <a:cubicBezTo>
                    <a:pt x="72692" y="974160"/>
                    <a:pt x="0" y="901468"/>
                    <a:pt x="0" y="811797"/>
                  </a:cubicBezTo>
                  <a:lnTo>
                    <a:pt x="0" y="162363"/>
                  </a:ln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55216" tIns="47555" rIns="255216" bIns="47555" spcCol="1270" anchor="ctr"/>
            <a:lstStyle/>
            <a:p>
              <a:pPr defTabSz="14668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300" dirty="0">
                  <a:solidFill>
                    <a:schemeClr val="bg1"/>
                  </a:solidFill>
                  <a:latin typeface="Calibri" panose="020F0502020204030204" pitchFamily="34" charset="0"/>
                  <a:ea typeface="Adobe Fangsong Std R" pitchFamily="18" charset="-128"/>
                  <a:cs typeface="Calibri" panose="020F0502020204030204" pitchFamily="34" charset="0"/>
                </a:rPr>
                <a:t>Enhanced differentiation </a:t>
              </a: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57200" y="4770438"/>
            <a:ext cx="7848600" cy="1317625"/>
            <a:chOff x="457200" y="4770437"/>
            <a:chExt cx="7848600" cy="1317625"/>
          </a:xfrm>
        </p:grpSpPr>
        <p:sp>
          <p:nvSpPr>
            <p:cNvPr id="16" name="Rectangle 15"/>
            <p:cNvSpPr/>
            <p:nvPr/>
          </p:nvSpPr>
          <p:spPr bwMode="auto">
            <a:xfrm>
              <a:off x="457200" y="5257799"/>
              <a:ext cx="7848600" cy="8302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Freeform 16"/>
            <p:cNvSpPr/>
            <p:nvPr/>
          </p:nvSpPr>
          <p:spPr bwMode="auto">
            <a:xfrm>
              <a:off x="849313" y="4770437"/>
              <a:ext cx="5094287" cy="758825"/>
            </a:xfrm>
            <a:custGeom>
              <a:avLst/>
              <a:gdLst>
                <a:gd name="connsiteX0" fmla="*/ 0 w 5494020"/>
                <a:gd name="connsiteY0" fmla="*/ 162363 h 974160"/>
                <a:gd name="connsiteX1" fmla="*/ 162363 w 5494020"/>
                <a:gd name="connsiteY1" fmla="*/ 0 h 974160"/>
                <a:gd name="connsiteX2" fmla="*/ 5331657 w 5494020"/>
                <a:gd name="connsiteY2" fmla="*/ 0 h 974160"/>
                <a:gd name="connsiteX3" fmla="*/ 5494020 w 5494020"/>
                <a:gd name="connsiteY3" fmla="*/ 162363 h 974160"/>
                <a:gd name="connsiteX4" fmla="*/ 5494020 w 5494020"/>
                <a:gd name="connsiteY4" fmla="*/ 811797 h 974160"/>
                <a:gd name="connsiteX5" fmla="*/ 5331657 w 5494020"/>
                <a:gd name="connsiteY5" fmla="*/ 974160 h 974160"/>
                <a:gd name="connsiteX6" fmla="*/ 162363 w 5494020"/>
                <a:gd name="connsiteY6" fmla="*/ 974160 h 974160"/>
                <a:gd name="connsiteX7" fmla="*/ 0 w 5494020"/>
                <a:gd name="connsiteY7" fmla="*/ 811797 h 974160"/>
                <a:gd name="connsiteX8" fmla="*/ 0 w 5494020"/>
                <a:gd name="connsiteY8" fmla="*/ 162363 h 97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94020" h="974160">
                  <a:moveTo>
                    <a:pt x="0" y="162363"/>
                  </a:moveTo>
                  <a:cubicBezTo>
                    <a:pt x="0" y="72692"/>
                    <a:pt x="72692" y="0"/>
                    <a:pt x="162363" y="0"/>
                  </a:cubicBezTo>
                  <a:lnTo>
                    <a:pt x="5331657" y="0"/>
                  </a:lnTo>
                  <a:cubicBezTo>
                    <a:pt x="5421328" y="0"/>
                    <a:pt x="5494020" y="72692"/>
                    <a:pt x="5494020" y="162363"/>
                  </a:cubicBezTo>
                  <a:lnTo>
                    <a:pt x="5494020" y="811797"/>
                  </a:lnTo>
                  <a:cubicBezTo>
                    <a:pt x="5494020" y="901468"/>
                    <a:pt x="5421328" y="974160"/>
                    <a:pt x="5331657" y="974160"/>
                  </a:cubicBezTo>
                  <a:lnTo>
                    <a:pt x="162363" y="974160"/>
                  </a:lnTo>
                  <a:cubicBezTo>
                    <a:pt x="72692" y="974160"/>
                    <a:pt x="0" y="901468"/>
                    <a:pt x="0" y="811797"/>
                  </a:cubicBezTo>
                  <a:lnTo>
                    <a:pt x="0" y="162363"/>
                  </a:ln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55216" tIns="47555" rIns="255216" bIns="47555" spcCol="1270" anchor="ctr"/>
            <a:lstStyle/>
            <a:p>
              <a:pPr defTabSz="14668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300" dirty="0">
                  <a:solidFill>
                    <a:schemeClr val="bg1"/>
                  </a:solidFill>
                  <a:latin typeface="Calibri" panose="020F0502020204030204" pitchFamily="34" charset="0"/>
                  <a:ea typeface="Adobe Fangsong Std R" pitchFamily="18" charset="-128"/>
                  <a:cs typeface="Calibri" panose="020F0502020204030204" pitchFamily="34" charset="0"/>
                </a:rPr>
                <a:t>Focus on the core business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11287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Risks of Outsourcing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mtClean="0">
                <a:ea typeface="Calibri" pitchFamily="34" charset="0"/>
              </a:rPr>
              <a:t>Holdup </a:t>
            </a:r>
          </a:p>
          <a:p>
            <a:pPr lvl="1" indent="-273050" eaLnBrk="1" hangingPunct="1">
              <a:spcBef>
                <a:spcPct val="0"/>
              </a:spcBef>
            </a:pPr>
            <a:r>
              <a:rPr lang="en-US" altLang="en-US" smtClean="0">
                <a:ea typeface="Calibri" pitchFamily="34" charset="0"/>
              </a:rPr>
              <a:t>Risk that a company will become too dependent upon the specialist provider of an outsourced activity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ea typeface="Calibri" pitchFamily="34" charset="0"/>
              </a:rPr>
              <a:t>Increased competition</a:t>
            </a:r>
          </a:p>
          <a:p>
            <a:pPr lvl="1" indent="-273050" eaLnBrk="1" hangingPunct="1">
              <a:spcBef>
                <a:spcPct val="0"/>
              </a:spcBef>
            </a:pPr>
            <a:r>
              <a:rPr lang="en-US" altLang="en-US" smtClean="0">
                <a:ea typeface="Calibri" pitchFamily="34" charset="0"/>
              </a:rPr>
              <a:t>Building of an industry-wide resource that lowers the barriers to entry in that industry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ea typeface="Calibri" pitchFamily="34" charset="0"/>
              </a:rPr>
              <a:t>Loss of information and forfeited learning opportunities</a:t>
            </a:r>
          </a:p>
        </p:txBody>
      </p:sp>
      <p:sp>
        <p:nvSpPr>
          <p:cNvPr id="26628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fld id="{B8F10E73-3A77-4729-B0E2-476EDDD669AF}" type="slidenum">
              <a:rPr lang="en-US" altLang="en-US" sz="1200">
                <a:solidFill>
                  <a:srgbClr val="C00000"/>
                </a:solidFill>
                <a:latin typeface="Times New Roman" pitchFamily="18" charset="0"/>
              </a:rPr>
              <a:pPr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21</a:t>
            </a:fld>
            <a:endParaRPr lang="en-US" altLang="en-US" sz="1200">
              <a:solidFill>
                <a:srgbClr val="C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831</TotalTime>
  <Words>720</Words>
  <Application>Microsoft Office PowerPoint</Application>
  <PresentationFormat>On-screen Show (4:3)</PresentationFormat>
  <Paragraphs>97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Adobe Fangsong Std R</vt:lpstr>
      <vt:lpstr>Arial</vt:lpstr>
      <vt:lpstr>Calibri</vt:lpstr>
      <vt:lpstr>Times New Roman</vt:lpstr>
      <vt:lpstr>Wingdings</vt:lpstr>
      <vt:lpstr>2_Essential</vt:lpstr>
      <vt:lpstr>PowerPoint Presentation</vt:lpstr>
      <vt:lpstr>Learning objectives</vt:lpstr>
      <vt:lpstr>Learning objectives</vt:lpstr>
      <vt:lpstr>Corporate-Level Strategy and the Multibusiness Model</vt:lpstr>
      <vt:lpstr>Corporate-Level Strategy and the Multibusiness Model</vt:lpstr>
      <vt:lpstr>Horizontal Integration</vt:lpstr>
      <vt:lpstr>Benefits of Horizontal Integration</vt:lpstr>
      <vt:lpstr>Problems with Horizontal Integration</vt:lpstr>
      <vt:lpstr>Vertical Integration</vt:lpstr>
      <vt:lpstr>Stages in the Value-Added Chain</vt:lpstr>
      <vt:lpstr>PC Industry Value-Added Chain</vt:lpstr>
      <vt:lpstr>Increasing Profitability Through Vertical Integration</vt:lpstr>
      <vt:lpstr>Problems with Vertical Integration</vt:lpstr>
      <vt:lpstr>Cooperative Relationships</vt:lpstr>
      <vt:lpstr>Competitive Bidding and Short-Term Contracts</vt:lpstr>
      <vt:lpstr>Strategic Alliances and Long-Term Contracting</vt:lpstr>
      <vt:lpstr>Strategies to Build Long-Term Cooperative Relationships</vt:lpstr>
      <vt:lpstr>Strategic Outsourcing</vt:lpstr>
      <vt:lpstr>PowerPoint Presentation</vt:lpstr>
      <vt:lpstr>Benefits of Outsourcing</vt:lpstr>
      <vt:lpstr>Risks of Outsourcing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Sharon Thomas</dc:creator>
  <cp:lastModifiedBy>augky</cp:lastModifiedBy>
  <cp:revision>48</cp:revision>
  <dcterms:created xsi:type="dcterms:W3CDTF">2013-09-17T12:27:57Z</dcterms:created>
  <dcterms:modified xsi:type="dcterms:W3CDTF">2018-08-18T03:54:01Z</dcterms:modified>
</cp:coreProperties>
</file>