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8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31BD3-3656-41F0-A1F1-0A5662DD5FD3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380080-C6BE-4D53-818B-0D84B4DD3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938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i="1" smtClean="0"/>
              <a:t>Cades_Giuseppe-ZZZ-</a:t>
            </a:r>
            <a:r>
              <a:rPr lang="en-US" altLang="en-US" b="1" i="1" smtClean="0"/>
              <a:t>Alexander</a:t>
            </a:r>
            <a:r>
              <a:rPr lang="en-US" altLang="en-US" i="1" smtClean="0"/>
              <a:t>_</a:t>
            </a:r>
            <a:r>
              <a:rPr lang="en-US" altLang="en-US" b="1" i="1" smtClean="0"/>
              <a:t>the</a:t>
            </a:r>
            <a:r>
              <a:rPr lang="en-US" altLang="en-US" i="1" smtClean="0"/>
              <a:t>_</a:t>
            </a:r>
            <a:r>
              <a:rPr lang="en-US" altLang="en-US" b="1" i="1" smtClean="0"/>
              <a:t>Great</a:t>
            </a:r>
            <a:r>
              <a:rPr lang="en-US" altLang="en-US" i="1" smtClean="0"/>
              <a:t>_in_</a:t>
            </a:r>
            <a:r>
              <a:rPr lang="en-US" altLang="en-US" b="1" i="1" smtClean="0"/>
              <a:t>the</a:t>
            </a:r>
            <a:r>
              <a:rPr lang="en-US" altLang="en-US" i="1" smtClean="0"/>
              <a:t>_Workshop_of_Apelles </a:t>
            </a: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9A007D76-AF6C-4199-9CAC-C03B46352942}" type="slidenum">
              <a:rPr lang="en-US" altLang="en-US" smtClean="0"/>
              <a:pPr/>
              <a:t>1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31834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2599-27CD-490F-BEEF-1EB769DD5C32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4C2-9052-4B40-89F2-36BC1BD30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359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2599-27CD-490F-BEEF-1EB769DD5C32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4C2-9052-4B40-89F2-36BC1BD30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00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2599-27CD-490F-BEEF-1EB769DD5C32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4C2-9052-4B40-89F2-36BC1BD30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77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2599-27CD-490F-BEEF-1EB769DD5C32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4C2-9052-4B40-89F2-36BC1BD30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70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2599-27CD-490F-BEEF-1EB769DD5C32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4C2-9052-4B40-89F2-36BC1BD30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0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2599-27CD-490F-BEEF-1EB769DD5C32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4C2-9052-4B40-89F2-36BC1BD30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09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2599-27CD-490F-BEEF-1EB769DD5C32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4C2-9052-4B40-89F2-36BC1BD30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74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2599-27CD-490F-BEEF-1EB769DD5C32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4C2-9052-4B40-89F2-36BC1BD30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343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2599-27CD-490F-BEEF-1EB769DD5C32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4C2-9052-4B40-89F2-36BC1BD30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97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2599-27CD-490F-BEEF-1EB769DD5C32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4C2-9052-4B40-89F2-36BC1BD30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8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2599-27CD-490F-BEEF-1EB769DD5C32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BE4C2-9052-4B40-89F2-36BC1BD30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530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E2599-27CD-490F-BEEF-1EB769DD5C32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BE4C2-9052-4B40-89F2-36BC1BD30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13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A-xPRbj88V4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3900" y="457200"/>
            <a:ext cx="75438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800" b="1" dirty="0" smtClean="0"/>
              <a:t>The Hellenistic World</a:t>
            </a:r>
          </a:p>
        </p:txBody>
      </p:sp>
      <p:pic>
        <p:nvPicPr>
          <p:cNvPr id="32771" name="Picture 4" descr="http://www.artclon.com/OtherFile/Cades_Giuseppe-ZZZ-Alexander_the_Great_in_the_Workshop_of_Apell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6553200" cy="458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636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The Rise of Macedonia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14800" y="1981200"/>
            <a:ext cx="48768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Philip II (359 – 336 B.C.)</a:t>
            </a:r>
          </a:p>
          <a:p>
            <a:pPr eaLnBrk="1" hangingPunct="1">
              <a:defRPr/>
            </a:pPr>
            <a:endParaRPr lang="en-US" sz="1200" dirty="0" smtClean="0"/>
          </a:p>
          <a:p>
            <a:pPr eaLnBrk="1" hangingPunct="1">
              <a:defRPr/>
            </a:pPr>
            <a:r>
              <a:rPr lang="en-US" b="1" dirty="0" smtClean="0"/>
              <a:t>336BC</a:t>
            </a:r>
            <a:r>
              <a:rPr lang="en-US" dirty="0" smtClean="0"/>
              <a:t> assassination of Philip</a:t>
            </a:r>
          </a:p>
          <a:p>
            <a:pPr eaLnBrk="1" hangingPunct="1">
              <a:defRPr/>
            </a:pPr>
            <a:endParaRPr lang="en-US" sz="1200" dirty="0" smtClean="0"/>
          </a:p>
          <a:p>
            <a:pPr eaLnBrk="1" hangingPunct="1">
              <a:defRPr/>
            </a:pPr>
            <a:r>
              <a:rPr lang="en-US" dirty="0" smtClean="0"/>
              <a:t>Alexander (r. 336 - 323 B.C.)</a:t>
            </a:r>
          </a:p>
        </p:txBody>
      </p:sp>
      <p:pic>
        <p:nvPicPr>
          <p:cNvPr id="33796" name="Picture 2" descr="http://2.bp.blogspot.com/_shJlII1-ofQ/S909VkF8mMI/AAAAAAAAAK4/hTNCztANLcc/s1600/alexander-the-gre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36385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5707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34819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92113"/>
            <a:ext cx="9372600" cy="64658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671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 dirty="0" smtClean="0"/>
              <a:t>Hellenistic Age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2362200"/>
            <a:ext cx="4191000" cy="4191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Hellenistic Age (323-30BC) </a:t>
            </a:r>
          </a:p>
          <a:p>
            <a:pPr lvl="1" eaLnBrk="1" hangingPunct="1">
              <a:defRPr/>
            </a:pPr>
            <a:r>
              <a:rPr lang="en-US" dirty="0" smtClean="0"/>
              <a:t>Ends when Egypt fell to Rome</a:t>
            </a:r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3614738" cy="512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1328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743200" y="304800"/>
            <a:ext cx="6096000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Characteristics of </a:t>
            </a:r>
            <a:br>
              <a:rPr lang="en-US" sz="4000" dirty="0" smtClean="0"/>
            </a:br>
            <a:r>
              <a:rPr lang="en-US" sz="4000" dirty="0" smtClean="0"/>
              <a:t>the Hellenistic Age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71800" y="2057400"/>
            <a:ext cx="6172200" cy="4800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Heritage of classical Greece</a:t>
            </a:r>
          </a:p>
          <a:p>
            <a:pPr eaLnBrk="1" hangingPunct="1">
              <a:defRPr/>
            </a:pPr>
            <a:endParaRPr lang="en-US" sz="1200" dirty="0" smtClean="0"/>
          </a:p>
          <a:p>
            <a:pPr eaLnBrk="1" hangingPunct="1">
              <a:defRPr/>
            </a:pPr>
            <a:r>
              <a:rPr lang="en-US" dirty="0" smtClean="0"/>
              <a:t>Kingdoms and empires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/>
              <a:t>	(no longer city-states)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1200" dirty="0" smtClean="0"/>
          </a:p>
          <a:p>
            <a:pPr eaLnBrk="1" hangingPunct="1">
              <a:defRPr/>
            </a:pPr>
            <a:r>
              <a:rPr lang="en-US" dirty="0" smtClean="0"/>
              <a:t>Cosmopolitism and Universalism</a:t>
            </a:r>
          </a:p>
        </p:txBody>
      </p:sp>
      <p:pic>
        <p:nvPicPr>
          <p:cNvPr id="37892" name="Picture 2" descr="http://2.bp.blogspot.com/_wcQqAuTWa-4/SPOD-3S1zRI/AAAAAAAABMY/lGBwwI_OJ1k/s320/Lovre+017+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1905000" cy="564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79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229600" cy="1143000"/>
          </a:xfrm>
        </p:spPr>
        <p:txBody>
          <a:bodyPr/>
          <a:lstStyle/>
          <a:p>
            <a:r>
              <a:rPr lang="en-US" dirty="0">
                <a:effectLst/>
              </a:rPr>
              <a:t>Three Hellenistic Kingdoms</a:t>
            </a:r>
            <a:r>
              <a:rPr lang="en-US" dirty="0" smtClean="0">
                <a:effectLst/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2286000"/>
            <a:ext cx="6553200" cy="3810000"/>
          </a:xfrm>
        </p:spPr>
        <p:txBody>
          <a:bodyPr/>
          <a:lstStyle/>
          <a:p>
            <a:r>
              <a:rPr lang="en-US" dirty="0" smtClean="0">
                <a:effectLst/>
              </a:rPr>
              <a:t>Macedonia </a:t>
            </a:r>
            <a:r>
              <a:rPr lang="en-US" dirty="0">
                <a:effectLst/>
              </a:rPr>
              <a:t>(including Greek </a:t>
            </a:r>
            <a:r>
              <a:rPr lang="en-US" dirty="0" smtClean="0">
                <a:effectLst/>
              </a:rPr>
              <a:t>Peninsula</a:t>
            </a:r>
            <a:r>
              <a:rPr lang="en-US" dirty="0">
                <a:effectLst/>
              </a:rPr>
              <a:t>)</a:t>
            </a:r>
          </a:p>
          <a:p>
            <a:pPr lvl="0"/>
            <a:r>
              <a:rPr lang="en-US" dirty="0">
                <a:effectLst/>
              </a:rPr>
              <a:t>Ptolemaic Egypt</a:t>
            </a:r>
          </a:p>
          <a:p>
            <a:pPr lvl="0"/>
            <a:r>
              <a:rPr lang="en-US" dirty="0">
                <a:effectLst/>
              </a:rPr>
              <a:t>Seleucid Empire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282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8153400" cy="1676400"/>
          </a:xfrm>
        </p:spPr>
        <p:txBody>
          <a:bodyPr/>
          <a:lstStyle/>
          <a:p>
            <a:r>
              <a:rPr lang="en-US" sz="4000" dirty="0">
                <a:effectLst/>
              </a:rPr>
              <a:t>The Golden Age of Greek Science during Hellenistic Period</a:t>
            </a:r>
            <a:r>
              <a:rPr lang="en-US" sz="4000" dirty="0" smtClean="0">
                <a:effectLst/>
              </a:rPr>
              <a:t>: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2590800"/>
            <a:ext cx="4191000" cy="3505200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A </a:t>
            </a:r>
            <a:r>
              <a:rPr lang="en-US" dirty="0">
                <a:effectLst/>
              </a:rPr>
              <a:t>hybrid of Hellenic natural philosophy and the state-supported science of the East</a:t>
            </a:r>
          </a:p>
          <a:p>
            <a:endParaRPr lang="en-US" dirty="0"/>
          </a:p>
        </p:txBody>
      </p:sp>
      <p:pic>
        <p:nvPicPr>
          <p:cNvPr id="106498" name="Picture 2" descr="http://abyss.uoregon.edu/%7Ejs/images/stargazer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14600"/>
            <a:ext cx="3657600" cy="295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308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38915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84188"/>
            <a:ext cx="9144000" cy="63738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83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>
                <a:effectLst/>
              </a:rPr>
              <a:t>Ptolemaic Egypt</a:t>
            </a:r>
            <a:r>
              <a:rPr lang="en-US" dirty="0" smtClean="0">
                <a:effectLst/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43000"/>
            <a:ext cx="8153400" cy="5486400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Lighthouse at Alexandria</a:t>
            </a:r>
          </a:p>
          <a:p>
            <a:pPr lvl="0"/>
            <a:r>
              <a:rPr lang="en-US" dirty="0" smtClean="0">
                <a:effectLst/>
              </a:rPr>
              <a:t>The Museum of Alexandria</a:t>
            </a:r>
            <a:endParaRPr lang="en-US" dirty="0">
              <a:effectLst/>
            </a:endParaRPr>
          </a:p>
        </p:txBody>
      </p:sp>
      <p:pic>
        <p:nvPicPr>
          <p:cNvPr id="118786" name="Picture 2" descr="http://www.sciencephoto.com/image/355037/large/T6660073-Pharos_lighthouse,_Ptolemaic_Egypt-SP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14600"/>
            <a:ext cx="5638800" cy="414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98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05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Alexandria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686800" cy="3124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most populous city of Mediterranean (~300,000) </a:t>
            </a:r>
          </a:p>
          <a:p>
            <a:pPr eaLnBrk="1" hangingPunct="1">
              <a:defRPr/>
            </a:pPr>
            <a:r>
              <a:rPr lang="en-US" dirty="0" smtClean="0"/>
              <a:t>Alexandrian Museum and Library </a:t>
            </a:r>
          </a:p>
          <a:p>
            <a:pPr lvl="1" eaLnBrk="1" hangingPunct="1">
              <a:defRPr/>
            </a:pPr>
            <a:r>
              <a:rPr lang="en-US" dirty="0" smtClean="0"/>
              <a:t>Greek and Egyptian </a:t>
            </a:r>
          </a:p>
          <a:p>
            <a:pPr lvl="1" eaLnBrk="1" hangingPunct="1">
              <a:defRPr/>
            </a:pPr>
            <a:r>
              <a:rPr lang="en-US" dirty="0" smtClean="0"/>
              <a:t>Cross-cultural </a:t>
            </a:r>
          </a:p>
          <a:p>
            <a:pPr lvl="1" eaLnBrk="1" hangingPunct="1">
              <a:buFontTx/>
              <a:buNone/>
              <a:defRPr/>
            </a:pPr>
            <a:r>
              <a:rPr lang="en-US" dirty="0" smtClean="0"/>
              <a:t>	fertilization</a:t>
            </a:r>
          </a:p>
        </p:txBody>
      </p:sp>
      <p:pic>
        <p:nvPicPr>
          <p:cNvPr id="39940" name="Picture 2" descr="Library of Alexandria - Ancientvine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691467"/>
            <a:ext cx="6781800" cy="301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740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5257800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effectLst/>
              </a:rPr>
              <a:t>Aristarchus</a:t>
            </a:r>
            <a:r>
              <a:rPr lang="en-US" dirty="0">
                <a:effectLst/>
              </a:rPr>
              <a:t> (</a:t>
            </a:r>
            <a:r>
              <a:rPr lang="en-US" dirty="0" smtClean="0">
                <a:effectLst/>
              </a:rPr>
              <a:t>310–230 </a:t>
            </a:r>
            <a:r>
              <a:rPr lang="en-US" dirty="0">
                <a:effectLst/>
              </a:rPr>
              <a:t>BCE): Heliocentric cosmos </a:t>
            </a:r>
          </a:p>
          <a:p>
            <a:pPr lvl="0"/>
            <a:r>
              <a:rPr lang="en-US" b="1" dirty="0">
                <a:effectLst/>
              </a:rPr>
              <a:t>Euclid</a:t>
            </a:r>
            <a:r>
              <a:rPr lang="en-US" dirty="0">
                <a:effectLst/>
              </a:rPr>
              <a:t> (fl. 300 BCE): Geometry</a:t>
            </a:r>
          </a:p>
          <a:p>
            <a:pPr lvl="0"/>
            <a:r>
              <a:rPr lang="en-US" b="1" dirty="0">
                <a:effectLst/>
              </a:rPr>
              <a:t>Eratosthenes</a:t>
            </a:r>
            <a:r>
              <a:rPr lang="en-US" dirty="0">
                <a:effectLst/>
              </a:rPr>
              <a:t> (fl. 225 BCE): circumference of Earth</a:t>
            </a:r>
          </a:p>
          <a:p>
            <a:pPr lvl="0"/>
            <a:r>
              <a:rPr lang="en-US" b="1" dirty="0">
                <a:effectLst/>
              </a:rPr>
              <a:t>Archimedes</a:t>
            </a:r>
            <a:r>
              <a:rPr lang="en-US" dirty="0">
                <a:effectLst/>
              </a:rPr>
              <a:t> (287 – 212 BCE): Archimedean screw and </a:t>
            </a:r>
            <a:r>
              <a:rPr lang="en-US" dirty="0" err="1">
                <a:effectLst/>
              </a:rPr>
              <a:t>Antikythera</a:t>
            </a:r>
            <a:r>
              <a:rPr lang="en-US" dirty="0">
                <a:effectLst/>
              </a:rPr>
              <a:t> Mechanism</a:t>
            </a:r>
          </a:p>
          <a:p>
            <a:pPr lvl="0"/>
            <a:r>
              <a:rPr lang="en-US" b="1" dirty="0">
                <a:effectLst/>
              </a:rPr>
              <a:t>Hero</a:t>
            </a:r>
            <a:r>
              <a:rPr lang="en-US" dirty="0">
                <a:effectLst/>
              </a:rPr>
              <a:t> (fl. 60 BCE): steam-driven toys </a:t>
            </a:r>
          </a:p>
          <a:p>
            <a:pPr lvl="0"/>
            <a:r>
              <a:rPr lang="en-US" b="1" dirty="0">
                <a:effectLst/>
              </a:rPr>
              <a:t>Galen</a:t>
            </a:r>
            <a:r>
              <a:rPr lang="en-US" dirty="0">
                <a:effectLst/>
              </a:rPr>
              <a:t> (129 – c. 200 CE): medicine</a:t>
            </a:r>
          </a:p>
          <a:p>
            <a:pPr lvl="0"/>
            <a:r>
              <a:rPr lang="en-US" b="1" dirty="0">
                <a:effectLst/>
              </a:rPr>
              <a:t>Ptolemy</a:t>
            </a:r>
            <a:r>
              <a:rPr lang="en-US" dirty="0">
                <a:effectLst/>
              </a:rPr>
              <a:t> (Second century CE): astronomy and </a:t>
            </a:r>
            <a:r>
              <a:rPr lang="en-US" dirty="0" smtClean="0">
                <a:effectLst/>
              </a:rPr>
              <a:t>geography</a:t>
            </a:r>
            <a:endParaRPr lang="en-US" dirty="0">
              <a:effectLst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28600"/>
            <a:ext cx="9155097" cy="1219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b="1" dirty="0">
                <a:effectLst/>
              </a:rPr>
              <a:t>Famous Scholars who studied at or were associated with the Museum: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58597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45720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Hero of </a:t>
            </a:r>
            <a:br>
              <a:rPr lang="en-US" dirty="0" smtClean="0"/>
            </a:br>
            <a:r>
              <a:rPr lang="en-US" dirty="0" smtClean="0"/>
              <a:t>Alexandria</a:t>
            </a:r>
          </a:p>
        </p:txBody>
      </p:sp>
      <p:pic>
        <p:nvPicPr>
          <p:cNvPr id="41987" name="Picture 4" descr="http://rds.yahoo.com/_ylt=A2KJkK14SFBN3BIAXAijzbkF/SIG=13oc2l3qh/EXP=1297135864/**http%3a/media.weirdworm.com/img/stories/6-people-who-almost-changed-history/heron-of-alexandria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04800"/>
            <a:ext cx="3609975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TextBox 7"/>
          <p:cNvSpPr txBox="1">
            <a:spLocks noChangeArrowheads="1"/>
          </p:cNvSpPr>
          <p:nvPr/>
        </p:nvSpPr>
        <p:spPr bwMode="auto">
          <a:xfrm>
            <a:off x="5638800" y="5987256"/>
            <a:ext cx="2484438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altLang="en-US" dirty="0"/>
              <a:t>Hero’s steam engine</a:t>
            </a:r>
          </a:p>
        </p:txBody>
      </p:sp>
      <p:pic>
        <p:nvPicPr>
          <p:cNvPr id="41989" name="Picture 2" descr="http://www.iihr.uiowa.edu/wp-content/uploads/2011/04/hero-125x1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14600"/>
            <a:ext cx="3200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66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81000"/>
            <a:ext cx="38100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Archimedes </a:t>
            </a:r>
            <a:br>
              <a:rPr lang="en-US" dirty="0" smtClean="0"/>
            </a:br>
            <a:r>
              <a:rPr lang="en-US" dirty="0" smtClean="0"/>
              <a:t>(287 – 212 BCE) </a:t>
            </a:r>
            <a:endParaRPr lang="en-US" dirty="0"/>
          </a:p>
        </p:txBody>
      </p:sp>
      <p:pic>
        <p:nvPicPr>
          <p:cNvPr id="43011" name="Picture 2" descr="Archimedean Scr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478472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TextBox 6"/>
          <p:cNvSpPr txBox="1">
            <a:spLocks noChangeArrowheads="1"/>
          </p:cNvSpPr>
          <p:nvPr/>
        </p:nvSpPr>
        <p:spPr bwMode="auto">
          <a:xfrm>
            <a:off x="914400" y="6019800"/>
            <a:ext cx="2898775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altLang="en-US" dirty="0" smtClean="0">
                <a:hlinkClick r:id="rId3"/>
              </a:rPr>
              <a:t>Watch: Archimedean </a:t>
            </a:r>
            <a:r>
              <a:rPr lang="en-US" altLang="en-US" dirty="0">
                <a:hlinkClick r:id="rId3"/>
              </a:rPr>
              <a:t>screw</a:t>
            </a:r>
            <a:endParaRPr lang="en-US" altLang="en-US" dirty="0"/>
          </a:p>
        </p:txBody>
      </p:sp>
      <p:pic>
        <p:nvPicPr>
          <p:cNvPr id="43013" name="Picture 8" descr="http://images.fineartamerica.com/images-medium-large/archimedes-287-212-bc-grang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57200"/>
            <a:ext cx="4225925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00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38" y="76200"/>
            <a:ext cx="8991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Greek Computer (</a:t>
            </a:r>
            <a:r>
              <a:rPr lang="en-US" dirty="0" err="1" smtClean="0"/>
              <a:t>Antikythera</a:t>
            </a:r>
            <a:r>
              <a:rPr lang="en-US" dirty="0" smtClean="0"/>
              <a:t> mechanism)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67401"/>
            <a:ext cx="8229600" cy="678656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000" dirty="0" smtClean="0"/>
              <a:t>Watch Nova Documentary (see link on BB) and answer given questions on outline. </a:t>
            </a:r>
            <a:endParaRPr lang="en-US" sz="2000" dirty="0"/>
          </a:p>
        </p:txBody>
      </p:sp>
      <p:pic>
        <p:nvPicPr>
          <p:cNvPr id="44036" name="Picture 2" descr="http://www.daily-inspirational.com/wp-content/uploads/2011/09/ancient-greek-compu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66194"/>
            <a:ext cx="7737259" cy="450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421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"/>
            <a:ext cx="8229600" cy="6049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 island where the </a:t>
            </a:r>
            <a:r>
              <a:rPr lang="en-US" dirty="0" err="1" smtClean="0"/>
              <a:t>Antikythera</a:t>
            </a:r>
            <a:r>
              <a:rPr lang="en-US" dirty="0" smtClean="0"/>
              <a:t> mechanism was found. </a:t>
            </a:r>
            <a:endParaRPr lang="en-US" dirty="0"/>
          </a:p>
        </p:txBody>
      </p:sp>
      <p:pic>
        <p:nvPicPr>
          <p:cNvPr id="45060" name="Picture 4" descr="http://www.21stcenturysciencetech.com/articles/Spring03/RC1.fi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914400"/>
            <a:ext cx="5181600" cy="565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898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Eratosthenes</a:t>
            </a:r>
            <a:r>
              <a:rPr lang="en-US" dirty="0" smtClean="0"/>
              <a:t> (c. 275-194BC)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1600200"/>
            <a:ext cx="47244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Alexandrian geographer</a:t>
            </a:r>
          </a:p>
          <a:p>
            <a:pPr eaLnBrk="1" hangingPunct="1">
              <a:defRPr/>
            </a:pPr>
            <a:r>
              <a:rPr lang="en-US" dirty="0" smtClean="0"/>
              <a:t>Divided planet into climatic zones</a:t>
            </a:r>
          </a:p>
          <a:p>
            <a:pPr eaLnBrk="1" hangingPunct="1">
              <a:defRPr/>
            </a:pPr>
            <a:r>
              <a:rPr lang="en-US" dirty="0" smtClean="0"/>
              <a:t>oceans are joined</a:t>
            </a:r>
          </a:p>
          <a:p>
            <a:pPr eaLnBrk="1" hangingPunct="1">
              <a:defRPr/>
            </a:pPr>
            <a:r>
              <a:rPr lang="en-US" dirty="0" smtClean="0"/>
              <a:t>Fairly accurate measure of earth’s circumference </a:t>
            </a:r>
          </a:p>
          <a:p>
            <a:pPr lvl="1" eaLnBrk="1" hangingPunct="1">
              <a:defRPr/>
            </a:pPr>
            <a:r>
              <a:rPr lang="en-US" dirty="0" smtClean="0"/>
              <a:t>24,675 miles</a:t>
            </a:r>
          </a:p>
          <a:p>
            <a:pPr lvl="1" eaLnBrk="1" hangingPunct="1">
              <a:defRPr/>
            </a:pPr>
            <a:r>
              <a:rPr lang="en-US" dirty="0" smtClean="0"/>
              <a:t>24,860 (actual)</a:t>
            </a:r>
          </a:p>
        </p:txBody>
      </p:sp>
      <p:pic>
        <p:nvPicPr>
          <p:cNvPr id="1026" name="Picture 2" descr="http://upload.wikimedia.org/wikipedia/commons/b/bc/Eratosthen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322312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46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410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From: http://www.phys-astro.sonoma.edu/observatory/eratosthenes/</a:t>
            </a:r>
          </a:p>
        </p:txBody>
      </p:sp>
      <p:pic>
        <p:nvPicPr>
          <p:cNvPr id="47107" name="Picture 5" descr="techniqu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8839200" cy="500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067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Map of World (Eratosthenes)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48132" name="Picture 5" descr="maper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7848600" cy="498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8787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Why did ancient science decline in late antiquity?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pPr lvl="0"/>
            <a:r>
              <a:rPr lang="en-US" dirty="0"/>
              <a:t>Some claim that it declined because of a clear need for it</a:t>
            </a:r>
            <a:r>
              <a:rPr lang="en-US" dirty="0" smtClean="0"/>
              <a:t>.</a:t>
            </a:r>
          </a:p>
          <a:p>
            <a:pPr lvl="0"/>
            <a:endParaRPr lang="en-US" sz="1400" dirty="0"/>
          </a:p>
          <a:p>
            <a:pPr lvl="0"/>
            <a:r>
              <a:rPr lang="en-US" dirty="0"/>
              <a:t>Some claim that the rise of certain religious cults weakened its authority because they were anti-intellectual (Isis, Demeter, Mithraism, and Christianity).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369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322</Words>
  <Application>Microsoft Office PowerPoint</Application>
  <PresentationFormat>On-screen Show (4:3)</PresentationFormat>
  <Paragraphs>62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Tahoma</vt:lpstr>
      <vt:lpstr>Wingdings</vt:lpstr>
      <vt:lpstr>Office Theme</vt:lpstr>
      <vt:lpstr>The Hellenistic World</vt:lpstr>
      <vt:lpstr>The Rise of Macedonia</vt:lpstr>
      <vt:lpstr>PowerPoint Presentation</vt:lpstr>
      <vt:lpstr>Hellenistic Age</vt:lpstr>
      <vt:lpstr>Characteristics of  the Hellenistic Age</vt:lpstr>
      <vt:lpstr>Three Hellenistic Kingdoms:</vt:lpstr>
      <vt:lpstr>The Golden Age of Greek Science during Hellenistic Period:</vt:lpstr>
      <vt:lpstr>PowerPoint Presentation</vt:lpstr>
      <vt:lpstr>Ptolemaic Egypt:</vt:lpstr>
      <vt:lpstr>Alexandria </vt:lpstr>
      <vt:lpstr>Famous Scholars who studied at or were associated with the Museum:</vt:lpstr>
      <vt:lpstr>Hero of  Alexandria</vt:lpstr>
      <vt:lpstr>Archimedes  (287 – 212 BCE) </vt:lpstr>
      <vt:lpstr>Greek Computer (Antikythera mechanism) </vt:lpstr>
      <vt:lpstr>PowerPoint Presentation</vt:lpstr>
      <vt:lpstr>Eratosthenes (c. 275-194BC) </vt:lpstr>
      <vt:lpstr>From: http://www.phys-astro.sonoma.edu/observatory/eratosthenes/</vt:lpstr>
      <vt:lpstr>Map of World (Eratosthenes)</vt:lpstr>
      <vt:lpstr>Why did ancient science decline in late antiquity?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Hellenistic World</dc:title>
  <dc:creator>AdminDebbie</dc:creator>
  <cp:lastModifiedBy>haugh khym</cp:lastModifiedBy>
  <cp:revision>5</cp:revision>
  <dcterms:created xsi:type="dcterms:W3CDTF">2014-12-29T18:47:08Z</dcterms:created>
  <dcterms:modified xsi:type="dcterms:W3CDTF">2018-11-11T05:35:10Z</dcterms:modified>
</cp:coreProperties>
</file>